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30"/>
  </p:notesMasterIdLst>
  <p:handoutMasterIdLst>
    <p:handoutMasterId r:id="rId31"/>
  </p:handoutMasterIdLst>
  <p:sldIdLst>
    <p:sldId id="275" r:id="rId3"/>
    <p:sldId id="277" r:id="rId4"/>
    <p:sldId id="287" r:id="rId5"/>
    <p:sldId id="288" r:id="rId6"/>
    <p:sldId id="289" r:id="rId7"/>
    <p:sldId id="299" r:id="rId8"/>
    <p:sldId id="300" r:id="rId9"/>
    <p:sldId id="301" r:id="rId10"/>
    <p:sldId id="302" r:id="rId11"/>
    <p:sldId id="303" r:id="rId12"/>
    <p:sldId id="304" r:id="rId13"/>
    <p:sldId id="305" r:id="rId14"/>
    <p:sldId id="306" r:id="rId15"/>
    <p:sldId id="307" r:id="rId16"/>
    <p:sldId id="308" r:id="rId17"/>
    <p:sldId id="309" r:id="rId18"/>
    <p:sldId id="312" r:id="rId19"/>
    <p:sldId id="310" r:id="rId20"/>
    <p:sldId id="311" r:id="rId21"/>
    <p:sldId id="292" r:id="rId22"/>
    <p:sldId id="313" r:id="rId23"/>
    <p:sldId id="314" r:id="rId24"/>
    <p:sldId id="316" r:id="rId25"/>
    <p:sldId id="317" r:id="rId26"/>
    <p:sldId id="293" r:id="rId27"/>
    <p:sldId id="298" r:id="rId28"/>
    <p:sldId id="273" r:id="rId29"/>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0958" autoAdjust="0"/>
  </p:normalViewPr>
  <p:slideViewPr>
    <p:cSldViewPr snapToGrid="0">
      <p:cViewPr varScale="1">
        <p:scale>
          <a:sx n="56" d="100"/>
          <a:sy n="56" d="100"/>
        </p:scale>
        <p:origin x="1896" y="6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68796EA6-6F25-4F19-87BA-7ADCC16DAEFF}" type="datetimeFigureOut">
              <a:rPr lang="en-US" smtClean="0"/>
              <a:t>3/9/2020</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39C172E-A8B5-46F6-B05C-DFA3E2E0F207}" type="datetimeFigureOut">
              <a:rPr lang="en-US" smtClean="0"/>
              <a:t>3/9/2020</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a:p>
        </p:txBody>
      </p:sp>
    </p:spTree>
    <p:extLst>
      <p:ext uri="{BB962C8B-B14F-4D97-AF65-F5344CB8AC3E}">
        <p14:creationId xmlns:p14="http://schemas.microsoft.com/office/powerpoint/2010/main" val="827655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a:p>
        </p:txBody>
      </p:sp>
    </p:spTree>
    <p:extLst>
      <p:ext uri="{BB962C8B-B14F-4D97-AF65-F5344CB8AC3E}">
        <p14:creationId xmlns:p14="http://schemas.microsoft.com/office/powerpoint/2010/main" val="2519414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12</a:t>
            </a:fld>
            <a:endParaRPr lang="en-US"/>
          </a:p>
        </p:txBody>
      </p:sp>
    </p:spTree>
    <p:extLst>
      <p:ext uri="{BB962C8B-B14F-4D97-AF65-F5344CB8AC3E}">
        <p14:creationId xmlns:p14="http://schemas.microsoft.com/office/powerpoint/2010/main" val="4152088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a:p>
        </p:txBody>
      </p:sp>
    </p:spTree>
    <p:extLst>
      <p:ext uri="{BB962C8B-B14F-4D97-AF65-F5344CB8AC3E}">
        <p14:creationId xmlns:p14="http://schemas.microsoft.com/office/powerpoint/2010/main" val="3451431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a:p>
        </p:txBody>
      </p:sp>
    </p:spTree>
    <p:extLst>
      <p:ext uri="{BB962C8B-B14F-4D97-AF65-F5344CB8AC3E}">
        <p14:creationId xmlns:p14="http://schemas.microsoft.com/office/powerpoint/2010/main" val="313016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 method of unsupervised learning is called clustering, a very broad set of techniques used for identifying groups, or clusters, of values in a data set. Clustering organizes things that are ‘close’ and places them into groups. There are a number of things to consider when using clustering:</a:t>
            </a:r>
          </a:p>
          <a:p>
            <a:endParaRPr lang="en-US" dirty="0" smtClean="0"/>
          </a:p>
          <a:p>
            <a:pPr lvl="0"/>
            <a:r>
              <a:rPr lang="en-US" dirty="0" smtClean="0"/>
              <a:t>How do we define “close” when we talk about data measurements?</a:t>
            </a:r>
          </a:p>
          <a:p>
            <a:pPr lvl="0"/>
            <a:r>
              <a:rPr lang="en-US" dirty="0" smtClean="0"/>
              <a:t>How do we group things once we’ve defined close?</a:t>
            </a:r>
          </a:p>
          <a:p>
            <a:pPr lvl="0"/>
            <a:r>
              <a:rPr lang="en-US" dirty="0" smtClean="0"/>
              <a:t>How do we visualize the grouping?</a:t>
            </a:r>
          </a:p>
          <a:p>
            <a:pPr lvl="0"/>
            <a:r>
              <a:rPr lang="en-US" dirty="0" smtClean="0"/>
              <a:t>How do we interpret the groupings created from this statistical process that might be hard to believe or were just created due to noise?</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15</a:t>
            </a:fld>
            <a:endParaRPr lang="en-US"/>
          </a:p>
        </p:txBody>
      </p:sp>
    </p:spTree>
    <p:extLst>
      <p:ext uri="{BB962C8B-B14F-4D97-AF65-F5344CB8AC3E}">
        <p14:creationId xmlns:p14="http://schemas.microsoft.com/office/powerpoint/2010/main" val="2935216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 define closeness is the most important step in a clustering algorithm. The distance metric must be appropriate to the kind of data you have. If not, then you can expect to get clusters that are less easy to interpret, i.e., the patterns are less clearly represented. Some examples of distance or similarity measurements are: for continuous variables, you can use Euclidean distance, or instead of looking at the smallest distance, you can look at the greatest similarity, or binary measures of distance, such as the Manhattan distance. The choice of distance or similarity measure is very important to the problem you’re analyzing in order to get good clustering results.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16</a:t>
            </a:fld>
            <a:endParaRPr lang="en-US"/>
          </a:p>
        </p:txBody>
      </p:sp>
    </p:spTree>
    <p:extLst>
      <p:ext uri="{BB962C8B-B14F-4D97-AF65-F5344CB8AC3E}">
        <p14:creationId xmlns:p14="http://schemas.microsoft.com/office/powerpoint/2010/main" val="1460563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t>
            </a:r>
            <a:r>
              <a:rPr lang="en-US" i="1" dirty="0" smtClean="0"/>
              <a:t>Euclidean</a:t>
            </a:r>
            <a:r>
              <a:rPr lang="en-US" dirty="0" smtClean="0"/>
              <a:t> distance. It will be useful to visualize this metric with  the figure showing how to look at the distance between New York City and Boston. As labeled on the graph, the y-coordinates measure the latitude values for both cities, and the x-coordinates measure longitude. </a:t>
            </a:r>
          </a:p>
          <a:p>
            <a:endParaRPr lang="en-US" dirty="0" smtClean="0"/>
          </a:p>
          <a:p>
            <a:r>
              <a:rPr lang="en-US" dirty="0" smtClean="0"/>
              <a:t>Further, y1-y2 is the difference between latitudes, and x1-x2 is the difference between the longitudes. What we’re looking to define is some combination of these two differences to measure the distance between NYC and Boston. If you recall from basic geometry, this is just the Pythagorean Theorem with the formula shown. Of course this distance measure is for 2-dimensions. </a:t>
            </a:r>
          </a:p>
          <a:p>
            <a:endParaRPr lang="en-US" dirty="0" smtClean="0"/>
          </a:p>
          <a:p>
            <a:r>
              <a:rPr lang="en-US" dirty="0" smtClean="0"/>
              <a:t>We can generalize the formula for many dimensions representing feature variables contributing to the clustering problem. We’ll arbitrarily use the letters A – Z to represent these variables in the generalized formula shown in the figure. This distance measure is used with quantitative (continuous) variables when performing clustering. </a:t>
            </a:r>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17</a:t>
            </a:fld>
            <a:endParaRPr lang="en-US"/>
          </a:p>
        </p:txBody>
      </p:sp>
    </p:spTree>
    <p:extLst>
      <p:ext uri="{BB962C8B-B14F-4D97-AF65-F5344CB8AC3E}">
        <p14:creationId xmlns:p14="http://schemas.microsoft.com/office/powerpoint/2010/main" val="3170685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hierarchical clustering algorithm compares all pairs of data points and then merges the pairs with the closest distance. The </a:t>
            </a:r>
            <a:r>
              <a:rPr lang="en-US" dirty="0" err="1" smtClean="0"/>
              <a:t>hclust</a:t>
            </a:r>
            <a:r>
              <a:rPr lang="en-US" dirty="0" smtClean="0"/>
              <a:t>() function in the stats package implements hierarchical clustering in R. To perform hierarchical clustering, we require a defined distance measure and a method for merging two observations. We’ll use Euclidean distance as the dissimilarity measure. </a:t>
            </a:r>
          </a:p>
          <a:p>
            <a:endParaRPr lang="en-US" dirty="0" smtClean="0"/>
          </a:p>
          <a:p>
            <a:r>
              <a:rPr lang="en-US" dirty="0" smtClean="0"/>
              <a:t>[SLIDE]</a:t>
            </a:r>
          </a:p>
          <a:p>
            <a:endParaRPr lang="en-US" dirty="0" smtClean="0"/>
          </a:p>
          <a:p>
            <a:r>
              <a:rPr lang="en-US" dirty="0" smtClean="0"/>
              <a:t>Hierarchical clustering is an agglomerative (bottom-up) approach toward the clustering process. You find the closest two observations or variables, merge them together into a single super observation, and then, using the rest of the observations plus the two you merged together, find the next closest two observations. This process continues until you’ve merged all the observations together into one big object. Since its complexity is high, hierarchical clustering is typically used when the number of points is not too great.</a:t>
            </a:r>
          </a:p>
          <a:p>
            <a:endParaRPr lang="en-US" dirty="0" smtClean="0"/>
          </a:p>
          <a:p>
            <a:r>
              <a:rPr lang="en-US" dirty="0" smtClean="0"/>
              <a:t>The visualization for hierarchical clustering is a tree structure type of plot called a </a:t>
            </a:r>
            <a:r>
              <a:rPr lang="en-US" i="1" dirty="0" err="1" smtClean="0"/>
              <a:t>dendrogram</a:t>
            </a:r>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18</a:t>
            </a:fld>
            <a:endParaRPr lang="en-US"/>
          </a:p>
        </p:txBody>
      </p:sp>
    </p:spTree>
    <p:extLst>
      <p:ext uri="{BB962C8B-B14F-4D97-AF65-F5344CB8AC3E}">
        <p14:creationId xmlns:p14="http://schemas.microsoft.com/office/powerpoint/2010/main" val="634924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K-means clustering is different from hierarchical clustering in that it is a partitioning approach as opposed to an agglomerative approach. A partitioning approach starts with all of the data points and tries to divide them into a fixed number of clusters. K-means is applied to a set of quantitative variables. The number of clusters is fixed in advance and then we must guess where the centers (called “centroids”) of those clusters might be. Next we assign points to the closest centroid and then recalculate the centroids to iterate through this clustering approach. </a:t>
            </a:r>
          </a:p>
          <a:p>
            <a:endParaRPr lang="en-US" dirty="0" smtClean="0"/>
          </a:p>
          <a:p>
            <a:r>
              <a:rPr lang="en-US" dirty="0" smtClean="0"/>
              <a:t>The requirements for K-means are:</a:t>
            </a:r>
          </a:p>
          <a:p>
            <a:endParaRPr lang="en-US" dirty="0" smtClean="0"/>
          </a:p>
          <a:p>
            <a:r>
              <a:rPr lang="en-US" dirty="0" smtClean="0"/>
              <a:t>READ: REQUIRES</a:t>
            </a:r>
          </a:p>
          <a:p>
            <a:endParaRPr lang="en-US" dirty="0" smtClean="0"/>
          </a:p>
          <a:p>
            <a:r>
              <a:rPr lang="en-US" dirty="0" smtClean="0"/>
              <a:t>The K-means algorithm produces:</a:t>
            </a:r>
          </a:p>
          <a:p>
            <a:endParaRPr lang="en-US" dirty="0" smtClean="0"/>
          </a:p>
          <a:p>
            <a:r>
              <a:rPr lang="en-US" dirty="0" smtClean="0"/>
              <a:t>READ: PRODUCES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19</a:t>
            </a:fld>
            <a:endParaRPr lang="en-US"/>
          </a:p>
        </p:txBody>
      </p:sp>
    </p:spTree>
    <p:extLst>
      <p:ext uri="{BB962C8B-B14F-4D97-AF65-F5344CB8AC3E}">
        <p14:creationId xmlns:p14="http://schemas.microsoft.com/office/powerpoint/2010/main" val="401039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10 of the Introduction to Data Science course offered by UCLA Extension. This module covers unsupervised machine learning materials.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a:p>
        </p:txBody>
      </p:sp>
    </p:spTree>
    <p:extLst>
      <p:ext uri="{BB962C8B-B14F-4D97-AF65-F5344CB8AC3E}">
        <p14:creationId xmlns:p14="http://schemas.microsoft.com/office/powerpoint/2010/main" val="343319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Let’t</a:t>
            </a:r>
            <a:r>
              <a:rPr lang="en-US" dirty="0" smtClean="0"/>
              <a:t> take a look at a simple example of the K-means process. </a:t>
            </a:r>
          </a:p>
          <a:p>
            <a:endParaRPr lang="en-US" dirty="0" smtClean="0"/>
          </a:p>
          <a:p>
            <a:r>
              <a:rPr lang="en-US" dirty="0" smtClean="0"/>
              <a:t>With K-means, the number of clusters is fixed in advance and then we must guess where the centers (called “centroids”)  of those clusters might be. Here, the initial centroids are marked with a plus sign. This is our starting point for the K-means algorithm.</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20</a:t>
            </a:fld>
            <a:endParaRPr lang="en-US"/>
          </a:p>
        </p:txBody>
      </p:sp>
    </p:spTree>
    <p:extLst>
      <p:ext uri="{BB962C8B-B14F-4D97-AF65-F5344CB8AC3E}">
        <p14:creationId xmlns:p14="http://schemas.microsoft.com/office/powerpoint/2010/main" val="411028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assign data points to the closest centroid using our distance metric, in this case Euclidean distance, to make that determination for each point. We assign different colors to the forming clusters.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a:p>
        </p:txBody>
      </p:sp>
    </p:spTree>
    <p:extLst>
      <p:ext uri="{BB962C8B-B14F-4D97-AF65-F5344CB8AC3E}">
        <p14:creationId xmlns:p14="http://schemas.microsoft.com/office/powerpoint/2010/main" val="1973263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recalculate the centroids. </a:t>
            </a:r>
          </a:p>
          <a:p>
            <a:endParaRPr lang="en-US" dirty="0" smtClean="0"/>
          </a:p>
          <a:p>
            <a:r>
              <a:rPr lang="en-US" dirty="0" smtClean="0"/>
              <a:t>To do this, we take the average x-value and average y-value of the points (4, 8) and get a new center for cluster 1. Likewise, we take the x and y average values for points, (1, 2, 3) and get a new centroid 2. Finally, we perform that same recalculation for centroid 3. </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22</a:t>
            </a:fld>
            <a:endParaRPr lang="en-US"/>
          </a:p>
        </p:txBody>
      </p:sp>
    </p:spTree>
    <p:extLst>
      <p:ext uri="{BB962C8B-B14F-4D97-AF65-F5344CB8AC3E}">
        <p14:creationId xmlns:p14="http://schemas.microsoft.com/office/powerpoint/2010/main" val="1246352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can recalculate the distance to each centroid from each of the points and re-assign points to the appropriate centroids.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23</a:t>
            </a:fld>
            <a:endParaRPr lang="en-US"/>
          </a:p>
        </p:txBody>
      </p:sp>
    </p:spTree>
    <p:extLst>
      <p:ext uri="{BB962C8B-B14F-4D97-AF65-F5344CB8AC3E}">
        <p14:creationId xmlns:p14="http://schemas.microsoft.com/office/powerpoint/2010/main" val="2915545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continue to iterate this procedure by updating the centroids again. You’ll notice that the centroids move to align themselves with specific clusters. </a:t>
            </a:r>
            <a:endParaRPr lang="en-US" dirty="0" smtClean="0"/>
          </a:p>
          <a:p>
            <a:endParaRPr lang="en-US" dirty="0" smtClean="0"/>
          </a:p>
          <a:p>
            <a:r>
              <a:rPr lang="en-US" dirty="0" smtClean="0"/>
              <a:t>This process continues until the centroids no longer move, i.e.</a:t>
            </a:r>
            <a:r>
              <a:rPr lang="en-US" baseline="0" dirty="0" smtClean="0"/>
              <a:t> convergence is reached.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24</a:t>
            </a:fld>
            <a:endParaRPr lang="en-US"/>
          </a:p>
        </p:txBody>
      </p:sp>
    </p:spTree>
    <p:extLst>
      <p:ext uri="{BB962C8B-B14F-4D97-AF65-F5344CB8AC3E}">
        <p14:creationId xmlns:p14="http://schemas.microsoft.com/office/powerpoint/2010/main" val="3317287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 order to demonstrate the concepts for WEEK 10, we’ll step through a series of in-depth R code examples found in the screencasts listed.  </a:t>
            </a:r>
          </a:p>
          <a:p>
            <a:endParaRPr lang="en-US" dirty="0" smtClean="0"/>
          </a:p>
          <a:p>
            <a:r>
              <a:rPr lang="en-US" dirty="0" smtClean="0"/>
              <a:t>I encourage you to take the R script file for WEEK 10 and try each code snippet yourself. Take some time to tweak each example and try different things so you’ll fully understand each programming concept.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25</a:t>
            </a:fld>
            <a:endParaRPr lang="en-US"/>
          </a:p>
        </p:txBody>
      </p:sp>
    </p:spTree>
    <p:extLst>
      <p:ext uri="{BB962C8B-B14F-4D97-AF65-F5344CB8AC3E}">
        <p14:creationId xmlns:p14="http://schemas.microsoft.com/office/powerpoint/2010/main" val="445758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10 of Introduction to Data Science we continued the data science process by exploring two popular unsupervised machine learning algorithms.</a:t>
            </a:r>
          </a:p>
          <a:p>
            <a:endParaRPr lang="en-US" dirty="0" smtClean="0"/>
          </a:p>
          <a:p>
            <a:r>
              <a:rPr lang="en-US" dirty="0" smtClean="0"/>
              <a:t>We used R’s </a:t>
            </a:r>
            <a:r>
              <a:rPr lang="en-US" dirty="0" err="1" smtClean="0"/>
              <a:t>hclust</a:t>
            </a:r>
            <a:r>
              <a:rPr lang="en-US" dirty="0" smtClean="0"/>
              <a:t>() algorithm for hierarchical clustering (an agglomerative or bottom-up approach). </a:t>
            </a:r>
          </a:p>
          <a:p>
            <a:endParaRPr lang="en-US" dirty="0" smtClean="0"/>
          </a:p>
          <a:p>
            <a:r>
              <a:rPr lang="en-US" dirty="0" smtClean="0"/>
              <a:t>We also used R’s </a:t>
            </a:r>
            <a:r>
              <a:rPr lang="en-US" dirty="0" err="1" smtClean="0"/>
              <a:t>kmeans</a:t>
            </a:r>
            <a:r>
              <a:rPr lang="en-US" dirty="0" smtClean="0"/>
              <a:t>() algorithm for K-mean clustering (a partitioning approach). </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26</a:t>
            </a:fld>
            <a:endParaRPr lang="en-US"/>
          </a:p>
        </p:txBody>
      </p:sp>
    </p:spTree>
    <p:extLst>
      <p:ext uri="{BB962C8B-B14F-4D97-AF65-F5344CB8AC3E}">
        <p14:creationId xmlns:p14="http://schemas.microsoft.com/office/powerpoint/2010/main" val="44566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27</a:t>
            </a:fld>
            <a:endParaRPr lang="en-US"/>
          </a:p>
        </p:txBody>
      </p:sp>
    </p:spTree>
    <p:extLst>
      <p:ext uri="{BB962C8B-B14F-4D97-AF65-F5344CB8AC3E}">
        <p14:creationId xmlns:p14="http://schemas.microsoft.com/office/powerpoint/2010/main" val="110015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 for WEEK 10 is to look at </a:t>
            </a:r>
            <a:r>
              <a:rPr lang="en-US" i="1" dirty="0" smtClean="0"/>
              <a:t>unsupervised learning</a:t>
            </a:r>
            <a:r>
              <a:rPr lang="en-US" dirty="0" smtClean="0"/>
              <a:t>. Although not nearly as common as supervised learning, this methodology provides great potential for discovering previously unknown insights from existing </a:t>
            </a:r>
            <a:r>
              <a:rPr lang="en-US" i="1" dirty="0" smtClean="0"/>
              <a:t>unlabeled</a:t>
            </a:r>
            <a:r>
              <a:rPr lang="en-US" dirty="0" smtClean="0"/>
              <a:t> data sets. This means the data sets used for unsupervised learning do not contain a response variable, since we’re not trying to predict anything. The main use of unsupervised learning is to discover unknown patterns within data, e.g., grouping similar data or detecting outliers. Identifying clusters is a classical scenario of unsupervised learning. </a:t>
            </a:r>
          </a:p>
          <a:p>
            <a:endParaRPr lang="en-US" dirty="0" smtClean="0"/>
          </a:p>
          <a:p>
            <a:r>
              <a:rPr lang="en-US" i="1" dirty="0" smtClean="0"/>
              <a:t>Unsupervised</a:t>
            </a:r>
            <a:r>
              <a:rPr lang="en-US" dirty="0" smtClean="0"/>
              <a:t> refers to the fact that we’re trying to understand the structure of our underlying data, rather than trying to optimize for a specific, pre-labeled criterion (such as creating a predictive model). Unsupervised learning is a great technique for exploratory analysis, but it tends to be more subjective, since there is no specific goal like the prediction of a response variable. It is also difficult to assess the result obtained from unsupervised learning methods because there are no universally accepted procedures for evaluating model performance or validating results on an independent data set. </a:t>
            </a:r>
          </a:p>
          <a:p>
            <a:endParaRPr lang="en-US" dirty="0" smtClean="0"/>
          </a:p>
          <a:p>
            <a:r>
              <a:rPr lang="en-US" dirty="0" smtClean="0"/>
              <a:t>Lastly, we’ll take a look at two clustering methods: hierarchical clustering with the </a:t>
            </a:r>
            <a:r>
              <a:rPr lang="en-US" dirty="0" err="1" smtClean="0">
                <a:latin typeface="Courier New" panose="02070309020205020404" pitchFamily="49" charset="0"/>
                <a:cs typeface="Courier New" panose="02070309020205020404" pitchFamily="49" charset="0"/>
              </a:rPr>
              <a:t>hclust</a:t>
            </a:r>
            <a:r>
              <a:rPr lang="en-US" dirty="0" smtClean="0">
                <a:latin typeface="Courier New" panose="02070309020205020404" pitchFamily="49" charset="0"/>
                <a:cs typeface="Courier New" panose="02070309020205020404" pitchFamily="49" charset="0"/>
              </a:rPr>
              <a:t>() </a:t>
            </a:r>
            <a:r>
              <a:rPr lang="en-US" dirty="0" smtClean="0"/>
              <a:t>algorithm and K-means clustering with the </a:t>
            </a:r>
            <a:r>
              <a:rPr lang="en-US" dirty="0" err="1" smtClean="0">
                <a:latin typeface="Courier New" panose="02070309020205020404" pitchFamily="49" charset="0"/>
                <a:cs typeface="Courier New" panose="02070309020205020404" pitchFamily="49" charset="0"/>
              </a:rPr>
              <a:t>kmeans</a:t>
            </a:r>
            <a:r>
              <a:rPr lang="en-US" dirty="0" smtClean="0">
                <a:latin typeface="Courier New" panose="02070309020205020404" pitchFamily="49" charset="0"/>
                <a:cs typeface="Courier New" panose="02070309020205020404" pitchFamily="49" charset="0"/>
              </a:rPr>
              <a:t>() </a:t>
            </a:r>
            <a:r>
              <a:rPr lang="en-US" dirty="0" smtClean="0"/>
              <a:t>algorithm.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a:p>
        </p:txBody>
      </p:sp>
    </p:spTree>
    <p:extLst>
      <p:ext uri="{BB962C8B-B14F-4D97-AF65-F5344CB8AC3E}">
        <p14:creationId xmlns:p14="http://schemas.microsoft.com/office/powerpoint/2010/main" val="333536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a:p>
        </p:txBody>
      </p:sp>
    </p:spTree>
    <p:extLst>
      <p:ext uri="{BB962C8B-B14F-4D97-AF65-F5344CB8AC3E}">
        <p14:creationId xmlns:p14="http://schemas.microsoft.com/office/powerpoint/2010/main" val="1008634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a:p>
        </p:txBody>
      </p:sp>
    </p:spTree>
    <p:extLst>
      <p:ext uri="{BB962C8B-B14F-4D97-AF65-F5344CB8AC3E}">
        <p14:creationId xmlns:p14="http://schemas.microsoft.com/office/powerpoint/2010/main" val="3559179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a:p>
        </p:txBody>
      </p:sp>
    </p:spTree>
    <p:extLst>
      <p:ext uri="{BB962C8B-B14F-4D97-AF65-F5344CB8AC3E}">
        <p14:creationId xmlns:p14="http://schemas.microsoft.com/office/powerpoint/2010/main" val="3500860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a:p>
        </p:txBody>
      </p:sp>
    </p:spTree>
    <p:extLst>
      <p:ext uri="{BB962C8B-B14F-4D97-AF65-F5344CB8AC3E}">
        <p14:creationId xmlns:p14="http://schemas.microsoft.com/office/powerpoint/2010/main" val="1456170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a:p>
        </p:txBody>
      </p:sp>
    </p:spTree>
    <p:extLst>
      <p:ext uri="{BB962C8B-B14F-4D97-AF65-F5344CB8AC3E}">
        <p14:creationId xmlns:p14="http://schemas.microsoft.com/office/powerpoint/2010/main" val="173957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a:p>
        </p:txBody>
      </p:sp>
    </p:spTree>
    <p:extLst>
      <p:ext uri="{BB962C8B-B14F-4D97-AF65-F5344CB8AC3E}">
        <p14:creationId xmlns:p14="http://schemas.microsoft.com/office/powerpoint/2010/main" val="2739288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3/9/2020</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3/9/2020</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3/9/2020</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3/9/2020</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euso.org/includes/files/articles/Vol8_Iss27_3764-3771_Fraud_Detection_in_Automobile_Insur.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pr.com/blog/monitoring-real-time-uber-data-using-spark-machine-learning-streaming-and-kafka-api-part-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hesai.org/Downloads/Volume7No7/Paper_59-Cyber_Profiling_Using_Log_Analysis_And_K_Means_Clustering.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dnuggets.com/2017/06/k-means-clustering-r-call-detail-record-analysi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ntent.pivotal.io/blog/using-data-science-techniques-for-the-automatic-clustering-of-it-aler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odeproject.com/Articles/439890/Text-Documents-Clustering-using-K-Means-Algorith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pcommons.upc.edu/bitstream/handle/2117/88986/1929-8707-1-PB.pdf?sequence=1&amp;isAllowed=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rdjournals.com/uploads/article/GRDJE/V02/I05/0176/GRDJEV02I050176.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268445170_Prepaid_Telecom_Customer_Segmentation_Using_the_K-Mean_Algorith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hespread.us/clustering.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5010" y="6211669"/>
            <a:ext cx="8221980" cy="369332"/>
          </a:xfrm>
          <a:prstGeom prst="rect">
            <a:avLst/>
          </a:prstGeom>
        </p:spPr>
        <p:txBody>
          <a:bodyPr wrap="square">
            <a:spAutoFit/>
          </a:bodyPr>
          <a:lstStyle/>
          <a:p>
            <a:r>
              <a:rPr lang="en-US" dirty="0" smtClean="0"/>
              <a:t>UCLA Extension</a:t>
            </a:r>
            <a:endParaRPr lang="en-US" dirty="0"/>
          </a:p>
        </p:txBody>
      </p:sp>
      <p:sp>
        <p:nvSpPr>
          <p:cNvPr id="3" name="Subtitle 2"/>
          <p:cNvSpPr>
            <a:spLocks noGrp="1"/>
          </p:cNvSpPr>
          <p:nvPr>
            <p:ph type="subTitle" idx="1"/>
          </p:nvPr>
        </p:nvSpPr>
        <p:spPr/>
        <p:txBody>
          <a:bodyPr/>
          <a:lstStyle/>
          <a:p>
            <a:r>
              <a:rPr lang="en-US" dirty="0" smtClean="0"/>
              <a:t>Daniel D. Gutierrez </a:t>
            </a:r>
          </a:p>
          <a:p>
            <a:r>
              <a:rPr lang="en-US" dirty="0" smtClean="0"/>
              <a:t>Data Scientist</a:t>
            </a:r>
          </a:p>
          <a:p>
            <a:r>
              <a:rPr lang="en-US" dirty="0" smtClean="0"/>
              <a:t>COM SCI X450.1</a:t>
            </a:r>
          </a:p>
        </p:txBody>
      </p:sp>
      <p:sp>
        <p:nvSpPr>
          <p:cNvPr id="2" name="Title 1"/>
          <p:cNvSpPr>
            <a:spLocks noGrp="1"/>
          </p:cNvSpPr>
          <p:nvPr>
            <p:ph type="ctrTitle"/>
          </p:nvPr>
        </p:nvSpPr>
        <p:spPr/>
        <p:txBody>
          <a:bodyPr/>
          <a:lstStyle/>
          <a:p>
            <a:r>
              <a:rPr lang="en-US" dirty="0" smtClean="0"/>
              <a:t>Introduction to Data Science – Week 10</a:t>
            </a:r>
            <a:endParaRPr lang="en-US" dirty="0"/>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a:t>Machine learning has a critical role to play in fraud detection. Utilizing past historical data on fraudulent claims, it is possible to isolate new claims based on its proximity to clusters that indicate fraudulent patterns. Since insurance fraud can potentially have a multi-million dollar impact on a company, the ability to detect frauds is crucial. </a:t>
            </a:r>
            <a:r>
              <a:rPr lang="en-US" dirty="0">
                <a:hlinkClick r:id="rId3"/>
              </a:rPr>
              <a:t>Here is a research paper using Weka Explorer</a:t>
            </a:r>
            <a:r>
              <a:rPr lang="en-US" dirty="0"/>
              <a:t> on using clustering in automobile insurance to detect frauds.</a:t>
            </a:r>
          </a:p>
        </p:txBody>
      </p:sp>
      <p:sp>
        <p:nvSpPr>
          <p:cNvPr id="2" name="Title 1"/>
          <p:cNvSpPr>
            <a:spLocks noGrp="1"/>
          </p:cNvSpPr>
          <p:nvPr>
            <p:ph type="title"/>
          </p:nvPr>
        </p:nvSpPr>
        <p:spPr/>
        <p:txBody>
          <a:bodyPr/>
          <a:lstStyle/>
          <a:p>
            <a:r>
              <a:rPr lang="en-US" dirty="0" smtClean="0"/>
              <a:t>Case study #6 – insurance fraud detection</a:t>
            </a:r>
            <a:endParaRPr lang="en-US" dirty="0"/>
          </a:p>
        </p:txBody>
      </p:sp>
    </p:spTree>
    <p:extLst>
      <p:ext uri="{BB962C8B-B14F-4D97-AF65-F5344CB8AC3E}">
        <p14:creationId xmlns:p14="http://schemas.microsoft.com/office/powerpoint/2010/main" val="328098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smtClean="0"/>
              <a:t>The </a:t>
            </a:r>
            <a:r>
              <a:rPr lang="en-US" dirty="0"/>
              <a:t>publicly available Uber ride information data set provides a large amount of valuable data around traffic, transit time, peak pickup localities, and more. Analyzing this data is useful not just in the context of Uber but also in providing insight into urban traffic patterns and helping us plan for the cities of the future. </a:t>
            </a:r>
            <a:r>
              <a:rPr lang="en-US" dirty="0">
                <a:hlinkClick r:id="rId3"/>
              </a:rPr>
              <a:t>Here is a blog article using Spark ML K-means</a:t>
            </a:r>
            <a:r>
              <a:rPr lang="en-US" dirty="0"/>
              <a:t> with links to a sample data set and a process for analyzing Uber data.</a:t>
            </a:r>
          </a:p>
        </p:txBody>
      </p:sp>
      <p:sp>
        <p:nvSpPr>
          <p:cNvPr id="2" name="Title 1"/>
          <p:cNvSpPr>
            <a:spLocks noGrp="1"/>
          </p:cNvSpPr>
          <p:nvPr>
            <p:ph type="title"/>
          </p:nvPr>
        </p:nvSpPr>
        <p:spPr/>
        <p:txBody>
          <a:bodyPr/>
          <a:lstStyle/>
          <a:p>
            <a:r>
              <a:rPr lang="en-US" dirty="0" smtClean="0"/>
              <a:t>Case study #7 – rideshare data analysis</a:t>
            </a:r>
            <a:endParaRPr lang="en-US" dirty="0"/>
          </a:p>
        </p:txBody>
      </p:sp>
    </p:spTree>
    <p:extLst>
      <p:ext uri="{BB962C8B-B14F-4D97-AF65-F5344CB8AC3E}">
        <p14:creationId xmlns:p14="http://schemas.microsoft.com/office/powerpoint/2010/main" val="326204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smtClean="0"/>
              <a:t>Cyber-profiling </a:t>
            </a:r>
            <a:r>
              <a:rPr lang="en-US" dirty="0"/>
              <a:t>is the process of collecting data from individuals and groups to identify significant co-relations. The idea of cyber profiling is derived from criminal profiles, which provide information on the investigation division to classify the types of criminals who were at the crime scene. </a:t>
            </a:r>
            <a:r>
              <a:rPr lang="en-US" dirty="0">
                <a:hlinkClick r:id="rId3"/>
              </a:rPr>
              <a:t>Here is an interesting research paper</a:t>
            </a:r>
            <a:r>
              <a:rPr lang="en-US" dirty="0"/>
              <a:t> on how to cyber-profile users in an academic environment based on user data preferences.</a:t>
            </a:r>
          </a:p>
        </p:txBody>
      </p:sp>
      <p:sp>
        <p:nvSpPr>
          <p:cNvPr id="2" name="Title 1"/>
          <p:cNvSpPr>
            <a:spLocks noGrp="1"/>
          </p:cNvSpPr>
          <p:nvPr>
            <p:ph type="title"/>
          </p:nvPr>
        </p:nvSpPr>
        <p:spPr/>
        <p:txBody>
          <a:bodyPr/>
          <a:lstStyle/>
          <a:p>
            <a:r>
              <a:rPr lang="en-US" dirty="0" smtClean="0"/>
              <a:t>Case study #8 – cyber-profiling criminals</a:t>
            </a:r>
            <a:endParaRPr lang="en-US" dirty="0"/>
          </a:p>
        </p:txBody>
      </p:sp>
    </p:spTree>
    <p:extLst>
      <p:ext uri="{BB962C8B-B14F-4D97-AF65-F5344CB8AC3E}">
        <p14:creationId xmlns:p14="http://schemas.microsoft.com/office/powerpoint/2010/main" val="6661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a:t>A call detail record (CDR) is the information captured by telecom companies during a call, SMS, or internet activity of a customer. This information provides greater insights about the customer’s needs when used with customer demographics. In </a:t>
            </a:r>
            <a:r>
              <a:rPr lang="en-US" dirty="0">
                <a:hlinkClick r:id="rId3"/>
              </a:rPr>
              <a:t>this blog article using R</a:t>
            </a:r>
            <a:r>
              <a:rPr lang="en-US" dirty="0"/>
              <a:t>, you’ll see how you can cluster customer activities for 24 hours by using the unsupervised k-means clustering algorithm. It is used to understand segments of customers with respect to their usage by hours.</a:t>
            </a:r>
          </a:p>
        </p:txBody>
      </p:sp>
      <p:sp>
        <p:nvSpPr>
          <p:cNvPr id="2" name="Title 1"/>
          <p:cNvSpPr>
            <a:spLocks noGrp="1"/>
          </p:cNvSpPr>
          <p:nvPr>
            <p:ph type="title"/>
          </p:nvPr>
        </p:nvSpPr>
        <p:spPr/>
        <p:txBody>
          <a:bodyPr/>
          <a:lstStyle/>
          <a:p>
            <a:r>
              <a:rPr lang="en-US" dirty="0" smtClean="0"/>
              <a:t>Case study #9 – call record detail analysis</a:t>
            </a:r>
            <a:endParaRPr lang="en-US" dirty="0"/>
          </a:p>
        </p:txBody>
      </p:sp>
    </p:spTree>
    <p:extLst>
      <p:ext uri="{BB962C8B-B14F-4D97-AF65-F5344CB8AC3E}">
        <p14:creationId xmlns:p14="http://schemas.microsoft.com/office/powerpoint/2010/main" val="79375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a:t>Large enterprise IT infrastructure technology components such as network, storage, or database generate large volumes of alert messages. Because alert messages potentially point to operational issues, they must be manually screened for prioritization for downstream processes. </a:t>
            </a:r>
            <a:r>
              <a:rPr lang="en-US" dirty="0">
                <a:hlinkClick r:id="rId3"/>
              </a:rPr>
              <a:t>This blog article describing clustering of data</a:t>
            </a:r>
            <a:r>
              <a:rPr lang="en-US" dirty="0"/>
              <a:t>, provides insight into categories of alerts and mean time to repair, and help in failure predictions.</a:t>
            </a:r>
          </a:p>
        </p:txBody>
      </p:sp>
      <p:sp>
        <p:nvSpPr>
          <p:cNvPr id="2" name="Title 1"/>
          <p:cNvSpPr>
            <a:spLocks noGrp="1"/>
          </p:cNvSpPr>
          <p:nvPr>
            <p:ph type="title"/>
          </p:nvPr>
        </p:nvSpPr>
        <p:spPr/>
        <p:txBody>
          <a:bodyPr/>
          <a:lstStyle/>
          <a:p>
            <a:r>
              <a:rPr lang="en-US" dirty="0" smtClean="0"/>
              <a:t>Case study #10 – automatic clustering of IT alerts</a:t>
            </a:r>
            <a:endParaRPr lang="en-US" dirty="0"/>
          </a:p>
        </p:txBody>
      </p:sp>
    </p:spTree>
    <p:extLst>
      <p:ext uri="{BB962C8B-B14F-4D97-AF65-F5344CB8AC3E}">
        <p14:creationId xmlns:p14="http://schemas.microsoft.com/office/powerpoint/2010/main" val="100842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Can we find things that are close together?</a:t>
            </a:r>
          </a:p>
          <a:p>
            <a:pPr lvl="1"/>
            <a:r>
              <a:rPr lang="en-US" dirty="0"/>
              <a:t>How do we define close?</a:t>
            </a:r>
          </a:p>
          <a:p>
            <a:pPr lvl="1"/>
            <a:r>
              <a:rPr lang="en-US" dirty="0"/>
              <a:t>How do we group things?</a:t>
            </a:r>
          </a:p>
          <a:p>
            <a:pPr lvl="1"/>
            <a:r>
              <a:rPr lang="en-US" dirty="0"/>
              <a:t>How do we visualize the grouping?</a:t>
            </a:r>
          </a:p>
          <a:p>
            <a:pPr lvl="1"/>
            <a:r>
              <a:rPr lang="en-US" dirty="0"/>
              <a:t>How do we interpret the grouping?</a:t>
            </a:r>
          </a:p>
          <a:p>
            <a:endParaRPr lang="en-US" dirty="0"/>
          </a:p>
        </p:txBody>
      </p:sp>
      <p:sp>
        <p:nvSpPr>
          <p:cNvPr id="2" name="Title 1"/>
          <p:cNvSpPr>
            <a:spLocks noGrp="1"/>
          </p:cNvSpPr>
          <p:nvPr>
            <p:ph type="title"/>
          </p:nvPr>
        </p:nvSpPr>
        <p:spPr/>
        <p:txBody>
          <a:bodyPr/>
          <a:lstStyle/>
          <a:p>
            <a:r>
              <a:rPr lang="en-US" dirty="0" smtClean="0"/>
              <a:t>Clustering Requires Understanding of Data Closeness</a:t>
            </a:r>
            <a:endParaRPr lang="en-US" dirty="0"/>
          </a:p>
        </p:txBody>
      </p:sp>
    </p:spTree>
    <p:extLst>
      <p:ext uri="{BB962C8B-B14F-4D97-AF65-F5344CB8AC3E}">
        <p14:creationId xmlns:p14="http://schemas.microsoft.com/office/powerpoint/2010/main" val="41200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How do we define close?</a:t>
            </a:r>
          </a:p>
          <a:p>
            <a:pPr lvl="1"/>
            <a:r>
              <a:rPr lang="en-US" dirty="0"/>
              <a:t>Most important step is selecting appropriate distance measure - garbage in -&gt; garbage out</a:t>
            </a:r>
          </a:p>
          <a:p>
            <a:pPr lvl="1"/>
            <a:r>
              <a:rPr lang="en-US" dirty="0"/>
              <a:t>Distance or similarity</a:t>
            </a:r>
          </a:p>
          <a:p>
            <a:pPr lvl="2"/>
            <a:r>
              <a:rPr lang="en-US" dirty="0"/>
              <a:t>Continuous – Euclidean distance</a:t>
            </a:r>
          </a:p>
          <a:p>
            <a:pPr lvl="2"/>
            <a:r>
              <a:rPr lang="en-US" dirty="0"/>
              <a:t>Continuous – correlation similarity</a:t>
            </a:r>
          </a:p>
          <a:p>
            <a:pPr lvl="2"/>
            <a:r>
              <a:rPr lang="en-US" dirty="0"/>
              <a:t>Binary – Manhattan distance</a:t>
            </a:r>
          </a:p>
          <a:p>
            <a:pPr lvl="1"/>
            <a:r>
              <a:rPr lang="en-US" dirty="0"/>
              <a:t>Pick a distance or similarity that makes sense for your problem</a:t>
            </a:r>
          </a:p>
        </p:txBody>
      </p:sp>
      <p:sp>
        <p:nvSpPr>
          <p:cNvPr id="2" name="Title 1"/>
          <p:cNvSpPr>
            <a:spLocks noGrp="1"/>
          </p:cNvSpPr>
          <p:nvPr>
            <p:ph type="title"/>
          </p:nvPr>
        </p:nvSpPr>
        <p:spPr/>
        <p:txBody>
          <a:bodyPr/>
          <a:lstStyle/>
          <a:p>
            <a:r>
              <a:rPr lang="en-US" dirty="0" smtClean="0"/>
              <a:t>Defining Closeness</a:t>
            </a:r>
            <a:endParaRPr lang="en-US" dirty="0"/>
          </a:p>
        </p:txBody>
      </p:sp>
    </p:spTree>
    <p:extLst>
      <p:ext uri="{BB962C8B-B14F-4D97-AF65-F5344CB8AC3E}">
        <p14:creationId xmlns:p14="http://schemas.microsoft.com/office/powerpoint/2010/main" val="185119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1459"/>
            <a:ext cx="10972800" cy="1066800"/>
          </a:xfrm>
        </p:spPr>
        <p:txBody>
          <a:bodyPr/>
          <a:lstStyle/>
          <a:p>
            <a:r>
              <a:rPr lang="en-US" dirty="0" smtClean="0"/>
              <a:t>Euclidean Distance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517" y="2030086"/>
            <a:ext cx="4392086" cy="4614254"/>
          </a:xfrm>
          <a:prstGeom prst="rect">
            <a:avLst/>
          </a:prstGeom>
        </p:spPr>
      </p:pic>
    </p:spTree>
    <p:extLst>
      <p:ext uri="{BB962C8B-B14F-4D97-AF65-F5344CB8AC3E}">
        <p14:creationId xmlns:p14="http://schemas.microsoft.com/office/powerpoint/2010/main" val="267271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Compute the distance between every pair of </a:t>
            </a:r>
            <a:r>
              <a:rPr lang="en-US" dirty="0" smtClean="0"/>
              <a:t>points/clusters:</a:t>
            </a:r>
          </a:p>
          <a:p>
            <a:pPr lvl="1"/>
            <a:r>
              <a:rPr lang="en-US" sz="2800" dirty="0"/>
              <a:t>Computing the distance between point A and point B is via the distance </a:t>
            </a:r>
            <a:r>
              <a:rPr lang="en-US" sz="2800" dirty="0" smtClean="0"/>
              <a:t>function</a:t>
            </a:r>
            <a:endParaRPr lang="en-US" dirty="0" smtClean="0"/>
          </a:p>
          <a:p>
            <a:pPr lvl="1"/>
            <a:r>
              <a:rPr lang="en-US" sz="2800" dirty="0"/>
              <a:t>Computing the distance between point A and cluster B may first compute distance of all point pairs (one from cluster A and the other from cluster B) and then pick either min/max/</a:t>
            </a:r>
            <a:r>
              <a:rPr lang="en-US" sz="2800" dirty="0" err="1"/>
              <a:t>avg</a:t>
            </a:r>
            <a:r>
              <a:rPr lang="en-US" sz="2800" dirty="0"/>
              <a:t> of these </a:t>
            </a:r>
            <a:r>
              <a:rPr lang="en-US" sz="2800" dirty="0" smtClean="0"/>
              <a:t>pairs</a:t>
            </a:r>
            <a:endParaRPr lang="en-US" dirty="0" smtClean="0"/>
          </a:p>
          <a:p>
            <a:r>
              <a:rPr lang="en-US" dirty="0"/>
              <a:t>Combine the two closest point/pairs into a cluster. Repeat step 1 until only one big cluster </a:t>
            </a:r>
            <a:r>
              <a:rPr lang="en-US" dirty="0" smtClean="0"/>
              <a:t>remains</a:t>
            </a:r>
            <a:endParaRPr lang="en-US" dirty="0"/>
          </a:p>
        </p:txBody>
      </p:sp>
      <p:sp>
        <p:nvSpPr>
          <p:cNvPr id="2" name="Title 1"/>
          <p:cNvSpPr>
            <a:spLocks noGrp="1"/>
          </p:cNvSpPr>
          <p:nvPr>
            <p:ph type="title"/>
          </p:nvPr>
        </p:nvSpPr>
        <p:spPr/>
        <p:txBody>
          <a:bodyPr/>
          <a:lstStyle/>
          <a:p>
            <a:r>
              <a:rPr lang="en-US" dirty="0" smtClean="0"/>
              <a:t>Hierarchical Clustering</a:t>
            </a:r>
            <a:endParaRPr lang="en-US" dirty="0"/>
          </a:p>
        </p:txBody>
      </p:sp>
    </p:spTree>
    <p:extLst>
      <p:ext uri="{BB962C8B-B14F-4D97-AF65-F5344CB8AC3E}">
        <p14:creationId xmlns:p14="http://schemas.microsoft.com/office/powerpoint/2010/main" val="22137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52604"/>
            <a:ext cx="10972800" cy="4806987"/>
          </a:xfrm>
        </p:spPr>
        <p:txBody>
          <a:bodyPr>
            <a:normAutofit fontScale="92500" lnSpcReduction="10000"/>
          </a:bodyPr>
          <a:lstStyle/>
          <a:p>
            <a:r>
              <a:rPr lang="en-US" dirty="0"/>
              <a:t>A </a:t>
            </a:r>
            <a:r>
              <a:rPr lang="en-US" dirty="0" smtClean="0"/>
              <a:t>partitioning approach</a:t>
            </a:r>
          </a:p>
          <a:p>
            <a:pPr lvl="1"/>
            <a:r>
              <a:rPr lang="en-US" sz="2800" dirty="0"/>
              <a:t>Fix a number of </a:t>
            </a:r>
            <a:r>
              <a:rPr lang="en-US" sz="2800" dirty="0" smtClean="0"/>
              <a:t>clusters</a:t>
            </a:r>
          </a:p>
          <a:p>
            <a:pPr lvl="1"/>
            <a:r>
              <a:rPr lang="en-US" sz="2800" dirty="0"/>
              <a:t>Get “centroids” of each cluster </a:t>
            </a:r>
            <a:endParaRPr lang="en-US" sz="2800" dirty="0" smtClean="0"/>
          </a:p>
          <a:p>
            <a:pPr lvl="1"/>
            <a:r>
              <a:rPr lang="en-US" sz="2800" dirty="0"/>
              <a:t>Assign things to closest </a:t>
            </a:r>
            <a:r>
              <a:rPr lang="en-US" sz="2800" dirty="0" smtClean="0"/>
              <a:t>centroid</a:t>
            </a:r>
          </a:p>
          <a:p>
            <a:pPr lvl="1"/>
            <a:r>
              <a:rPr lang="en-US" sz="2800" dirty="0"/>
              <a:t>Recalculate </a:t>
            </a:r>
            <a:r>
              <a:rPr lang="en-US" sz="2800" dirty="0" smtClean="0"/>
              <a:t>centroids</a:t>
            </a:r>
            <a:endParaRPr lang="en-US" dirty="0" smtClean="0"/>
          </a:p>
          <a:p>
            <a:r>
              <a:rPr lang="en-US" dirty="0" smtClean="0"/>
              <a:t>Requires</a:t>
            </a:r>
            <a:endParaRPr lang="en-US" dirty="0"/>
          </a:p>
          <a:p>
            <a:pPr lvl="1"/>
            <a:r>
              <a:rPr lang="en-US" sz="2800" dirty="0"/>
              <a:t>A defined distance </a:t>
            </a:r>
            <a:r>
              <a:rPr lang="en-US" sz="2800" dirty="0" smtClean="0"/>
              <a:t>metric</a:t>
            </a:r>
            <a:endParaRPr lang="en-US" sz="2800" dirty="0"/>
          </a:p>
          <a:p>
            <a:pPr lvl="1"/>
            <a:r>
              <a:rPr lang="en-US" sz="2800" dirty="0"/>
              <a:t>A number of </a:t>
            </a:r>
            <a:r>
              <a:rPr lang="en-US" sz="2800" dirty="0" smtClean="0"/>
              <a:t>clusters </a:t>
            </a:r>
            <a:endParaRPr lang="en-US" sz="2800" dirty="0"/>
          </a:p>
          <a:p>
            <a:pPr lvl="1"/>
            <a:r>
              <a:rPr lang="en-US" sz="2800" dirty="0"/>
              <a:t>An initial guess as to cluster </a:t>
            </a:r>
            <a:r>
              <a:rPr lang="en-US" sz="2800" dirty="0" smtClean="0"/>
              <a:t>centroids</a:t>
            </a:r>
          </a:p>
          <a:p>
            <a:r>
              <a:rPr lang="en-US" dirty="0" smtClean="0"/>
              <a:t>Produces</a:t>
            </a:r>
            <a:endParaRPr lang="en-US" dirty="0"/>
          </a:p>
          <a:p>
            <a:pPr lvl="1"/>
            <a:r>
              <a:rPr lang="en-US" sz="2800" dirty="0"/>
              <a:t>Final estimate of cluster </a:t>
            </a:r>
            <a:r>
              <a:rPr lang="en-US" sz="2800" dirty="0" smtClean="0"/>
              <a:t>centroids</a:t>
            </a:r>
            <a:endParaRPr lang="en-US" sz="2800" dirty="0"/>
          </a:p>
          <a:p>
            <a:pPr lvl="1"/>
            <a:r>
              <a:rPr lang="en-US" sz="2800" dirty="0"/>
              <a:t>An assignment of each point to </a:t>
            </a:r>
            <a:r>
              <a:rPr lang="en-US" sz="2800" dirty="0" smtClean="0"/>
              <a:t>clusters</a:t>
            </a:r>
            <a:endParaRPr lang="en-US" sz="2800" dirty="0"/>
          </a:p>
          <a:p>
            <a:pPr lvl="1"/>
            <a:endParaRPr lang="en-US" sz="2800" dirty="0"/>
          </a:p>
          <a:p>
            <a:pPr lvl="1"/>
            <a:endParaRPr lang="en-US" sz="2800" dirty="0"/>
          </a:p>
        </p:txBody>
      </p:sp>
      <p:sp>
        <p:nvSpPr>
          <p:cNvPr id="2" name="Title 1"/>
          <p:cNvSpPr>
            <a:spLocks noGrp="1"/>
          </p:cNvSpPr>
          <p:nvPr>
            <p:ph type="title"/>
          </p:nvPr>
        </p:nvSpPr>
        <p:spPr>
          <a:xfrm>
            <a:off x="609600" y="815193"/>
            <a:ext cx="10972800" cy="1066800"/>
          </a:xfrm>
        </p:spPr>
        <p:txBody>
          <a:bodyPr/>
          <a:lstStyle/>
          <a:p>
            <a:r>
              <a:rPr lang="en-US" dirty="0" smtClean="0"/>
              <a:t>K-means Clustering</a:t>
            </a:r>
            <a:endParaRPr lang="en-US" dirty="0"/>
          </a:p>
        </p:txBody>
      </p:sp>
    </p:spTree>
    <p:extLst>
      <p:ext uri="{BB962C8B-B14F-4D97-AF65-F5344CB8AC3E}">
        <p14:creationId xmlns:p14="http://schemas.microsoft.com/office/powerpoint/2010/main" val="396937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Deploy unsupervised machine learning methods for knowledge discovery</a:t>
            </a:r>
          </a:p>
          <a:p>
            <a:pPr marL="109728" indent="0">
              <a:buNone/>
            </a:pPr>
            <a:endParaRPr lang="en-US" dirty="0"/>
          </a:p>
        </p:txBody>
      </p:sp>
      <p:sp>
        <p:nvSpPr>
          <p:cNvPr id="2" name="Title 1"/>
          <p:cNvSpPr>
            <a:spLocks noGrp="1"/>
          </p:cNvSpPr>
          <p:nvPr>
            <p:ph type="title"/>
          </p:nvPr>
        </p:nvSpPr>
        <p:spPr/>
        <p:txBody>
          <a:bodyPr/>
          <a:lstStyle/>
          <a:p>
            <a:r>
              <a:rPr lang="en-US" dirty="0" smtClean="0"/>
              <a:t>Course Outcomes – Week 10</a:t>
            </a:r>
            <a:endParaRPr lang="en-US" dirty="0"/>
          </a:p>
        </p:txBody>
      </p:sp>
    </p:spTree>
    <p:extLst>
      <p:ext uri="{BB962C8B-B14F-4D97-AF65-F5344CB8AC3E}">
        <p14:creationId xmlns:p14="http://schemas.microsoft.com/office/powerpoint/2010/main" val="16638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1459"/>
            <a:ext cx="10972800" cy="1066800"/>
          </a:xfrm>
        </p:spPr>
        <p:txBody>
          <a:bodyPr/>
          <a:lstStyle/>
          <a:p>
            <a:r>
              <a:rPr lang="en-US" dirty="0" smtClean="0"/>
              <a:t>K-means Clustering </a:t>
            </a:r>
            <a:r>
              <a:rPr lang="en-US" dirty="0"/>
              <a:t>– </a:t>
            </a:r>
            <a:r>
              <a:rPr lang="en-US" dirty="0" smtClean="0"/>
              <a:t>Starting Centroids</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1888"/>
          <a:stretch/>
        </p:blipFill>
        <p:spPr>
          <a:xfrm>
            <a:off x="1843003" y="1779917"/>
            <a:ext cx="8267151" cy="4978919"/>
          </a:xfrm>
          <a:prstGeom prst="rect">
            <a:avLst/>
          </a:prstGeom>
        </p:spPr>
      </p:pic>
    </p:spTree>
    <p:extLst>
      <p:ext uri="{BB962C8B-B14F-4D97-AF65-F5344CB8AC3E}">
        <p14:creationId xmlns:p14="http://schemas.microsoft.com/office/powerpoint/2010/main" val="107357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1459"/>
            <a:ext cx="10972800" cy="1066800"/>
          </a:xfrm>
        </p:spPr>
        <p:txBody>
          <a:bodyPr/>
          <a:lstStyle/>
          <a:p>
            <a:r>
              <a:rPr lang="en-US" dirty="0" smtClean="0"/>
              <a:t>K-means Clustering </a:t>
            </a:r>
            <a:r>
              <a:rPr lang="en-US" dirty="0"/>
              <a:t>– </a:t>
            </a:r>
            <a:r>
              <a:rPr lang="en-US" dirty="0" smtClean="0"/>
              <a:t>Assign to Closest Centroid</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2382"/>
          <a:stretch/>
        </p:blipFill>
        <p:spPr>
          <a:xfrm>
            <a:off x="1587403" y="1956759"/>
            <a:ext cx="9074845" cy="4657496"/>
          </a:xfrm>
          <a:prstGeom prst="rect">
            <a:avLst/>
          </a:prstGeom>
        </p:spPr>
      </p:pic>
    </p:spTree>
    <p:extLst>
      <p:ext uri="{BB962C8B-B14F-4D97-AF65-F5344CB8AC3E}">
        <p14:creationId xmlns:p14="http://schemas.microsoft.com/office/powerpoint/2010/main" val="263123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1459"/>
            <a:ext cx="10972800" cy="1066800"/>
          </a:xfrm>
        </p:spPr>
        <p:txBody>
          <a:bodyPr/>
          <a:lstStyle/>
          <a:p>
            <a:r>
              <a:rPr lang="en-US" dirty="0" smtClean="0"/>
              <a:t>K-means Clustering </a:t>
            </a:r>
            <a:r>
              <a:rPr lang="en-US" dirty="0"/>
              <a:t>– </a:t>
            </a:r>
            <a:r>
              <a:rPr lang="en-US" dirty="0" smtClean="0"/>
              <a:t>Recalculate Centroids</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1961"/>
          <a:stretch/>
        </p:blipFill>
        <p:spPr>
          <a:xfrm>
            <a:off x="1828803" y="1870201"/>
            <a:ext cx="8264103" cy="4859746"/>
          </a:xfrm>
          <a:prstGeom prst="rect">
            <a:avLst/>
          </a:prstGeom>
        </p:spPr>
      </p:pic>
    </p:spTree>
    <p:extLst>
      <p:ext uri="{BB962C8B-B14F-4D97-AF65-F5344CB8AC3E}">
        <p14:creationId xmlns:p14="http://schemas.microsoft.com/office/powerpoint/2010/main" val="404876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1459"/>
            <a:ext cx="10972800" cy="1066800"/>
          </a:xfrm>
        </p:spPr>
        <p:txBody>
          <a:bodyPr/>
          <a:lstStyle/>
          <a:p>
            <a:r>
              <a:rPr lang="en-US" dirty="0" smtClean="0"/>
              <a:t>K-means Clustering </a:t>
            </a:r>
            <a:r>
              <a:rPr lang="en-US" dirty="0"/>
              <a:t>– </a:t>
            </a:r>
            <a:r>
              <a:rPr lang="en-US" dirty="0" smtClean="0"/>
              <a:t>Reassign Values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1581"/>
          <a:stretch/>
        </p:blipFill>
        <p:spPr>
          <a:xfrm>
            <a:off x="1774944" y="1848929"/>
            <a:ext cx="8663017" cy="4751835"/>
          </a:xfrm>
          <a:prstGeom prst="rect">
            <a:avLst/>
          </a:prstGeom>
        </p:spPr>
      </p:pic>
    </p:spTree>
    <p:extLst>
      <p:ext uri="{BB962C8B-B14F-4D97-AF65-F5344CB8AC3E}">
        <p14:creationId xmlns:p14="http://schemas.microsoft.com/office/powerpoint/2010/main" val="124990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1459"/>
            <a:ext cx="10972800" cy="1066800"/>
          </a:xfrm>
        </p:spPr>
        <p:txBody>
          <a:bodyPr/>
          <a:lstStyle/>
          <a:p>
            <a:r>
              <a:rPr lang="en-US" dirty="0" smtClean="0"/>
              <a:t>K-means Clustering </a:t>
            </a:r>
            <a:r>
              <a:rPr lang="en-US" dirty="0"/>
              <a:t>– </a:t>
            </a:r>
            <a:r>
              <a:rPr lang="en-US" dirty="0" smtClean="0"/>
              <a:t>Update Centroids</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3534"/>
          <a:stretch/>
        </p:blipFill>
        <p:spPr>
          <a:xfrm>
            <a:off x="1364196" y="1939505"/>
            <a:ext cx="9108274" cy="4819523"/>
          </a:xfrm>
          <a:prstGeom prst="rect">
            <a:avLst/>
          </a:prstGeom>
        </p:spPr>
      </p:pic>
    </p:spTree>
    <p:extLst>
      <p:ext uri="{BB962C8B-B14F-4D97-AF65-F5344CB8AC3E}">
        <p14:creationId xmlns:p14="http://schemas.microsoft.com/office/powerpoint/2010/main" val="295048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WEEK 10-1 Code module – EDA on simulated data set </a:t>
            </a:r>
          </a:p>
          <a:p>
            <a:r>
              <a:rPr lang="en-US" dirty="0"/>
              <a:t>WEEK 10-2 Code module – hierarchical clustering</a:t>
            </a:r>
          </a:p>
          <a:p>
            <a:r>
              <a:rPr lang="en-US" dirty="0"/>
              <a:t>WEEK 10-3 Code module – data </a:t>
            </a:r>
            <a:r>
              <a:rPr lang="en-US" dirty="0" err="1"/>
              <a:t>viz</a:t>
            </a:r>
            <a:r>
              <a:rPr lang="en-US" dirty="0"/>
              <a:t> for hierarchical clusters </a:t>
            </a:r>
          </a:p>
          <a:p>
            <a:r>
              <a:rPr lang="en-US" dirty="0"/>
              <a:t>WEEK 10-4 Code module – K-means clustering</a:t>
            </a:r>
          </a:p>
          <a:p>
            <a:r>
              <a:rPr lang="en-US" dirty="0"/>
              <a:t>WEEK 10-5 Code module – data </a:t>
            </a:r>
            <a:r>
              <a:rPr lang="en-US" dirty="0" err="1"/>
              <a:t>viz</a:t>
            </a:r>
            <a:r>
              <a:rPr lang="en-US" dirty="0"/>
              <a:t> for K-means clusters</a:t>
            </a:r>
          </a:p>
          <a:p>
            <a:r>
              <a:rPr lang="en-US" dirty="0"/>
              <a:t>WEEK 10-6 Code module – extensive example using K-means</a:t>
            </a:r>
          </a:p>
        </p:txBody>
      </p:sp>
      <p:sp>
        <p:nvSpPr>
          <p:cNvPr id="2" name="Title 1"/>
          <p:cNvSpPr>
            <a:spLocks noGrp="1"/>
          </p:cNvSpPr>
          <p:nvPr>
            <p:ph type="title"/>
          </p:nvPr>
        </p:nvSpPr>
        <p:spPr/>
        <p:txBody>
          <a:bodyPr/>
          <a:lstStyle/>
          <a:p>
            <a:r>
              <a:rPr lang="en-US" dirty="0" smtClean="0"/>
              <a:t>Code Module 10</a:t>
            </a:r>
            <a:endParaRPr lang="en-US" dirty="0"/>
          </a:p>
        </p:txBody>
      </p:sp>
    </p:spTree>
    <p:extLst>
      <p:ext uri="{BB962C8B-B14F-4D97-AF65-F5344CB8AC3E}">
        <p14:creationId xmlns:p14="http://schemas.microsoft.com/office/powerpoint/2010/main" val="159734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WEEK 10 of Introduction to Data Science, we continued the data science process by exploring two popular unsupervised machine learning algorithms. </a:t>
            </a:r>
          </a:p>
          <a:p>
            <a:r>
              <a:rPr lang="en-US" dirty="0"/>
              <a:t>We used the </a:t>
            </a:r>
            <a:r>
              <a:rPr lang="en-US" dirty="0" err="1">
                <a:latin typeface="Courier New" panose="02070309020205020404" pitchFamily="49" charset="0"/>
                <a:cs typeface="Courier New" panose="02070309020205020404" pitchFamily="49" charset="0"/>
              </a:rPr>
              <a:t>hclust</a:t>
            </a:r>
            <a:r>
              <a:rPr lang="en-US" dirty="0">
                <a:latin typeface="Courier New" panose="02070309020205020404" pitchFamily="49" charset="0"/>
                <a:cs typeface="Courier New" panose="02070309020205020404" pitchFamily="49" charset="0"/>
              </a:rPr>
              <a:t>() </a:t>
            </a:r>
            <a:r>
              <a:rPr lang="en-US" dirty="0"/>
              <a:t>algorithm for hierarchical clustering.</a:t>
            </a:r>
          </a:p>
          <a:p>
            <a:r>
              <a:rPr lang="en-US" dirty="0"/>
              <a:t>We used the </a:t>
            </a:r>
            <a:r>
              <a:rPr lang="en-US" dirty="0" err="1">
                <a:latin typeface="Courier New" panose="02070309020205020404" pitchFamily="49" charset="0"/>
                <a:cs typeface="Courier New" panose="02070309020205020404" pitchFamily="49" charset="0"/>
              </a:rPr>
              <a:t>kmeans</a:t>
            </a:r>
            <a:r>
              <a:rPr lang="en-US" dirty="0">
                <a:latin typeface="Courier New" panose="02070309020205020404" pitchFamily="49" charset="0"/>
                <a:cs typeface="Courier New" panose="02070309020205020404" pitchFamily="49" charset="0"/>
              </a:rPr>
              <a:t>() </a:t>
            </a:r>
            <a:r>
              <a:rPr lang="en-US" dirty="0"/>
              <a:t>algorithm for K-means  clustering.</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83637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 </a:t>
            </a:r>
            <a:endParaRPr lang="en-US" dirty="0"/>
          </a:p>
        </p:txBody>
      </p:sp>
      <p:sp>
        <p:nvSpPr>
          <p:cNvPr id="2" name="Title 1"/>
          <p:cNvSpPr>
            <a:spLocks noGrp="1"/>
          </p:cNvSpPr>
          <p:nvPr>
            <p:ph type="ctrTitle"/>
          </p:nvPr>
        </p:nvSpPr>
        <p:spPr/>
        <p:txBody>
          <a:bodyPr/>
          <a:lstStyle/>
          <a:p>
            <a:r>
              <a:rPr lang="en-US" smtClean="0"/>
              <a:t> </a:t>
            </a:r>
            <a:endParaRPr lang="en-US" dirty="0"/>
          </a:p>
        </p:txBody>
      </p:sp>
      <p:sp>
        <p:nvSpPr>
          <p:cNvPr id="8" name="Rectangle 7"/>
          <p:cNvSpPr/>
          <p:nvPr/>
        </p:nvSpPr>
        <p:spPr>
          <a:xfrm>
            <a:off x="609600" y="6183868"/>
            <a:ext cx="10972800" cy="369332"/>
          </a:xfrm>
          <a:prstGeom prst="rect">
            <a:avLst/>
          </a:prstGeom>
        </p:spPr>
        <p:txBody>
          <a:bodyPr wrap="square">
            <a:spAutoFit/>
          </a:bodyPr>
          <a:lstStyle/>
          <a:p>
            <a:pPr algn="ctr"/>
            <a:r>
              <a:rPr lang="en-US" dirty="0" smtClean="0">
                <a:solidFill>
                  <a:schemeClr val="accent2"/>
                </a:solidFill>
              </a:rPr>
              <a:t>UCLA </a:t>
            </a:r>
            <a:r>
              <a:rPr lang="en-US" dirty="0">
                <a:solidFill>
                  <a:schemeClr val="accent2"/>
                </a:solidFill>
              </a:rPr>
              <a:t>E</a:t>
            </a:r>
            <a:r>
              <a:rPr lang="en-US" dirty="0" smtClean="0">
                <a:solidFill>
                  <a:schemeClr val="accent2"/>
                </a:solidFill>
              </a:rPr>
              <a:t>xtension</a:t>
            </a:r>
            <a:endParaRPr lang="en-US" dirty="0">
              <a:solidFill>
                <a:schemeClr val="accent2"/>
              </a:solidFill>
            </a:endParaRPr>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Overview of unsupervised learning methods</a:t>
            </a:r>
          </a:p>
          <a:p>
            <a:r>
              <a:rPr lang="en-US" dirty="0"/>
              <a:t>Manually step through process yielding distinct clusters showing groupings and similarities in the data</a:t>
            </a:r>
          </a:p>
          <a:p>
            <a:r>
              <a:rPr lang="en-US" dirty="0"/>
              <a:t>Review the hierarchical clustering algorithm using R’s </a:t>
            </a:r>
            <a:r>
              <a:rPr lang="en-US" dirty="0" err="1">
                <a:latin typeface="Courier New" panose="02070309020205020404" pitchFamily="49" charset="0"/>
                <a:cs typeface="Courier New" panose="02070309020205020404" pitchFamily="49" charset="0"/>
              </a:rPr>
              <a:t>hclust</a:t>
            </a:r>
            <a:r>
              <a:rPr lang="en-US" dirty="0">
                <a:latin typeface="Courier New" panose="02070309020205020404" pitchFamily="49" charset="0"/>
                <a:cs typeface="Courier New" panose="02070309020205020404" pitchFamily="49" charset="0"/>
              </a:rPr>
              <a:t>() </a:t>
            </a:r>
            <a:r>
              <a:rPr lang="en-US" dirty="0"/>
              <a:t>function to compute clusters and use data </a:t>
            </a:r>
            <a:r>
              <a:rPr lang="en-US" dirty="0" err="1"/>
              <a:t>viz</a:t>
            </a:r>
            <a:r>
              <a:rPr lang="en-US" dirty="0"/>
              <a:t> to display</a:t>
            </a:r>
          </a:p>
          <a:p>
            <a:r>
              <a:rPr lang="en-US" dirty="0"/>
              <a:t>Review the K-means clustering algorithm using R’s </a:t>
            </a:r>
            <a:r>
              <a:rPr lang="en-US" dirty="0" err="1">
                <a:latin typeface="Courier New" panose="02070309020205020404" pitchFamily="49" charset="0"/>
                <a:cs typeface="Courier New" panose="02070309020205020404" pitchFamily="49" charset="0"/>
              </a:rPr>
              <a:t>kmeans</a:t>
            </a:r>
            <a:r>
              <a:rPr lang="en-US" dirty="0">
                <a:latin typeface="Courier New" panose="02070309020205020404" pitchFamily="49" charset="0"/>
                <a:cs typeface="Courier New" panose="02070309020205020404" pitchFamily="49" charset="0"/>
              </a:rPr>
              <a:t>() </a:t>
            </a:r>
            <a:r>
              <a:rPr lang="en-US" dirty="0"/>
              <a:t>function to compute clusters and use data </a:t>
            </a:r>
            <a:r>
              <a:rPr lang="en-US" dirty="0" err="1"/>
              <a:t>viz</a:t>
            </a:r>
            <a:r>
              <a:rPr lang="en-US" dirty="0"/>
              <a:t> to display</a:t>
            </a:r>
          </a:p>
          <a:p>
            <a:endParaRPr lang="en-US" dirty="0"/>
          </a:p>
        </p:txBody>
      </p:sp>
      <p:sp>
        <p:nvSpPr>
          <p:cNvPr id="2" name="Title 1"/>
          <p:cNvSpPr>
            <a:spLocks noGrp="1"/>
          </p:cNvSpPr>
          <p:nvPr>
            <p:ph type="title"/>
          </p:nvPr>
        </p:nvSpPr>
        <p:spPr/>
        <p:txBody>
          <a:bodyPr/>
          <a:lstStyle/>
          <a:p>
            <a:r>
              <a:rPr lang="en-US" dirty="0" smtClean="0"/>
              <a:t>Lesson Objectives – Week 10</a:t>
            </a:r>
            <a:endParaRPr lang="en-US" dirty="0"/>
          </a:p>
        </p:txBody>
      </p:sp>
    </p:spTree>
    <p:extLst>
      <p:ext uri="{BB962C8B-B14F-4D97-AF65-F5344CB8AC3E}">
        <p14:creationId xmlns:p14="http://schemas.microsoft.com/office/powerpoint/2010/main" val="30824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To fully appreciate the ways unsupervised learning methods can help in a business setting, case studies are useful</a:t>
            </a:r>
          </a:p>
          <a:p>
            <a:r>
              <a:rPr lang="en-US" dirty="0"/>
              <a:t>Let’s </a:t>
            </a:r>
            <a:r>
              <a:rPr lang="en-US" dirty="0" smtClean="0"/>
              <a:t>review </a:t>
            </a:r>
            <a:r>
              <a:rPr lang="en-US" dirty="0"/>
              <a:t>a series of 10 </a:t>
            </a:r>
            <a:r>
              <a:rPr lang="en-US" dirty="0" smtClean="0"/>
              <a:t>real-life case </a:t>
            </a:r>
            <a:r>
              <a:rPr lang="en-US" dirty="0"/>
              <a:t>studies using the k-means algorithm </a:t>
            </a:r>
            <a:r>
              <a:rPr lang="en-US" dirty="0" smtClean="0"/>
              <a:t>deployed </a:t>
            </a:r>
            <a:r>
              <a:rPr lang="en-US" dirty="0"/>
              <a:t>with a variety of platforms including </a:t>
            </a:r>
            <a:r>
              <a:rPr lang="en-US" dirty="0" smtClean="0"/>
              <a:t>R and Python </a:t>
            </a:r>
            <a:endParaRPr lang="en-US" dirty="0"/>
          </a:p>
          <a:p>
            <a:r>
              <a:rPr lang="en-US" dirty="0"/>
              <a:t>Each case study includes a link to a detailed technical article for further study</a:t>
            </a:r>
          </a:p>
          <a:p>
            <a:endParaRPr lang="en-US" dirty="0"/>
          </a:p>
        </p:txBody>
      </p:sp>
      <p:sp>
        <p:nvSpPr>
          <p:cNvPr id="2" name="Title 1"/>
          <p:cNvSpPr>
            <a:spLocks noGrp="1"/>
          </p:cNvSpPr>
          <p:nvPr>
            <p:ph type="title"/>
          </p:nvPr>
        </p:nvSpPr>
        <p:spPr/>
        <p:txBody>
          <a:bodyPr/>
          <a:lstStyle/>
          <a:p>
            <a:r>
              <a:rPr lang="en-US" dirty="0"/>
              <a:t>Unsupervised Learning Case Studies</a:t>
            </a:r>
          </a:p>
        </p:txBody>
      </p:sp>
    </p:spTree>
    <p:extLst>
      <p:ext uri="{BB962C8B-B14F-4D97-AF65-F5344CB8AC3E}">
        <p14:creationId xmlns:p14="http://schemas.microsoft.com/office/powerpoint/2010/main" val="222435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a:t>Cluster documents in multiple categories based on tags, topics, and the content of the document. This is a very standard </a:t>
            </a:r>
            <a:r>
              <a:rPr lang="en-US" dirty="0" smtClean="0"/>
              <a:t>unsupervised learning problem</a:t>
            </a:r>
            <a:r>
              <a:rPr lang="en-US" dirty="0" smtClean="0">
                <a:solidFill>
                  <a:srgbClr val="FF0000"/>
                </a:solidFill>
              </a:rPr>
              <a:t> </a:t>
            </a:r>
            <a:r>
              <a:rPr lang="en-US" dirty="0"/>
              <a:t>and k-means is a highly suitable algorithm for this purpose. The initial processing of the documents is needed to represent each document as a vector and uses “term frequency” to identify commonly used terms that help classify the document. The document vectors are then clustered to help identify similarity in document groups. </a:t>
            </a:r>
            <a:r>
              <a:rPr lang="en-US" dirty="0">
                <a:hlinkClick r:id="rId3"/>
              </a:rPr>
              <a:t>Here is a sample implementation</a:t>
            </a:r>
            <a:r>
              <a:rPr lang="en-US" dirty="0"/>
              <a:t> in Java of the k-means for document clustering.</a:t>
            </a:r>
          </a:p>
        </p:txBody>
      </p:sp>
      <p:sp>
        <p:nvSpPr>
          <p:cNvPr id="2" name="Title 1"/>
          <p:cNvSpPr>
            <a:spLocks noGrp="1"/>
          </p:cNvSpPr>
          <p:nvPr>
            <p:ph type="title"/>
          </p:nvPr>
        </p:nvSpPr>
        <p:spPr/>
        <p:txBody>
          <a:bodyPr/>
          <a:lstStyle/>
          <a:p>
            <a:r>
              <a:rPr lang="en-US" dirty="0" smtClean="0"/>
              <a:t>Case study #1 – document classification</a:t>
            </a:r>
            <a:endParaRPr lang="en-US" dirty="0"/>
          </a:p>
        </p:txBody>
      </p:sp>
    </p:spTree>
    <p:extLst>
      <p:ext uri="{BB962C8B-B14F-4D97-AF65-F5344CB8AC3E}">
        <p14:creationId xmlns:p14="http://schemas.microsoft.com/office/powerpoint/2010/main" val="377320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smtClean="0"/>
              <a:t>Optimize </a:t>
            </a:r>
            <a:r>
              <a:rPr lang="en-US" dirty="0"/>
              <a:t>the process of good delivery using truck drones by using a combination of k-means to find the optimal number of launch locations and a genetic algorithm to solve the truck route as a traveling salesman problem. </a:t>
            </a:r>
            <a:r>
              <a:rPr lang="en-US" dirty="0">
                <a:hlinkClick r:id="rId3"/>
              </a:rPr>
              <a:t>Here is a theoretical (no code) whitepaper on the topic</a:t>
            </a:r>
            <a:r>
              <a:rPr lang="en-US" dirty="0"/>
              <a:t>.</a:t>
            </a:r>
          </a:p>
        </p:txBody>
      </p:sp>
      <p:sp>
        <p:nvSpPr>
          <p:cNvPr id="2" name="Title 1"/>
          <p:cNvSpPr>
            <a:spLocks noGrp="1"/>
          </p:cNvSpPr>
          <p:nvPr>
            <p:ph type="title"/>
          </p:nvPr>
        </p:nvSpPr>
        <p:spPr/>
        <p:txBody>
          <a:bodyPr/>
          <a:lstStyle/>
          <a:p>
            <a:r>
              <a:rPr lang="en-US" dirty="0" smtClean="0"/>
              <a:t>Case study #2 – delivery store optimization</a:t>
            </a:r>
            <a:endParaRPr lang="en-US" dirty="0"/>
          </a:p>
        </p:txBody>
      </p:sp>
    </p:spTree>
    <p:extLst>
      <p:ext uri="{BB962C8B-B14F-4D97-AF65-F5344CB8AC3E}">
        <p14:creationId xmlns:p14="http://schemas.microsoft.com/office/powerpoint/2010/main" val="381590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a:t>With data related to crimes available in specific localities in a city, the category of crime, the area of the crime, and the association between the two can give quality insight into crime-prone areas within a city or a locality. </a:t>
            </a:r>
            <a:r>
              <a:rPr lang="en-US" dirty="0">
                <a:hlinkClick r:id="rId3"/>
              </a:rPr>
              <a:t>Here is an interesting paper</a:t>
            </a:r>
            <a:r>
              <a:rPr lang="en-US" dirty="0"/>
              <a:t> for using clustering based on crime data. You can use the outline from the paper to implement a solution in R.</a:t>
            </a:r>
          </a:p>
        </p:txBody>
      </p:sp>
      <p:sp>
        <p:nvSpPr>
          <p:cNvPr id="2" name="Title 1"/>
          <p:cNvSpPr>
            <a:spLocks noGrp="1"/>
          </p:cNvSpPr>
          <p:nvPr>
            <p:ph type="title"/>
          </p:nvPr>
        </p:nvSpPr>
        <p:spPr/>
        <p:txBody>
          <a:bodyPr/>
          <a:lstStyle/>
          <a:p>
            <a:r>
              <a:rPr lang="en-US" dirty="0" smtClean="0"/>
              <a:t>Case study #3 – identifying crime localities</a:t>
            </a:r>
            <a:endParaRPr lang="en-US" dirty="0"/>
          </a:p>
        </p:txBody>
      </p:sp>
    </p:spTree>
    <p:extLst>
      <p:ext uri="{BB962C8B-B14F-4D97-AF65-F5344CB8AC3E}">
        <p14:creationId xmlns:p14="http://schemas.microsoft.com/office/powerpoint/2010/main" val="299855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a:t>Clustering helps marketers improve their customer base, work on target areas, and segment customers based on purchase history, interests, or activity monitoring. </a:t>
            </a:r>
            <a:r>
              <a:rPr lang="en-US" dirty="0">
                <a:hlinkClick r:id="rId3"/>
              </a:rPr>
              <a:t>Here is a theoretical research paper</a:t>
            </a:r>
            <a:r>
              <a:rPr lang="en-US" dirty="0"/>
              <a:t> on how telecom providers can cluster pre-paid customers to identify patterns in terms of money spent in recharging, sending SMS, and browsing the internet. The classification would help the company target specific clusters of customers for specific campaigns.</a:t>
            </a:r>
          </a:p>
        </p:txBody>
      </p:sp>
      <p:sp>
        <p:nvSpPr>
          <p:cNvPr id="2" name="Title 1"/>
          <p:cNvSpPr>
            <a:spLocks noGrp="1"/>
          </p:cNvSpPr>
          <p:nvPr>
            <p:ph type="title"/>
          </p:nvPr>
        </p:nvSpPr>
        <p:spPr/>
        <p:txBody>
          <a:bodyPr/>
          <a:lstStyle/>
          <a:p>
            <a:r>
              <a:rPr lang="en-US" dirty="0" smtClean="0"/>
              <a:t>Case study #4 – customer segmentation</a:t>
            </a:r>
            <a:endParaRPr lang="en-US" dirty="0"/>
          </a:p>
        </p:txBody>
      </p:sp>
    </p:spTree>
    <p:extLst>
      <p:ext uri="{BB962C8B-B14F-4D97-AF65-F5344CB8AC3E}">
        <p14:creationId xmlns:p14="http://schemas.microsoft.com/office/powerpoint/2010/main" val="332026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dirty="0"/>
              <a:t>Analyzing player stats has always been a critical element of the sporting world, and with increasing competition, machine learning has a critical role to play here. As an interesting exercise, if you would like to create a fantasy draft team and like to identify similar players based on player stats, k-means can be a useful option. Check out </a:t>
            </a:r>
            <a:r>
              <a:rPr lang="en-US" dirty="0">
                <a:hlinkClick r:id="rId3"/>
              </a:rPr>
              <a:t>this article</a:t>
            </a:r>
            <a:r>
              <a:rPr lang="en-US" dirty="0"/>
              <a:t> for details.</a:t>
            </a:r>
          </a:p>
        </p:txBody>
      </p:sp>
      <p:sp>
        <p:nvSpPr>
          <p:cNvPr id="2" name="Title 1"/>
          <p:cNvSpPr>
            <a:spLocks noGrp="1"/>
          </p:cNvSpPr>
          <p:nvPr>
            <p:ph type="title"/>
          </p:nvPr>
        </p:nvSpPr>
        <p:spPr/>
        <p:txBody>
          <a:bodyPr/>
          <a:lstStyle/>
          <a:p>
            <a:r>
              <a:rPr lang="en-US" dirty="0" smtClean="0"/>
              <a:t>Case study #5 – fantasy league stat analysis</a:t>
            </a:r>
            <a:endParaRPr lang="en-US" dirty="0"/>
          </a:p>
        </p:txBody>
      </p:sp>
    </p:spTree>
    <p:extLst>
      <p:ext uri="{BB962C8B-B14F-4D97-AF65-F5344CB8AC3E}">
        <p14:creationId xmlns:p14="http://schemas.microsoft.com/office/powerpoint/2010/main" val="72874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strategy proposal presentation</Template>
  <TotalTime>0</TotalTime>
  <Words>2630</Words>
  <Application>Microsoft Office PowerPoint</Application>
  <PresentationFormat>Widescreen</PresentationFormat>
  <Paragraphs>172</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Courier New</vt:lpstr>
      <vt:lpstr>Georgia</vt:lpstr>
      <vt:lpstr>Wingdings 2</vt:lpstr>
      <vt:lpstr>Sales strategy  proposal presentation</vt:lpstr>
      <vt:lpstr>Introduction to Data Science – Week 10</vt:lpstr>
      <vt:lpstr>Course Outcomes – Week 10</vt:lpstr>
      <vt:lpstr>Lesson Objectives – Week 10</vt:lpstr>
      <vt:lpstr>Unsupervised Learning Case Studies</vt:lpstr>
      <vt:lpstr>Case study #1 – document classification</vt:lpstr>
      <vt:lpstr>Case study #2 – delivery store optimization</vt:lpstr>
      <vt:lpstr>Case study #3 – identifying crime localities</vt:lpstr>
      <vt:lpstr>Case study #4 – customer segmentation</vt:lpstr>
      <vt:lpstr>Case study #5 – fantasy league stat analysis</vt:lpstr>
      <vt:lpstr>Case study #6 – insurance fraud detection</vt:lpstr>
      <vt:lpstr>Case study #7 – rideshare data analysis</vt:lpstr>
      <vt:lpstr>Case study #8 – cyber-profiling criminals</vt:lpstr>
      <vt:lpstr>Case study #9 – call record detail analysis</vt:lpstr>
      <vt:lpstr>Case study #10 – automatic clustering of IT alerts</vt:lpstr>
      <vt:lpstr>Clustering Requires Understanding of Data Closeness</vt:lpstr>
      <vt:lpstr>Defining Closeness</vt:lpstr>
      <vt:lpstr>Euclidean Distance</vt:lpstr>
      <vt:lpstr>Hierarchical Clustering</vt:lpstr>
      <vt:lpstr>K-means Clustering</vt:lpstr>
      <vt:lpstr>K-means Clustering – Starting Centroids</vt:lpstr>
      <vt:lpstr>K-means Clustering – Assign to Closest Centroid</vt:lpstr>
      <vt:lpstr>K-means Clustering – Recalculate Centroids</vt:lpstr>
      <vt:lpstr>K-means Clustering – Reassign Values</vt:lpstr>
      <vt:lpstr>K-means Clustering – Update Centroids</vt:lpstr>
      <vt:lpstr>Code Module 10</vt:lpstr>
      <vt:lpstr>Summary</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2020-02-11T18:28:56Z</dcterms:created>
  <dcterms:modified xsi:type="dcterms:W3CDTF">2020-03-10T03:00:02Z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