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715" r:id="rId2"/>
  </p:sldMasterIdLst>
  <p:notesMasterIdLst>
    <p:notesMasterId r:id="rId20"/>
  </p:notesMasterIdLst>
  <p:sldIdLst>
    <p:sldId id="256" r:id="rId3"/>
    <p:sldId id="263" r:id="rId4"/>
    <p:sldId id="257" r:id="rId5"/>
    <p:sldId id="322" r:id="rId6"/>
    <p:sldId id="323" r:id="rId7"/>
    <p:sldId id="324" r:id="rId8"/>
    <p:sldId id="275" r:id="rId9"/>
    <p:sldId id="276" r:id="rId10"/>
    <p:sldId id="278" r:id="rId11"/>
    <p:sldId id="281" r:id="rId12"/>
    <p:sldId id="285" r:id="rId13"/>
    <p:sldId id="291" r:id="rId14"/>
    <p:sldId id="297" r:id="rId15"/>
    <p:sldId id="298" r:id="rId16"/>
    <p:sldId id="310" r:id="rId17"/>
    <p:sldId id="321" r:id="rId18"/>
    <p:sldId id="260" r:id="rId19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62" autoAdjust="0"/>
  </p:normalViewPr>
  <p:slideViewPr>
    <p:cSldViewPr>
      <p:cViewPr varScale="1">
        <p:scale>
          <a:sx n="70" d="100"/>
          <a:sy n="70" d="100"/>
        </p:scale>
        <p:origin x="197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26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6435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66435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1BD40005-CF00-44B5-83A0-D6D9F10BA3CC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6675" y="1162050"/>
            <a:ext cx="4184650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4"/>
            <a:ext cx="5486400" cy="3660458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9"/>
            <a:ext cx="2971800" cy="46643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9"/>
            <a:ext cx="2971800" cy="46643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0BBD9C95-50BD-4A49-A8C4-EF570396C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2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 the Introduction to Data Science course offered by UCLA Extension.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8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tapply</a:t>
            </a:r>
            <a:r>
              <a:rPr lang="en-US" dirty="0" smtClean="0"/>
              <a:t>() loop function is used to apply a function repetitively over subsets of a vector. As with other areas of the R language, the reason why this function is called </a:t>
            </a:r>
            <a:r>
              <a:rPr lang="en-US" dirty="0" err="1" smtClean="0"/>
              <a:t>tapply</a:t>
            </a:r>
            <a:r>
              <a:rPr lang="en-US" dirty="0" smtClean="0"/>
              <a:t> is shrouded in history. </a:t>
            </a:r>
          </a:p>
          <a:p>
            <a:endParaRPr lang="en-US" dirty="0"/>
          </a:p>
          <a:p>
            <a:r>
              <a:rPr lang="en-US" dirty="0" smtClean="0"/>
              <a:t>We can check out </a:t>
            </a:r>
            <a:r>
              <a:rPr lang="en-US" dirty="0" err="1" smtClean="0"/>
              <a:t>tapply’s</a:t>
            </a:r>
            <a:r>
              <a:rPr lang="en-US" dirty="0" smtClean="0"/>
              <a:t> structure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str</a:t>
            </a:r>
            <a:r>
              <a:rPr lang="en-US" baseline="0" dirty="0" smtClean="0"/>
              <a:t>()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Argument 1 or X is a vector object</a:t>
            </a:r>
          </a:p>
          <a:p>
            <a:endParaRPr lang="en-US" dirty="0"/>
          </a:p>
          <a:p>
            <a:r>
              <a:rPr lang="en-US" dirty="0" smtClean="0"/>
              <a:t>Argument 2 or INDEX is typically a factor variable that’s used to control how the function is executed. One use of </a:t>
            </a:r>
            <a:r>
              <a:rPr lang="en-US" dirty="0" err="1" smtClean="0"/>
              <a:t>tapply</a:t>
            </a:r>
            <a:r>
              <a:rPr lang="en-US" dirty="0" smtClean="0"/>
              <a:t>() is to compute group means</a:t>
            </a:r>
          </a:p>
          <a:p>
            <a:endParaRPr lang="en-US" dirty="0"/>
          </a:p>
          <a:p>
            <a:r>
              <a:rPr lang="en-US" dirty="0" smtClean="0"/>
              <a:t>Argument 3 or FUN is the function to call repetitively. </a:t>
            </a:r>
          </a:p>
          <a:p>
            <a:endParaRPr lang="en-US" dirty="0"/>
          </a:p>
          <a:p>
            <a:r>
              <a:rPr lang="en-US" dirty="0" smtClean="0"/>
              <a:t>And the last argument is Simplify with a TRUE or FALSE value to determine whether the result should be simplified in a manner similar to </a:t>
            </a:r>
            <a:r>
              <a:rPr lang="en-US" dirty="0" err="1" smtClean="0"/>
              <a:t>sapply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22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split() function is useful for splitting a vector into different groups of elements determined by a factor variable. Split() is often used in conjunction with </a:t>
            </a:r>
            <a:r>
              <a:rPr lang="en-US" dirty="0" err="1" smtClean="0"/>
              <a:t>tapply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50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mapply</a:t>
            </a:r>
            <a:r>
              <a:rPr lang="en-US" dirty="0" smtClean="0"/>
              <a:t>() loop function is a handy tool for generating lists. It represents a short-hand method for applying a function in parallel over a set of arguments. The associated Code module will provide a couple of good examples of </a:t>
            </a:r>
            <a:r>
              <a:rPr lang="en-US" dirty="0" err="1" smtClean="0"/>
              <a:t>mapply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73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times in data science, instead of using an actual data set for exploring the operation of different algorithms, you may want to create a simulated data set of random variables. R has a number of functions for generating these random variables using different distributions.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most common of these functions is </a:t>
            </a:r>
            <a:r>
              <a:rPr lang="en-US" dirty="0" err="1" smtClean="0"/>
              <a:t>rnorm</a:t>
            </a:r>
            <a:r>
              <a:rPr lang="en-US" dirty="0" smtClean="0"/>
              <a:t>() and we’ll see some examples in the associated Code module.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64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the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3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use the probability distribution functions that begin with the letter “r” to draw samples as needed. </a:t>
            </a:r>
          </a:p>
          <a:p>
            <a:endParaRPr lang="en-US" dirty="0"/>
          </a:p>
          <a:p>
            <a:r>
              <a:rPr lang="en-US" dirty="0" smtClean="0"/>
              <a:t>R makes available a number of common distributions such as Normal, Poisson, Binomial, Exponential, Gamma and others. </a:t>
            </a:r>
          </a:p>
          <a:p>
            <a:endParaRPr lang="en-US" dirty="0"/>
          </a:p>
          <a:p>
            <a:r>
              <a:rPr lang="en-US" dirty="0" smtClean="0"/>
              <a:t>In a world of big data, the sample() function let’s us draw random samples from a data set and base our algorithms on these smaller, statistically significant subsets. </a:t>
            </a:r>
          </a:p>
          <a:p>
            <a:endParaRPr lang="en-US" dirty="0"/>
          </a:p>
          <a:p>
            <a:r>
              <a:rPr lang="en-US" dirty="0" smtClean="0"/>
              <a:t>Make sure you use the </a:t>
            </a:r>
            <a:r>
              <a:rPr lang="en-US" dirty="0" err="1" smtClean="0"/>
              <a:t>set.seed</a:t>
            </a:r>
            <a:r>
              <a:rPr lang="en-US" dirty="0" smtClean="0"/>
              <a:t>() function with a constant argument value prior to using any function that uses a random number generator.  This practice assures experimental reproducibility.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33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demonstrate the concepts for WEEK 4, we’ll step through a series of in-depth R code examples found in the Code modules listed.  </a:t>
            </a:r>
          </a:p>
          <a:p>
            <a:endParaRPr lang="en-US" dirty="0"/>
          </a:p>
          <a:p>
            <a:r>
              <a:rPr lang="en-US" dirty="0" smtClean="0"/>
              <a:t>I encourage you to take the R script file for WEEK 4 and try each code snippet yourself. Take some time to tweak each example and try different things so you’ll fully understand each programming concept.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762E7-8FED-4B92-90CD-F21CC23C683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094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WEEK 4 of Introduction to Data Science we continued to build up our data science toolbox adding some valuable tools for working on data science projects. We experimented with additional loop functions – apply(), </a:t>
            </a:r>
            <a:r>
              <a:rPr lang="en-US" dirty="0" err="1" smtClean="0"/>
              <a:t>tapply</a:t>
            </a:r>
            <a:r>
              <a:rPr lang="en-US" dirty="0" smtClean="0"/>
              <a:t>() and </a:t>
            </a:r>
            <a:r>
              <a:rPr lang="en-US" dirty="0" err="1" smtClean="0"/>
              <a:t>mapply</a:t>
            </a:r>
            <a:r>
              <a:rPr lang="en-US" dirty="0" smtClean="0"/>
              <a:t>() as well as the split() function.</a:t>
            </a:r>
          </a:p>
          <a:p>
            <a:endParaRPr lang="en-US" dirty="0"/>
          </a:p>
          <a:p>
            <a:r>
              <a:rPr lang="en-US" dirty="0" smtClean="0"/>
              <a:t>In another segment of WEEK 4 we experimented with generating random numbers with various distributions: normal, Poisson and binomial</a:t>
            </a:r>
          </a:p>
          <a:p>
            <a:endParaRPr lang="en-US" dirty="0"/>
          </a:p>
          <a:p>
            <a:r>
              <a:rPr lang="en-US" dirty="0" smtClean="0"/>
              <a:t>We also saw how to take samples of a data set using the sample() function. Statistical sampling is a very important concept in data science. </a:t>
            </a:r>
          </a:p>
          <a:p>
            <a:endParaRPr lang="en-US" dirty="0"/>
          </a:p>
          <a:p>
            <a:r>
              <a:rPr lang="en-US" dirty="0" smtClean="0"/>
              <a:t>Lastly, we saw all the Base R features for handling date and time values.   </a:t>
            </a:r>
          </a:p>
          <a:p>
            <a:endParaRPr lang="en-US" dirty="0"/>
          </a:p>
          <a:p>
            <a:r>
              <a:rPr lang="en-US" dirty="0" smtClean="0"/>
              <a:t>This concludes the first section of the course designed to get you up to speed with the R language. Now, we’ll see how to use R in the data science process.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8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WEEK 4 of the Introduction to Data Science course offered by UCLA Extension. This module covers introduction to R programming Part IV materials.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18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lesson objectives for WEEK 4 are to finalize the introduction of R programming concepts for use with data science projects. We complete our discussion of the loop functions by experimenting with apply(), </a:t>
            </a:r>
            <a:r>
              <a:rPr lang="en-US" dirty="0" err="1" smtClean="0"/>
              <a:t>tapply</a:t>
            </a:r>
            <a:r>
              <a:rPr lang="en-US" dirty="0" smtClean="0"/>
              <a:t>(), </a:t>
            </a:r>
            <a:r>
              <a:rPr lang="en-US" dirty="0" err="1" smtClean="0"/>
              <a:t>mapply</a:t>
            </a:r>
            <a:r>
              <a:rPr lang="en-US" dirty="0" smtClean="0"/>
              <a:t>() and split()</a:t>
            </a:r>
          </a:p>
          <a:p>
            <a:endParaRPr lang="en-US" dirty="0"/>
          </a:p>
          <a:p>
            <a:r>
              <a:rPr lang="en-US" dirty="0" smtClean="0"/>
              <a:t>Next, our objective is</a:t>
            </a:r>
            <a:r>
              <a:rPr lang="en-US" baseline="0" dirty="0" smtClean="0"/>
              <a:t> to</a:t>
            </a:r>
            <a:r>
              <a:rPr lang="en-US" dirty="0" smtClean="0"/>
              <a:t> introduce how to generate random numbers with various distributions: Normal, Poisson and Binomial. </a:t>
            </a:r>
          </a:p>
          <a:p>
            <a:endParaRPr lang="en-US" dirty="0"/>
          </a:p>
          <a:p>
            <a:r>
              <a:rPr lang="en-US" dirty="0" smtClean="0"/>
              <a:t>We’ll also show how to take random samples of a data set, a process very important to data science projects. </a:t>
            </a:r>
          </a:p>
          <a:p>
            <a:endParaRPr lang="en-US" dirty="0"/>
          </a:p>
          <a:p>
            <a:r>
              <a:rPr lang="en-US" dirty="0" smtClean="0"/>
              <a:t>Lastly, we’ll take a close look at all the Base R language features centered around the handling of date and time values.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40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Date and time values represent a challenge for most programming languages. Every language must choose methods for handling date and time values. </a:t>
            </a:r>
          </a:p>
          <a:p>
            <a:endParaRPr lang="en-US" dirty="0"/>
          </a:p>
          <a:p>
            <a:r>
              <a:rPr lang="en-US" dirty="0" smtClean="0"/>
              <a:t>In R, you can start off with using the base R constructs for handling date and time values. We’ll focus on these methods in this class. </a:t>
            </a:r>
          </a:p>
          <a:p>
            <a:endParaRPr lang="en-US" dirty="0"/>
          </a:p>
          <a:p>
            <a:r>
              <a:rPr lang="en-US" dirty="0" smtClean="0"/>
              <a:t>Later, you can adopt the features found in the very useful </a:t>
            </a:r>
            <a:r>
              <a:rPr lang="en-US" dirty="0" err="1" smtClean="0"/>
              <a:t>lubridate</a:t>
            </a:r>
            <a:r>
              <a:rPr lang="en-US" dirty="0" smtClean="0"/>
              <a:t> package.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64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R has developed a special representation of dates and times for numerical and statistical </a:t>
            </a:r>
            <a:r>
              <a:rPr lang="en-US" dirty="0" smtClean="0"/>
              <a:t>calculations.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For example, Date values </a:t>
            </a:r>
            <a:r>
              <a:rPr lang="en-US" dirty="0"/>
              <a:t>are represented by the </a:t>
            </a:r>
            <a:r>
              <a:rPr lang="en-US" dirty="0">
                <a:cs typeface="Courier New" panose="02070309020205020404" pitchFamily="49" charset="0"/>
              </a:rPr>
              <a:t>Date </a:t>
            </a:r>
            <a:r>
              <a:rPr lang="en-US" dirty="0" smtClean="0"/>
              <a:t>class, and Time values are </a:t>
            </a:r>
            <a:r>
              <a:rPr lang="en-US" dirty="0"/>
              <a:t>are represented by the </a:t>
            </a:r>
            <a:r>
              <a:rPr lang="en-US" dirty="0" err="1">
                <a:cs typeface="Courier New" panose="02070309020205020404" pitchFamily="49" charset="0"/>
              </a:rPr>
              <a:t>POSIXct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or the </a:t>
            </a:r>
            <a:r>
              <a:rPr lang="en-US" dirty="0" err="1">
                <a:cs typeface="Courier New" panose="02070309020205020404" pitchFamily="49" charset="0"/>
              </a:rPr>
              <a:t>POSIXlt</a:t>
            </a:r>
            <a:r>
              <a:rPr lang="en-US" dirty="0"/>
              <a:t> </a:t>
            </a:r>
            <a:r>
              <a:rPr lang="en-US" dirty="0" smtClean="0"/>
              <a:t>class.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Further, Dates </a:t>
            </a:r>
            <a:r>
              <a:rPr lang="en-US" dirty="0"/>
              <a:t>are stored internally as the number of days since </a:t>
            </a:r>
            <a:r>
              <a:rPr lang="en-US" dirty="0" smtClean="0"/>
              <a:t>1970-01-01 which is sort of an arbitrary choice for a starting point.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Times are stored internally as the number of seconds since </a:t>
            </a:r>
            <a:r>
              <a:rPr lang="en-US" dirty="0" smtClean="0"/>
              <a:t>1970-01-01, so this is a really big number.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Date and time values stored in character strings </a:t>
            </a:r>
            <a:r>
              <a:rPr lang="en-US" dirty="0"/>
              <a:t>can be coerced to Date/Time classes using the </a:t>
            </a:r>
            <a:r>
              <a:rPr lang="en-US" dirty="0" err="1">
                <a:cs typeface="Courier New" panose="02070309020205020404" pitchFamily="49" charset="0"/>
              </a:rPr>
              <a:t>strptime</a:t>
            </a:r>
            <a:r>
              <a:rPr lang="en-US" dirty="0">
                <a:cs typeface="Courier New" panose="02070309020205020404" pitchFamily="49" charset="0"/>
              </a:rPr>
              <a:t>() </a:t>
            </a:r>
            <a:r>
              <a:rPr lang="en-US" dirty="0"/>
              <a:t>function or the </a:t>
            </a:r>
            <a:r>
              <a:rPr lang="en-US" dirty="0" err="1">
                <a:cs typeface="Courier New" panose="02070309020205020404" pitchFamily="49" charset="0"/>
              </a:rPr>
              <a:t>as.Date</a:t>
            </a:r>
            <a:r>
              <a:rPr lang="en-US" dirty="0"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cs typeface="Courier New" panose="02070309020205020404" pitchFamily="49" charset="0"/>
              </a:rPr>
              <a:t>as.POSIXlt</a:t>
            </a:r>
            <a:r>
              <a:rPr lang="en-US" dirty="0">
                <a:cs typeface="Courier New" panose="02070309020205020404" pitchFamily="49" charset="0"/>
              </a:rPr>
              <a:t>()</a:t>
            </a:r>
            <a:r>
              <a:rPr lang="en-US" dirty="0"/>
              <a:t>, or </a:t>
            </a:r>
            <a:r>
              <a:rPr lang="en-US" dirty="0" err="1">
                <a:cs typeface="Courier New" panose="02070309020205020404" pitchFamily="49" charset="0"/>
              </a:rPr>
              <a:t>as.POSIXct</a:t>
            </a:r>
            <a:r>
              <a:rPr lang="en-US" dirty="0">
                <a:cs typeface="Courier New" panose="02070309020205020404" pitchFamily="49" charset="0"/>
              </a:rPr>
              <a:t>() functions.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42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the slide 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60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apply() loop function is used to evaluate a function over the margins (rows or columns) of a matrix or array. Many times, the function used is a so-called “anonymous’ function, or one whose definition is embedded in the call to apply(). </a:t>
            </a:r>
          </a:p>
          <a:p>
            <a:endParaRPr lang="en-US" dirty="0"/>
          </a:p>
          <a:p>
            <a:r>
              <a:rPr lang="en-US" dirty="0" smtClean="0"/>
              <a:t>One common use of apply() is to compute the mean over the columns of a matrix, or the sum of each row in a matrix.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70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use the </a:t>
            </a:r>
            <a:r>
              <a:rPr lang="en-US" dirty="0" err="1" smtClean="0"/>
              <a:t>str</a:t>
            </a:r>
            <a:r>
              <a:rPr lang="en-US" dirty="0" smtClean="0"/>
              <a:t>() function to display the structure of the apply() loop function. We see that argument 1 or X is an array or matrix. Argument 2 is MARGIN where a value of 1 for MARGIN indicates that the computation is across rows and 2 is for columns. </a:t>
            </a:r>
          </a:p>
          <a:p>
            <a:endParaRPr lang="en-US" dirty="0"/>
          </a:p>
          <a:p>
            <a:r>
              <a:rPr lang="en-US" dirty="0" smtClean="0"/>
              <a:t>Argument 3 or FUN is the function to be called repetitively. </a:t>
            </a:r>
          </a:p>
          <a:p>
            <a:endParaRPr lang="en-US" dirty="0"/>
          </a:p>
          <a:p>
            <a:r>
              <a:rPr lang="en-US" dirty="0" smtClean="0"/>
              <a:t>Sometimes you’ll see the ellipses or three dots as an indicator that additional arguments can be specified on an as-needed basis. These arguments are passed to the function named in the FUN argument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0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using apply() for computing means and sums is so common, R has four special functions that  perform these calculations without using apply(). </a:t>
            </a:r>
          </a:p>
          <a:p>
            <a:endParaRPr lang="en-US" dirty="0"/>
          </a:p>
          <a:p>
            <a:r>
              <a:rPr lang="en-US" dirty="0" smtClean="0"/>
              <a:t>We have </a:t>
            </a:r>
            <a:r>
              <a:rPr lang="en-US" dirty="0" err="1" smtClean="0"/>
              <a:t>rowSums</a:t>
            </a:r>
            <a:r>
              <a:rPr lang="en-US" dirty="0" smtClean="0"/>
              <a:t> for calculating  the sum of each row, </a:t>
            </a:r>
            <a:r>
              <a:rPr lang="en-US" dirty="0" err="1" smtClean="0"/>
              <a:t>rowMeans</a:t>
            </a:r>
            <a:r>
              <a:rPr lang="en-US" dirty="0" smtClean="0"/>
              <a:t> for calculating the mean of each row, </a:t>
            </a:r>
            <a:r>
              <a:rPr lang="en-US" dirty="0" err="1" smtClean="0"/>
              <a:t>colSums</a:t>
            </a:r>
            <a:r>
              <a:rPr lang="en-US" dirty="0" smtClean="0"/>
              <a:t> for calculating the sum of each column and </a:t>
            </a:r>
            <a:r>
              <a:rPr lang="en-US" dirty="0" err="1" smtClean="0"/>
              <a:t>colMeans</a:t>
            </a:r>
            <a:r>
              <a:rPr lang="en-US" dirty="0" smtClean="0"/>
              <a:t> for calculating the mean for each column. Note that the case for each function name is important as R is a case sensitive language.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3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E3FB-765F-4E26-BAE8-82A5866214C6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272-1031-4148-B13A-EC5A3FAF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E3FB-765F-4E26-BAE8-82A5866214C6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272-1031-4148-B13A-EC5A3FAF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E3FB-765F-4E26-BAE8-82A5866214C6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272-1031-4148-B13A-EC5A3FAF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0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Multi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-6350" y="5715000"/>
            <a:ext cx="9196388" cy="762000"/>
            <a:chOff x="-6927" y="5715000"/>
            <a:chExt cx="9196450" cy="762000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-6927" y="5715000"/>
              <a:ext cx="9196450" cy="762000"/>
              <a:chOff x="-6927" y="5715000"/>
              <a:chExt cx="9196450" cy="7620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445778" y="5788025"/>
                <a:ext cx="6697707" cy="615950"/>
              </a:xfrm>
              <a:prstGeom prst="rect">
                <a:avLst/>
              </a:prstGeom>
              <a:solidFill>
                <a:srgbClr val="0022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510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11" name="Picture 2" descr="\\fileserver\I\SHARED\MARKETING\Graphic Identity Resources\Logos\UNEX\Horizontal\PNG Transparent\unex_horiz_white_lg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0348" y="5715000"/>
                <a:ext cx="4829175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-6927" y="5783263"/>
                <a:ext cx="1301759" cy="617537"/>
              </a:xfrm>
              <a:prstGeom prst="rect">
                <a:avLst/>
              </a:prstGeom>
              <a:solidFill>
                <a:srgbClr val="F47B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510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37695" y="5783263"/>
                <a:ext cx="512765" cy="617537"/>
              </a:xfrm>
              <a:prstGeom prst="rect">
                <a:avLst/>
              </a:prstGeom>
              <a:solidFill>
                <a:srgbClr val="00A3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510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891736" y="5783263"/>
                <a:ext cx="512766" cy="617537"/>
              </a:xfrm>
              <a:prstGeom prst="rect">
                <a:avLst/>
              </a:prstGeom>
              <a:solidFill>
                <a:srgbClr val="FFDE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510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2445778" y="5788025"/>
              <a:ext cx="6697707" cy="615950"/>
            </a:xfrm>
            <a:prstGeom prst="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510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-6927" y="5783263"/>
              <a:ext cx="1301759" cy="617537"/>
            </a:xfrm>
            <a:prstGeom prst="rect">
              <a:avLst/>
            </a:prstGeom>
            <a:solidFill>
              <a:srgbClr val="F98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510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37695" y="5783263"/>
              <a:ext cx="512765" cy="617537"/>
            </a:xfrm>
            <a:prstGeom prst="rect">
              <a:avLst/>
            </a:prstGeom>
            <a:solidFill>
              <a:srgbClr val="6AA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510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91736" y="5783263"/>
              <a:ext cx="512766" cy="617537"/>
            </a:xfrm>
            <a:prstGeom prst="rect">
              <a:avLst/>
            </a:prstGeom>
            <a:solidFill>
              <a:srgbClr val="F7E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510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2" y="5715004"/>
            <a:ext cx="26003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590800"/>
            <a:ext cx="8839200" cy="812800"/>
          </a:xfrm>
        </p:spPr>
        <p:txBody>
          <a:bodyPr>
            <a:noAutofit/>
          </a:bodyPr>
          <a:lstStyle>
            <a:lvl1pPr algn="ctr">
              <a:defRPr sz="4000" b="0" i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454400"/>
            <a:ext cx="8839200" cy="50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aseline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3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Multi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-6350" y="228600"/>
            <a:ext cx="9196388" cy="762000"/>
            <a:chOff x="-6927" y="5715000"/>
            <a:chExt cx="9196450" cy="762000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-6927" y="5715000"/>
              <a:ext cx="9196450" cy="762000"/>
              <a:chOff x="-6927" y="5715000"/>
              <a:chExt cx="9196450" cy="762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445778" y="5788025"/>
                <a:ext cx="6697707" cy="615950"/>
              </a:xfrm>
              <a:prstGeom prst="rect">
                <a:avLst/>
              </a:prstGeom>
              <a:solidFill>
                <a:srgbClr val="0022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510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13" name="Picture 2" descr="\\fileserver\I\SHARED\MARKETING\Graphic Identity Resources\Logos\UNEX\Horizontal\PNG Transparent\unex_horiz_white_lg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0348" y="5715000"/>
                <a:ext cx="4829175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-6927" y="5783263"/>
                <a:ext cx="1301759" cy="617537"/>
              </a:xfrm>
              <a:prstGeom prst="rect">
                <a:avLst/>
              </a:prstGeom>
              <a:solidFill>
                <a:srgbClr val="F47B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510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37695" y="5783263"/>
                <a:ext cx="512765" cy="617537"/>
              </a:xfrm>
              <a:prstGeom prst="rect">
                <a:avLst/>
              </a:prstGeom>
              <a:solidFill>
                <a:srgbClr val="00A3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510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891736" y="5783263"/>
                <a:ext cx="512766" cy="617537"/>
              </a:xfrm>
              <a:prstGeom prst="rect">
                <a:avLst/>
              </a:prstGeom>
              <a:solidFill>
                <a:srgbClr val="FFDE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510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445778" y="5788025"/>
              <a:ext cx="6697707" cy="615950"/>
            </a:xfrm>
            <a:prstGeom prst="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510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6927" y="5783263"/>
              <a:ext cx="1301759" cy="617537"/>
            </a:xfrm>
            <a:prstGeom prst="rect">
              <a:avLst/>
            </a:prstGeom>
            <a:solidFill>
              <a:srgbClr val="F98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510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37695" y="5783263"/>
              <a:ext cx="512765" cy="617537"/>
            </a:xfrm>
            <a:prstGeom prst="rect">
              <a:avLst/>
            </a:prstGeom>
            <a:solidFill>
              <a:srgbClr val="6AA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510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91736" y="5783263"/>
              <a:ext cx="512766" cy="617537"/>
            </a:xfrm>
            <a:prstGeom prst="rect">
              <a:avLst/>
            </a:prstGeom>
            <a:solidFill>
              <a:srgbClr val="F7E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510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2" y="228604"/>
            <a:ext cx="26003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" y="2870199"/>
            <a:ext cx="8839200" cy="812800"/>
          </a:xfrm>
        </p:spPr>
        <p:txBody>
          <a:bodyPr>
            <a:noAutofit/>
          </a:bodyPr>
          <a:lstStyle>
            <a:lvl1pPr algn="ctr">
              <a:defRPr sz="4000"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" y="3683002"/>
            <a:ext cx="8839200" cy="50799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32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7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- Blu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2E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93C846E-5ACC-4592-9C34-5A0616B345B5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3" y="990600"/>
            <a:ext cx="8741659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463" indent="-171446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15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ouble Pane - Blu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2E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D62FA98C-FFF4-40FC-8EC8-E826EF5FE877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4666930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0658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6926" y="276100"/>
            <a:ext cx="9150927" cy="617516"/>
            <a:chOff x="-6927" y="276100"/>
            <a:chExt cx="9150927" cy="617516"/>
          </a:xfrm>
          <a:solidFill>
            <a:srgbClr val="2E5596"/>
          </a:solidFill>
        </p:grpSpPr>
        <p:sp>
          <p:nvSpPr>
            <p:cNvPr id="6" name="Rectangle 5"/>
            <p:cNvSpPr/>
            <p:nvPr/>
          </p:nvSpPr>
          <p:spPr>
            <a:xfrm>
              <a:off x="-6927" y="276100"/>
              <a:ext cx="9150927" cy="6175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510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6927" y="276100"/>
              <a:ext cx="9150927" cy="6175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510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" y="2870199"/>
            <a:ext cx="8839200" cy="812800"/>
          </a:xfrm>
        </p:spPr>
        <p:txBody>
          <a:bodyPr>
            <a:noAutofit/>
          </a:bodyPr>
          <a:lstStyle>
            <a:lvl1pPr algn="ctr">
              <a:defRPr sz="4000" b="0" baseline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" y="3683002"/>
            <a:ext cx="8839200" cy="50799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3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4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- Dark Grey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54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CE9995D0-0B64-4831-AE03-31E4147B69EE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3" y="990600"/>
            <a:ext cx="8741659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463" indent="-171446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833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ouble Pane - Dark Grey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E4F4FCB1-8E0A-4467-A080-E239C9D966D1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54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4666930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86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 - Light Blu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36F84289-1E79-4023-89C4-8EBE6095FBA2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6AA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3" y="990600"/>
            <a:ext cx="8741659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463" indent="-171446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2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E3FB-765F-4E26-BAE8-82A5866214C6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272-1031-4148-B13A-EC5A3FAF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72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ouble Pane - Light Blue 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0562C462-79A6-46FF-B1E7-D3D6CBFB328B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6AA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4666930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00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 - Dark Blu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9B4FC959-A8D9-4742-842C-C456CC292979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76225"/>
            <a:ext cx="9144000" cy="617538"/>
          </a:xfrm>
          <a:prstGeom prst="rect">
            <a:avLst/>
          </a:prstGeom>
          <a:solidFill>
            <a:srgbClr val="003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3" y="990600"/>
            <a:ext cx="8741659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solidFill>
                  <a:srgbClr val="000000"/>
                </a:solidFill>
              </a:defRPr>
            </a:lvl1pPr>
            <a:lvl2pPr marL="574660" indent="-233357">
              <a:buFont typeface="Arial" pitchFamily="34" charset="0"/>
              <a:buChar char="•"/>
              <a:defRPr sz="2600">
                <a:solidFill>
                  <a:srgbClr val="000000"/>
                </a:solidFill>
              </a:defRPr>
            </a:lvl2pPr>
            <a:lvl3pPr marL="914377" indent="-230182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3pPr>
            <a:lvl4pPr marL="1199709" indent="-171446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463" indent="-171446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17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ouble Pane - Dark Blu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9E803918-7EA2-4A4A-A8B4-DDDEBAEB2EFE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76225"/>
            <a:ext cx="9144000" cy="617538"/>
          </a:xfrm>
          <a:prstGeom prst="rect">
            <a:avLst/>
          </a:prstGeom>
          <a:solidFill>
            <a:srgbClr val="003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/>
            </a:lvl1pPr>
            <a:lvl2pPr marL="574660" indent="-233357">
              <a:buFont typeface="Arial" pitchFamily="34" charset="0"/>
              <a:buChar char="•"/>
              <a:defRPr sz="2600"/>
            </a:lvl2pPr>
            <a:lvl3pPr marL="914377" indent="-230182">
              <a:buFont typeface="Arial" pitchFamily="34" charset="0"/>
              <a:buChar char="•"/>
              <a:defRPr sz="2400"/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4666930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/>
            </a:lvl1pPr>
            <a:lvl2pPr marL="574660" indent="-233357">
              <a:buFont typeface="Arial" pitchFamily="34" charset="0"/>
              <a:buChar char="•"/>
              <a:defRPr sz="2600"/>
            </a:lvl2pPr>
            <a:lvl3pPr marL="914377" indent="-230182">
              <a:buFont typeface="Arial" pitchFamily="34" charset="0"/>
              <a:buChar char="•"/>
              <a:defRPr sz="2400"/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397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xt - Oran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675571D8-4694-4693-B64F-E12213B54C71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F98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3" y="990600"/>
            <a:ext cx="8741659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solidFill>
                  <a:srgbClr val="000000"/>
                </a:solidFill>
              </a:defRPr>
            </a:lvl1pPr>
            <a:lvl2pPr marL="574660" indent="-233357">
              <a:buFont typeface="Arial" pitchFamily="34" charset="0"/>
              <a:buChar char="•"/>
              <a:defRPr sz="2600">
                <a:solidFill>
                  <a:srgbClr val="000000"/>
                </a:solidFill>
              </a:defRPr>
            </a:lvl2pPr>
            <a:lvl3pPr marL="914377" indent="-230182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3pPr>
            <a:lvl4pPr marL="1199709" indent="-171446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463" indent="-171446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028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 - Ligh Grey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B68F4EF6-9A71-4D2F-AD02-5853FA75CF6E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C6BE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3" y="990600"/>
            <a:ext cx="8741659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solidFill>
                  <a:srgbClr val="000000"/>
                </a:solidFill>
              </a:defRPr>
            </a:lvl1pPr>
            <a:lvl2pPr marL="574660" indent="-233357">
              <a:buFont typeface="Arial" pitchFamily="34" charset="0"/>
              <a:buChar char="•"/>
              <a:defRPr sz="2600">
                <a:solidFill>
                  <a:srgbClr val="000000"/>
                </a:solidFill>
              </a:defRPr>
            </a:lvl2pPr>
            <a:lvl3pPr marL="914377" indent="-230182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3pPr>
            <a:lvl4pPr marL="1199709" indent="-171446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463" indent="-171446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498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ouble Pane - Light Grey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D0D04527-7506-4AEA-B701-186FEC12DF0D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C6BE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/>
            </a:lvl1pPr>
            <a:lvl2pPr marL="574660" indent="-233357">
              <a:buFont typeface="Arial" pitchFamily="34" charset="0"/>
              <a:buChar char="•"/>
              <a:defRPr sz="2600"/>
            </a:lvl2pPr>
            <a:lvl3pPr marL="914377" indent="-230182">
              <a:buFont typeface="Arial" pitchFamily="34" charset="0"/>
              <a:buChar char="•"/>
              <a:defRPr sz="2400"/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4666930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/>
            </a:lvl1pPr>
            <a:lvl2pPr marL="574660" indent="-233357">
              <a:buFont typeface="Arial" pitchFamily="34" charset="0"/>
              <a:buChar char="•"/>
              <a:defRPr sz="2600"/>
            </a:lvl2pPr>
            <a:lvl3pPr marL="914377" indent="-230182">
              <a:buFont typeface="Arial" pitchFamily="34" charset="0"/>
              <a:buChar char="•"/>
              <a:defRPr sz="2400"/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8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ext - Light Yellow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BD7CFE5A-1CBB-48D6-A9C5-C89CC85B629A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F7E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3" y="990600"/>
            <a:ext cx="8741659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solidFill>
                  <a:srgbClr val="000000"/>
                </a:solidFill>
              </a:defRPr>
            </a:lvl1pPr>
            <a:lvl2pPr marL="574660" indent="-233357">
              <a:buFont typeface="Arial" pitchFamily="34" charset="0"/>
              <a:buChar char="•"/>
              <a:defRPr sz="2600">
                <a:solidFill>
                  <a:srgbClr val="000000"/>
                </a:solidFill>
              </a:defRPr>
            </a:lvl2pPr>
            <a:lvl3pPr marL="914377" indent="-230182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3pPr>
            <a:lvl4pPr marL="1199709" indent="-171446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463" indent="-171446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921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ouble Pane - Light Yellow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2AA4C055-1246-411D-89D2-7562EFF35C2D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F7E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/>
            </a:lvl1pPr>
            <a:lvl2pPr marL="574660" indent="-233357">
              <a:buFont typeface="Arial" pitchFamily="34" charset="0"/>
              <a:buChar char="•"/>
              <a:defRPr sz="2600"/>
            </a:lvl2pPr>
            <a:lvl3pPr marL="914377" indent="-230182">
              <a:buFont typeface="Arial" pitchFamily="34" charset="0"/>
              <a:buChar char="•"/>
              <a:defRPr sz="2400"/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4666930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/>
            </a:lvl1pPr>
            <a:lvl2pPr marL="574660" indent="-233357">
              <a:buFont typeface="Arial" pitchFamily="34" charset="0"/>
              <a:buChar char="•"/>
              <a:defRPr sz="2600"/>
            </a:lvl2pPr>
            <a:lvl3pPr marL="914377" indent="-230182">
              <a:buFont typeface="Arial" pitchFamily="34" charset="0"/>
              <a:buChar char="•"/>
              <a:defRPr sz="2400"/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437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ext - Dark Yellow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0533EEC9-9B67-47BD-8662-96B34751E66A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3" y="990600"/>
            <a:ext cx="8741659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solidFill>
                  <a:srgbClr val="000000"/>
                </a:solidFill>
              </a:defRPr>
            </a:lvl1pPr>
            <a:lvl2pPr marL="574660" indent="-233357">
              <a:buFont typeface="Arial" pitchFamily="34" charset="0"/>
              <a:buChar char="•"/>
              <a:defRPr sz="2600">
                <a:solidFill>
                  <a:srgbClr val="000000"/>
                </a:solidFill>
              </a:defRPr>
            </a:lvl2pPr>
            <a:lvl3pPr marL="914377" indent="-230182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3pPr>
            <a:lvl4pPr marL="1199709" indent="-171446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463" indent="-171446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096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Double Pane - Dark Yellow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7F17E2EA-1180-44CF-9628-DFC5DFC967B7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/>
            </a:lvl1pPr>
            <a:lvl2pPr marL="574660" indent="-233357">
              <a:buFont typeface="Arial" pitchFamily="34" charset="0"/>
              <a:buChar char="•"/>
              <a:defRPr sz="2600"/>
            </a:lvl2pPr>
            <a:lvl3pPr marL="914377" indent="-230182">
              <a:buFont typeface="Arial" pitchFamily="34" charset="0"/>
              <a:buChar char="•"/>
              <a:defRPr sz="2400"/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4666930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/>
            </a:lvl1pPr>
            <a:lvl2pPr marL="574660" indent="-233357">
              <a:buFont typeface="Arial" pitchFamily="34" charset="0"/>
              <a:buChar char="•"/>
              <a:defRPr sz="2600"/>
            </a:lvl2pPr>
            <a:lvl3pPr marL="914377" indent="-230182">
              <a:buFont typeface="Arial" pitchFamily="34" charset="0"/>
              <a:buChar char="•"/>
              <a:defRPr sz="2400"/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3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E3FB-765F-4E26-BAE8-82A5866214C6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272-1031-4148-B13A-EC5A3FAF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7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 - Gree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689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E05FE047-EB42-463A-BD26-DB384B86EC32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3" y="990600"/>
            <a:ext cx="8741659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463" indent="-171446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918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ouble Pane - Gree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689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2A7D3765-0BD4-439A-AF7F-683CD78CFEAE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4666930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82119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 - Purpl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72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5F55DB29-2C10-4331-9F47-F148CE684F37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3" y="990600"/>
            <a:ext cx="8741659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463" indent="-171446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83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ouble Pane - Purpl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72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5F00B9B8-1F15-4C1B-BD1B-B36C0A95B4DD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4666930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0940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- Turquois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A6CFE9E0-F52C-4778-ACC0-BC3305F33946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3" y="990600"/>
            <a:ext cx="8741659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463" indent="-171446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459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ouble Pane - Turquois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9E33FFDA-DEB1-47DA-B3FB-84944EA52B9D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4666930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5856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+ Page# + UNEX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A3B9DD6B-80A2-45AA-888B-4525EE02F961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871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Slide + Page# + UNEX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66B493AD-A80E-4717-B45B-5B2BC3B0FC71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solidFill>
                  <a:srgbClr val="2E559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794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No Page# - UNEX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42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E3FB-765F-4E26-BAE8-82A5866214C6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272-1031-4148-B13A-EC5A3FAF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0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E3FB-765F-4E26-BAE8-82A5866214C6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272-1031-4148-B13A-EC5A3FAF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3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E3FB-765F-4E26-BAE8-82A5866214C6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272-1031-4148-B13A-EC5A3FAF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9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E3FB-765F-4E26-BAE8-82A5866214C6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272-1031-4148-B13A-EC5A3FAF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E3FB-765F-4E26-BAE8-82A5866214C6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272-1031-4148-B13A-EC5A3FAF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E3FB-765F-4E26-BAE8-82A5866214C6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272-1031-4148-B13A-EC5A3FAF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8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2E3FB-765F-4E26-BAE8-82A5866214C6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BD272-1031-4148-B13A-EC5A3FAF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4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73040" y="279400"/>
            <a:ext cx="64928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576" tIns="34276" rIns="36576" bIns="342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73040" y="990600"/>
            <a:ext cx="6492875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0" rIns="4572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2319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40" r:id="rId25"/>
    <p:sldLayoutId id="2147483741" r:id="rId26"/>
    <p:sldLayoutId id="2147483742" r:id="rId27"/>
  </p:sldLayoutIdLst>
  <p:timing>
    <p:tnLst>
      <p:par>
        <p:cTn id="1" dur="indefinite" restart="never" nodeType="tmRoot"/>
      </p:par>
    </p:tnLst>
  </p:timing>
  <p:txStyles>
    <p:titleStyle>
      <a:lvl1pPr algn="l" defTabSz="684196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2"/>
          </a:solidFill>
          <a:latin typeface="+mj-lt"/>
          <a:ea typeface="+mj-ea"/>
          <a:cs typeface="+mj-cs"/>
        </a:defRPr>
      </a:lvl1pPr>
      <a:lvl2pPr algn="l" defTabSz="684196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Black" panose="020B0A04020102020204" pitchFamily="34" charset="0"/>
        </a:defRPr>
      </a:lvl2pPr>
      <a:lvl3pPr algn="l" defTabSz="684196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Black" panose="020B0A04020102020204" pitchFamily="34" charset="0"/>
        </a:defRPr>
      </a:lvl3pPr>
      <a:lvl4pPr algn="l" defTabSz="684196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Black" panose="020B0A04020102020204" pitchFamily="34" charset="0"/>
        </a:defRPr>
      </a:lvl4pPr>
      <a:lvl5pPr algn="l" defTabSz="684196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Black" panose="020B0A04020102020204" pitchFamily="34" charset="0"/>
        </a:defRPr>
      </a:lvl5pPr>
      <a:lvl6pPr marL="457189" algn="l" defTabSz="684196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Black" panose="020B0A04020102020204" pitchFamily="34" charset="0"/>
        </a:defRPr>
      </a:lvl6pPr>
      <a:lvl7pPr marL="914377" algn="l" defTabSz="684196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Black" panose="020B0A04020102020204" pitchFamily="34" charset="0"/>
        </a:defRPr>
      </a:lvl7pPr>
      <a:lvl8pPr marL="1371566" algn="l" defTabSz="684196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Black" panose="020B0A04020102020204" pitchFamily="34" charset="0"/>
        </a:defRPr>
      </a:lvl8pPr>
      <a:lvl9pPr marL="1828754" algn="l" defTabSz="684196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Black" panose="020B0A04020102020204" pitchFamily="34" charset="0"/>
        </a:defRPr>
      </a:lvl9pPr>
    </p:titleStyle>
    <p:bodyStyle>
      <a:lvl1pPr algn="l" defTabSz="684196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41305" algn="l" defTabSz="684196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6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2pPr>
      <a:lvl3pPr marL="684196" algn="l" defTabSz="684196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3pPr>
      <a:lvl4pPr marL="1027088" algn="l" defTabSz="684196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4pPr>
      <a:lvl5pPr marL="1369979" algn="l" defTabSz="684196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1885149" indent="-171377" algn="l" defTabSz="68551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903" indent="-171377" algn="l" defTabSz="68551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657" indent="-171377" algn="l" defTabSz="68551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411" indent="-171377" algn="l" defTabSz="68551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51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54" algn="l" defTabSz="68551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10" algn="l" defTabSz="68551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264" algn="l" defTabSz="68551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016" algn="l" defTabSz="68551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772" algn="l" defTabSz="68551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526" algn="l" defTabSz="68551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280" algn="l" defTabSz="68551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034" algn="l" defTabSz="68551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Gutierrez, Data Scientist</a:t>
            </a:r>
            <a:endParaRPr lang="en-US" dirty="0"/>
          </a:p>
          <a:p>
            <a:r>
              <a:rPr lang="en-US" dirty="0" smtClean="0"/>
              <a:t>Los Angeles, Calif.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3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47"/>
    </mc:Choice>
    <mc:Fallback xmlns="">
      <p:transition spd="slow" advTm="834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 smtClean="0"/>
              <a:t>is used to apply a function over subsets of a vector. I don’t know why it’s called </a:t>
            </a:r>
            <a:r>
              <a:rPr lang="en-US" sz="2400" dirty="0" err="1" smtClean="0"/>
              <a:t>tapply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/>
              <a:t>   function (X, INDEX, FUN = NULL …, simplify = TRUE)</a:t>
            </a:r>
          </a:p>
          <a:p>
            <a:pPr lvl="1"/>
            <a:r>
              <a:rPr lang="en-US" sz="2200" dirty="0" smtClean="0"/>
              <a:t>X is a vector</a:t>
            </a:r>
          </a:p>
          <a:p>
            <a:pPr lvl="1"/>
            <a:r>
              <a:rPr lang="en-US" sz="2200" dirty="0" smtClean="0"/>
              <a:t>INDEX is a factor or a list of factors (or else they are coerced to factors)</a:t>
            </a:r>
          </a:p>
          <a:p>
            <a:pPr lvl="1"/>
            <a:r>
              <a:rPr lang="en-US" sz="2200" dirty="0" smtClean="0"/>
              <a:t>FUN is a function to be applied</a:t>
            </a:r>
          </a:p>
          <a:p>
            <a:pPr lvl="1"/>
            <a:r>
              <a:rPr lang="en-US" sz="2200" dirty="0" smtClean="0"/>
              <a:t>… contains other arguments to be passed FUN</a:t>
            </a:r>
          </a:p>
          <a:p>
            <a:pPr lvl="1"/>
            <a:r>
              <a:rPr lang="en-US" sz="2200" dirty="0" smtClean="0"/>
              <a:t>Simplify, should we simplify the result?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Fundamentals – Part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2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44"/>
    </mc:Choice>
    <mc:Fallback xmlns="">
      <p:transition spd="slow" advTm="6144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plit() </a:t>
            </a:r>
            <a:r>
              <a:rPr lang="en-US" sz="2400" dirty="0" smtClean="0"/>
              <a:t>takes a vector or other objects and splits it into groups determined by a factor or list of factors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(split)</a:t>
            </a:r>
          </a:p>
          <a:p>
            <a:pPr marL="0" indent="0">
              <a:buNone/>
            </a:pPr>
            <a:r>
              <a:rPr lang="en-US" sz="2400" dirty="0" smtClean="0"/>
              <a:t>  function (x, f, drop = FALSE, …)</a:t>
            </a:r>
          </a:p>
          <a:p>
            <a:pPr lvl="1"/>
            <a:r>
              <a:rPr lang="en-US" sz="2200" dirty="0" smtClean="0"/>
              <a:t>x is a vector (or list) or data frame</a:t>
            </a:r>
          </a:p>
          <a:p>
            <a:pPr lvl="1"/>
            <a:r>
              <a:rPr lang="en-US" sz="2200" dirty="0" smtClean="0"/>
              <a:t>f is a factor (or coerced to one) or a list of factors</a:t>
            </a:r>
          </a:p>
          <a:p>
            <a:pPr lvl="1"/>
            <a:r>
              <a:rPr lang="en-US" sz="2200" dirty="0" smtClean="0"/>
              <a:t>drop indicated whether empty factors levels should be dropped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Fundamentals – Part 4</a:t>
            </a:r>
          </a:p>
        </p:txBody>
      </p:sp>
    </p:spTree>
    <p:extLst>
      <p:ext uri="{BB962C8B-B14F-4D97-AF65-F5344CB8AC3E}">
        <p14:creationId xmlns:p14="http://schemas.microsoft.com/office/powerpoint/2010/main" val="201500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72"/>
    </mc:Choice>
    <mc:Fallback xmlns="">
      <p:transition spd="slow" advTm="1527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 smtClean="0"/>
              <a:t>is a multivariate apply of sorts which applies a function in parallel over a set of arguments.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r>
              <a:rPr lang="en-US" sz="2200" dirty="0" smtClean="0"/>
              <a:t>FUN is a function to apply</a:t>
            </a:r>
          </a:p>
          <a:p>
            <a:pPr lvl="1"/>
            <a:r>
              <a:rPr lang="en-US" sz="2200" dirty="0" smtClean="0"/>
              <a:t>… contains arguments to apply over</a:t>
            </a:r>
          </a:p>
          <a:p>
            <a:pPr lvl="1"/>
            <a:r>
              <a:rPr lang="en-US" sz="2200" dirty="0" err="1" smtClean="0"/>
              <a:t>MoreArgs</a:t>
            </a:r>
            <a:r>
              <a:rPr lang="en-US" sz="2200" dirty="0" smtClean="0"/>
              <a:t> is a list of other arguments to FUN.</a:t>
            </a:r>
          </a:p>
          <a:p>
            <a:pPr lvl="1"/>
            <a:r>
              <a:rPr lang="en-US" sz="2200" dirty="0" smtClean="0"/>
              <a:t>SIMPLIFY indicates whether the result should be simplified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Fundamentals – Part 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11" r="22584" b="46796"/>
          <a:stretch/>
        </p:blipFill>
        <p:spPr>
          <a:xfrm>
            <a:off x="241933" y="2215688"/>
            <a:ext cx="7476922" cy="107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8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52"/>
    </mc:Choice>
    <mc:Fallback xmlns="">
      <p:transition spd="slow" advTm="2085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for probability distributions in R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: generate random Normal </a:t>
            </a:r>
            <a:r>
              <a:rPr lang="en-US" sz="2400" dirty="0" err="1" smtClean="0"/>
              <a:t>variates</a:t>
            </a:r>
            <a:r>
              <a:rPr lang="en-US" sz="2400" dirty="0" smtClean="0"/>
              <a:t> with a given mean and standard deviation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: evaluate the Normal probability density (with a given mean/SD) at a point or vector of points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: evaluate the cumulative distribution function for a Normal distribution 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: generate random Poisson </a:t>
            </a:r>
            <a:r>
              <a:rPr lang="en-US" sz="2400" dirty="0" err="1" smtClean="0"/>
              <a:t>variates</a:t>
            </a:r>
            <a:r>
              <a:rPr lang="en-US" sz="2400" dirty="0" smtClean="0"/>
              <a:t> with a given rate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Fundamentals – Part 4</a:t>
            </a:r>
          </a:p>
        </p:txBody>
      </p:sp>
    </p:spTree>
    <p:extLst>
      <p:ext uri="{BB962C8B-B14F-4D97-AF65-F5344CB8AC3E}">
        <p14:creationId xmlns:p14="http://schemas.microsoft.com/office/powerpoint/2010/main" val="336679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62"/>
    </mc:Choice>
    <mc:Fallback xmlns="">
      <p:transition spd="slow" advTm="3046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Probability distribution functions usually have four functions associated with them.</a:t>
            </a:r>
          </a:p>
          <a:p>
            <a:r>
              <a:rPr lang="en-US" sz="2400" dirty="0" smtClean="0"/>
              <a:t>The functions are prefixed with a:</a:t>
            </a:r>
          </a:p>
          <a:p>
            <a:pPr lvl="1"/>
            <a:r>
              <a:rPr lang="en-US" sz="2200" dirty="0" smtClean="0"/>
              <a:t>d for density</a:t>
            </a:r>
          </a:p>
          <a:p>
            <a:pPr lvl="1"/>
            <a:r>
              <a:rPr lang="en-US" sz="2200" dirty="0" smtClean="0"/>
              <a:t>r for random number generation</a:t>
            </a:r>
          </a:p>
          <a:p>
            <a:pPr lvl="1"/>
            <a:r>
              <a:rPr lang="en-US" sz="2200" dirty="0" smtClean="0"/>
              <a:t>p for cumulative distribution</a:t>
            </a:r>
          </a:p>
          <a:p>
            <a:pPr lvl="1"/>
            <a:r>
              <a:rPr lang="en-US" sz="2200" dirty="0" smtClean="0"/>
              <a:t>q for quantile function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Fundamentals – Part 4</a:t>
            </a:r>
          </a:p>
        </p:txBody>
      </p:sp>
    </p:spTree>
    <p:extLst>
      <p:ext uri="{BB962C8B-B14F-4D97-AF65-F5344CB8AC3E}">
        <p14:creationId xmlns:p14="http://schemas.microsoft.com/office/powerpoint/2010/main" val="9869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90"/>
    </mc:Choice>
    <mc:Fallback xmlns="">
      <p:transition spd="slow" advTm="2239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Drawing samples from specific probability distributions can be done with r* functions</a:t>
            </a:r>
          </a:p>
          <a:p>
            <a:pPr lvl="1"/>
            <a:r>
              <a:rPr lang="en-US" dirty="0" smtClean="0"/>
              <a:t>Standard distributions are built in: Normal, Poisson, Binomial, Exponential, Gamma, etc.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sample() </a:t>
            </a:r>
            <a:r>
              <a:rPr lang="en-US" dirty="0" smtClean="0"/>
              <a:t>function can be used to draw random samples from arbitrary vectors</a:t>
            </a:r>
          </a:p>
          <a:p>
            <a:pPr lvl="1"/>
            <a:r>
              <a:rPr lang="en-US" dirty="0" smtClean="0"/>
              <a:t>Setting the random number generator seed via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is critical for reproducibility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Fundamentals – Part 4</a:t>
            </a:r>
          </a:p>
        </p:txBody>
      </p:sp>
    </p:spTree>
    <p:extLst>
      <p:ext uri="{BB962C8B-B14F-4D97-AF65-F5344CB8AC3E}">
        <p14:creationId xmlns:p14="http://schemas.microsoft.com/office/powerpoint/2010/main" val="270438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88"/>
    </mc:Choice>
    <mc:Fallback xmlns="">
      <p:transition spd="slow" advTm="5278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WEEK </a:t>
            </a:r>
            <a:r>
              <a:rPr lang="en-US" dirty="0" smtClean="0"/>
              <a:t>4-1 </a:t>
            </a:r>
            <a:r>
              <a:rPr lang="en-US" dirty="0"/>
              <a:t>Code module – dates and times in R part 1</a:t>
            </a:r>
          </a:p>
          <a:p>
            <a:r>
              <a:rPr lang="en-US" dirty="0"/>
              <a:t>WEEK </a:t>
            </a:r>
            <a:r>
              <a:rPr lang="en-US" dirty="0" smtClean="0"/>
              <a:t>4-2 </a:t>
            </a:r>
            <a:r>
              <a:rPr lang="en-US" dirty="0"/>
              <a:t>Code module – dates and times in R part </a:t>
            </a:r>
            <a:r>
              <a:rPr lang="en-US" dirty="0" smtClean="0"/>
              <a:t>2</a:t>
            </a:r>
          </a:p>
          <a:p>
            <a:r>
              <a:rPr lang="en-US" dirty="0" smtClean="0"/>
              <a:t>WEEK 4-3 Code module –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apply() </a:t>
            </a:r>
            <a:r>
              <a:rPr lang="en-US" dirty="0" smtClean="0"/>
              <a:t>loop function </a:t>
            </a:r>
          </a:p>
          <a:p>
            <a:r>
              <a:rPr lang="en-US" dirty="0" smtClean="0"/>
              <a:t>WEEK 4-4 Code module –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loop function</a:t>
            </a:r>
          </a:p>
          <a:p>
            <a:r>
              <a:rPr lang="en-US" dirty="0" smtClean="0"/>
              <a:t>WEEK 4-5 Code module –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</a:t>
            </a:r>
            <a:r>
              <a:rPr lang="en-US" dirty="0" smtClean="0">
                <a:cs typeface="Courier New" panose="02070309020205020404" pitchFamily="49" charset="0"/>
              </a:rPr>
              <a:t>function</a:t>
            </a:r>
            <a:endParaRPr lang="en-US" dirty="0" smtClean="0"/>
          </a:p>
          <a:p>
            <a:r>
              <a:rPr lang="en-US" dirty="0" smtClean="0"/>
              <a:t>WEEK 4-6 Code module –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loop function</a:t>
            </a:r>
          </a:p>
          <a:p>
            <a:r>
              <a:rPr lang="en-US" dirty="0" smtClean="0"/>
              <a:t>WEEK 4-7 Code module – </a:t>
            </a:r>
            <a:r>
              <a:rPr lang="en-US" dirty="0" smtClean="0">
                <a:cs typeface="Courier New" panose="02070309020205020404" pitchFamily="49" charset="0"/>
              </a:rPr>
              <a:t>generating random numbers</a:t>
            </a:r>
            <a:endParaRPr lang="en-US" dirty="0" smtClean="0"/>
          </a:p>
          <a:p>
            <a:r>
              <a:rPr lang="en-US" dirty="0" smtClean="0"/>
              <a:t>WEEK 4-8 Code module –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sample() </a:t>
            </a:r>
            <a:r>
              <a:rPr lang="en-US" dirty="0" smtClean="0">
                <a:cs typeface="Courier New" panose="02070309020205020404" pitchFamily="49" charset="0"/>
              </a:rPr>
              <a:t>function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824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80"/>
    </mc:Choice>
    <mc:Fallback xmlns="">
      <p:transition spd="slow" advTm="2998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WEEK 4 of Introduction to Data Science we continue to build up our data science toolbox by adding some valuable tools for using R’s loop functions,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as well as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split() </a:t>
            </a:r>
            <a:r>
              <a:rPr lang="en-US" dirty="0" smtClean="0"/>
              <a:t>function. </a:t>
            </a:r>
          </a:p>
          <a:p>
            <a:r>
              <a:rPr lang="en-US" dirty="0" smtClean="0"/>
              <a:t>We also saw how to generate random numbers in R with distributions like Normal, Poisson and Binomial.</a:t>
            </a:r>
          </a:p>
          <a:p>
            <a:r>
              <a:rPr lang="en-US" dirty="0" smtClean="0"/>
              <a:t>We also saw how to do random sampling using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sample()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We saw how to handle date and time values in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2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968"/>
    </mc:Choice>
    <mc:Fallback xmlns="">
      <p:transition spd="slow" advTm="6396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R </a:t>
            </a:r>
            <a:r>
              <a:rPr lang="en-US" dirty="0" smtClean="0"/>
              <a:t>Programming – Part 4 </a:t>
            </a:r>
          </a:p>
        </p:txBody>
      </p:sp>
    </p:spTree>
    <p:extLst>
      <p:ext uri="{BB962C8B-B14F-4D97-AF65-F5344CB8AC3E}">
        <p14:creationId xmlns:p14="http://schemas.microsoft.com/office/powerpoint/2010/main" val="416873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08"/>
    </mc:Choice>
    <mc:Fallback xmlns="">
      <p:transition spd="slow" advTm="1780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Dates and times in </a:t>
            </a:r>
            <a:r>
              <a:rPr lang="en-US" dirty="0" smtClean="0"/>
              <a:t>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apply() </a:t>
            </a:r>
            <a:r>
              <a:rPr lang="en-US" dirty="0" smtClean="0"/>
              <a:t>loop function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loop function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plit() </a:t>
            </a:r>
            <a:r>
              <a:rPr lang="en-US" dirty="0" smtClean="0"/>
              <a:t>function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loop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Generating random numbers – normal, Poisson, binomial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ample() </a:t>
            </a:r>
            <a:r>
              <a:rPr lang="en-US" dirty="0" smtClean="0"/>
              <a:t>function for random sampling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6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programming environment must choose methods for handling date and time values</a:t>
            </a:r>
          </a:p>
          <a:p>
            <a:r>
              <a:rPr lang="en-US" dirty="0"/>
              <a:t>In R, you can use base R constructs as we’ll discuss in this class</a:t>
            </a:r>
          </a:p>
          <a:p>
            <a:r>
              <a:rPr lang="en-US" dirty="0"/>
              <a:t>Later, you can adopt the features found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lubridate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package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Fundamentals – Part 4</a:t>
            </a:r>
          </a:p>
        </p:txBody>
      </p:sp>
    </p:spTree>
    <p:extLst>
      <p:ext uri="{BB962C8B-B14F-4D97-AF65-F5344CB8AC3E}">
        <p14:creationId xmlns:p14="http://schemas.microsoft.com/office/powerpoint/2010/main" val="2951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41"/>
    </mc:Choice>
    <mc:Fallback xmlns="">
      <p:transition spd="slow" advTm="2844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/>
              <a:t>R has developed a special representation of dates and times for numerical and statistical </a:t>
            </a:r>
            <a:r>
              <a:rPr lang="en-US" sz="2200" dirty="0" smtClean="0"/>
              <a:t>calculations</a:t>
            </a:r>
          </a:p>
          <a:p>
            <a:pPr lvl="1"/>
            <a:r>
              <a:rPr lang="en-US" sz="2200" dirty="0" smtClean="0"/>
              <a:t>Dates </a:t>
            </a:r>
            <a:r>
              <a:rPr lang="en-US" sz="2200" dirty="0"/>
              <a:t>are represented by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sz="2200" dirty="0"/>
              <a:t>class</a:t>
            </a:r>
          </a:p>
          <a:p>
            <a:pPr lvl="1"/>
            <a:r>
              <a:rPr lang="en-US" sz="2200" dirty="0"/>
              <a:t>Times are represented by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POSIXct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/>
              <a:t>or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POSIXlt</a:t>
            </a:r>
            <a:r>
              <a:rPr lang="en-US" sz="2200" dirty="0"/>
              <a:t> class</a:t>
            </a:r>
          </a:p>
          <a:p>
            <a:pPr lvl="1"/>
            <a:r>
              <a:rPr lang="en-US" sz="2200" dirty="0"/>
              <a:t>Dates are stored internally as the number of days since 1970-0101</a:t>
            </a:r>
          </a:p>
          <a:p>
            <a:pPr lvl="1"/>
            <a:r>
              <a:rPr lang="en-US" sz="2200" dirty="0"/>
              <a:t>Times are stored internally as the number of seconds since </a:t>
            </a:r>
            <a:r>
              <a:rPr lang="en-US" sz="2200" dirty="0" smtClean="0"/>
              <a:t>1970-01-01</a:t>
            </a:r>
          </a:p>
          <a:p>
            <a:pPr lvl="1"/>
            <a:r>
              <a:rPr lang="en-US" sz="2200" dirty="0"/>
              <a:t>Character strings can be coerced to Date/Time classes using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strptime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/>
              <a:t>function or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/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as.POSIXlt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/>
              <a:t>, or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as.POSIXct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cs typeface="Courier New" panose="02070309020205020404" pitchFamily="49" charset="0"/>
              </a:rPr>
              <a:t>functions. </a:t>
            </a:r>
            <a:endParaRPr lang="en-US" sz="2200" dirty="0" smtClean="0">
              <a:cs typeface="Courier New" panose="02070309020205020404" pitchFamily="49" charset="0"/>
            </a:endParaRPr>
          </a:p>
          <a:p>
            <a:pPr marL="341303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03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Fundamentals – Part 4</a:t>
            </a:r>
          </a:p>
        </p:txBody>
      </p:sp>
    </p:spTree>
    <p:extLst>
      <p:ext uri="{BB962C8B-B14F-4D97-AF65-F5344CB8AC3E}">
        <p14:creationId xmlns:p14="http://schemas.microsoft.com/office/powerpoint/2010/main" val="291554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604"/>
    </mc:Choice>
    <mc:Fallback xmlns="">
      <p:transition spd="slow" advTm="7360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Times are represented using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POSIXct</a:t>
            </a:r>
            <a:r>
              <a:rPr lang="en-US" sz="2200" dirty="0"/>
              <a:t> or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POSIXlt</a:t>
            </a:r>
            <a:r>
              <a:rPr lang="en-US" sz="2200" dirty="0"/>
              <a:t> class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POSIXct</a:t>
            </a:r>
            <a:r>
              <a:rPr lang="en-US" sz="2000" dirty="0"/>
              <a:t> is just a very large integer under the hood; it is a useful class when you want to store times in something like a data frame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POSIXlt</a:t>
            </a:r>
            <a:r>
              <a:rPr lang="en-US" sz="2000" dirty="0"/>
              <a:t> is a list underneath and it stores a bunch of other useful information like the day of the week, day of the year, month, day of the month</a:t>
            </a:r>
          </a:p>
          <a:p>
            <a:r>
              <a:rPr lang="en-US" sz="2200" dirty="0"/>
              <a:t>There are a number of generic functions that work on dates and times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eekdays()</a:t>
            </a:r>
            <a:r>
              <a:rPr lang="en-US" sz="2000" dirty="0" smtClean="0"/>
              <a:t>: gives </a:t>
            </a:r>
            <a:r>
              <a:rPr lang="en-US" sz="2000" dirty="0"/>
              <a:t>the day of the week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onths()</a:t>
            </a:r>
            <a:r>
              <a:rPr lang="en-US" sz="2000" dirty="0" smtClean="0"/>
              <a:t>: gives </a:t>
            </a:r>
            <a:r>
              <a:rPr lang="en-US" sz="2000" dirty="0"/>
              <a:t>the month name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uarters()</a:t>
            </a:r>
            <a:r>
              <a:rPr lang="en-US" sz="2000" dirty="0" smtClean="0"/>
              <a:t>: </a:t>
            </a:r>
            <a:r>
              <a:rPr lang="en-US" sz="2000" dirty="0"/>
              <a:t>give the quarter number (“Q1”, “Q2”, “Q3”, or “Q4”)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Fundamentals – Part 4</a:t>
            </a:r>
          </a:p>
        </p:txBody>
      </p:sp>
    </p:spTree>
    <p:extLst>
      <p:ext uri="{BB962C8B-B14F-4D97-AF65-F5344CB8AC3E}">
        <p14:creationId xmlns:p14="http://schemas.microsoft.com/office/powerpoint/2010/main" val="205332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296"/>
    </mc:Choice>
    <mc:Fallback xmlns="">
      <p:transition spd="slow" advTm="4929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pply() </a:t>
            </a:r>
            <a:r>
              <a:rPr lang="en-US" dirty="0" smtClean="0"/>
              <a:t>is used to evaluate a function (often an anonymous one) over the margins of an array.</a:t>
            </a:r>
          </a:p>
          <a:p>
            <a:pPr lvl="1"/>
            <a:r>
              <a:rPr lang="en-US" dirty="0" smtClean="0"/>
              <a:t>It is most often used to apply a function to the rows or columns of a matrix </a:t>
            </a:r>
          </a:p>
          <a:p>
            <a:pPr lvl="1"/>
            <a:r>
              <a:rPr lang="en-US" dirty="0" smtClean="0"/>
              <a:t>It can be used with general arrays, e.g., taking the average of an array of matrices</a:t>
            </a:r>
          </a:p>
          <a:p>
            <a:pPr lvl="1"/>
            <a:r>
              <a:rPr lang="en-US" dirty="0" smtClean="0"/>
              <a:t>It is not really faster than writing a loop, but it works in one line!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Fundamentals – Part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9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76"/>
    </mc:Choice>
    <mc:Fallback xmlns="">
      <p:transition spd="slow" advTm="3047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3743" y="2372497"/>
            <a:ext cx="8741659" cy="4104502"/>
          </a:xfrm>
        </p:spPr>
        <p:txBody>
          <a:bodyPr/>
          <a:lstStyle/>
          <a:p>
            <a:r>
              <a:rPr lang="en-US" sz="2400" dirty="0" smtClean="0"/>
              <a:t>X is an array</a:t>
            </a:r>
          </a:p>
          <a:p>
            <a:r>
              <a:rPr lang="en-US" sz="2400" dirty="0" smtClean="0"/>
              <a:t>MARGIN is an integer vector indicating which margins should be “retained”.</a:t>
            </a:r>
          </a:p>
          <a:p>
            <a:r>
              <a:rPr lang="en-US" sz="2400" dirty="0" smtClean="0"/>
              <a:t>FUN is a function to be applied</a:t>
            </a:r>
          </a:p>
          <a:p>
            <a:r>
              <a:rPr lang="en-US" sz="2400" dirty="0" smtClean="0"/>
              <a:t>… is for other arguments to be passed to FUN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Fundamentals – Part 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91" b="71245"/>
          <a:stretch/>
        </p:blipFill>
        <p:spPr>
          <a:xfrm>
            <a:off x="116074" y="1031788"/>
            <a:ext cx="4753953" cy="108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2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26"/>
    </mc:Choice>
    <mc:Fallback xmlns="">
      <p:transition spd="slow" advTm="4772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For sums and means of matrix dimensions, we have some shortcuts.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rowSums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apply(x, 1, sum)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rowMeans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apply(x, 1, mean)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colSums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apply(x, 2, sum)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colMeans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apply(x, 2, mean)</a:t>
            </a:r>
          </a:p>
          <a:p>
            <a:r>
              <a:rPr lang="en-US" sz="2400" dirty="0" smtClean="0"/>
              <a:t>The shortcut functions are much faster, but you won’t notice unless you’re using a large matrix.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Fundamentals – Part 4</a:t>
            </a:r>
          </a:p>
        </p:txBody>
      </p:sp>
    </p:spTree>
    <p:extLst>
      <p:ext uri="{BB962C8B-B14F-4D97-AF65-F5344CB8AC3E}">
        <p14:creationId xmlns:p14="http://schemas.microsoft.com/office/powerpoint/2010/main" val="391151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75"/>
    </mc:Choice>
    <mc:Fallback xmlns="">
      <p:transition spd="slow" advTm="40175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nexMasterTheme">
  <a:themeElements>
    <a:clrScheme name="UCI 2014">
      <a:dk1>
        <a:srgbClr val="202020"/>
      </a:dk1>
      <a:lt1>
        <a:srgbClr val="FFFFFF"/>
      </a:lt1>
      <a:dk2>
        <a:srgbClr val="202020"/>
      </a:dk2>
      <a:lt2>
        <a:srgbClr val="FFFFFF"/>
      </a:lt2>
      <a:accent1>
        <a:srgbClr val="2E5596"/>
      </a:accent1>
      <a:accent2>
        <a:srgbClr val="FFD100"/>
      </a:accent2>
      <a:accent3>
        <a:srgbClr val="F98D29"/>
      </a:accent3>
      <a:accent4>
        <a:srgbClr val="689550"/>
      </a:accent4>
      <a:accent5>
        <a:srgbClr val="00A3C9"/>
      </a:accent5>
      <a:accent6>
        <a:srgbClr val="723E98"/>
      </a:accent6>
      <a:hlink>
        <a:srgbClr val="0000FF"/>
      </a:hlink>
      <a:folHlink>
        <a:srgbClr val="723E98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exMasterTheme" id="{EFA42769-D7B7-427F-BF60-52668B19A586}" vid="{80D4FDF7-64F0-4704-B09D-C23687DDA9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IIW511_MasterSlides-1</Template>
  <TotalTime>533</TotalTime>
  <Words>2253</Words>
  <Application>Microsoft Office PowerPoint</Application>
  <PresentationFormat>On-screen Show (4:3)</PresentationFormat>
  <Paragraphs>196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Courier New</vt:lpstr>
      <vt:lpstr>Verdana</vt:lpstr>
      <vt:lpstr>Custom Design</vt:lpstr>
      <vt:lpstr>UnexMasterTheme</vt:lpstr>
      <vt:lpstr>Introduction to Data Science</vt:lpstr>
      <vt:lpstr>Course Outcomes</vt:lpstr>
      <vt:lpstr>Lesson Objectives</vt:lpstr>
      <vt:lpstr>R Fundamentals – Part 4</vt:lpstr>
      <vt:lpstr>R Fundamentals – Part 4</vt:lpstr>
      <vt:lpstr>R Fundamentals – Part 4</vt:lpstr>
      <vt:lpstr>R Fundamentals – Part 4</vt:lpstr>
      <vt:lpstr>R Fundamentals – Part 4</vt:lpstr>
      <vt:lpstr>R Fundamentals – Part 4</vt:lpstr>
      <vt:lpstr>R Fundamentals – Part 4</vt:lpstr>
      <vt:lpstr>R Fundamentals – Part 4</vt:lpstr>
      <vt:lpstr>R Fundamentals – Part 4</vt:lpstr>
      <vt:lpstr>R Fundamentals – Part 4</vt:lpstr>
      <vt:lpstr>R Fundamentals – Part 4</vt:lpstr>
      <vt:lpstr>R Fundamentals – Part 4</vt:lpstr>
      <vt:lpstr>Code module</vt:lpstr>
      <vt:lpstr>Summary</vt:lpstr>
    </vt:vector>
  </TitlesOfParts>
  <Company>UCDE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L Kremer</dc:creator>
  <cp:lastModifiedBy>Daniel</cp:lastModifiedBy>
  <cp:revision>54</cp:revision>
  <cp:lastPrinted>2019-10-14T05:00:14Z</cp:lastPrinted>
  <dcterms:created xsi:type="dcterms:W3CDTF">2013-08-23T14:43:44Z</dcterms:created>
  <dcterms:modified xsi:type="dcterms:W3CDTF">2019-10-14T05:00:53Z</dcterms:modified>
</cp:coreProperties>
</file>