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4" r:id="rId2"/>
  </p:sldMasterIdLst>
  <p:notesMasterIdLst>
    <p:notesMasterId r:id="rId18"/>
  </p:notesMasterIdLst>
  <p:handoutMasterIdLst>
    <p:handoutMasterId r:id="rId19"/>
  </p:handoutMasterIdLst>
  <p:sldIdLst>
    <p:sldId id="275" r:id="rId3"/>
    <p:sldId id="277" r:id="rId4"/>
    <p:sldId id="287" r:id="rId5"/>
    <p:sldId id="288" r:id="rId6"/>
    <p:sldId id="289" r:id="rId7"/>
    <p:sldId id="290" r:id="rId8"/>
    <p:sldId id="291" r:id="rId9"/>
    <p:sldId id="292" r:id="rId10"/>
    <p:sldId id="294" r:id="rId11"/>
    <p:sldId id="295" r:id="rId12"/>
    <p:sldId id="296" r:id="rId13"/>
    <p:sldId id="297" r:id="rId14"/>
    <p:sldId id="293" r:id="rId15"/>
    <p:sldId id="298"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60958" autoAdjust="0"/>
  </p:normalViewPr>
  <p:slideViewPr>
    <p:cSldViewPr snapToGrid="0">
      <p:cViewPr varScale="1">
        <p:scale>
          <a:sx n="56" d="100"/>
          <a:sy n="56" d="100"/>
        </p:scale>
        <p:origin x="1896" y="66"/>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70" d="100"/>
          <a:sy n="70" d="100"/>
        </p:scale>
        <p:origin x="3240"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8796EA6-6F25-4F19-87BA-7ADCC16DAEFF}" type="datetimeFigureOut">
              <a:rPr lang="en-US" smtClean="0"/>
              <a:t>2/13/2020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4E50CC-F33A-4EF4-9F12-93EC4A21A0CF}" type="slidenum">
              <a:rPr lang="en-US" smtClean="0"/>
              <a:t>‹#›</a:t>
            </a:fld>
            <a:endParaRPr lang="en-US"/>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9C172E-A8B5-46F6-B05C-DFA3E2E0F207}" type="datetimeFigureOut">
              <a:rPr lang="en-US" smtClean="0"/>
              <a:t>2/13/2020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674CE4-FBD8-4481-AEFB-CA53E599A745}" type="slidenum">
              <a:rPr lang="en-US" smtClean="0"/>
              <a:t>‹#›</a:t>
            </a:fld>
            <a:endParaRPr lang="en-US"/>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674CE4-FBD8-4481-AEFB-CA53E599A745}" type="slidenum">
              <a:rPr lang="en-US" smtClean="0"/>
              <a:t>1</a:t>
            </a:fld>
            <a:endParaRPr lang="en-US"/>
          </a:p>
        </p:txBody>
      </p:sp>
    </p:spTree>
    <p:extLst>
      <p:ext uri="{BB962C8B-B14F-4D97-AF65-F5344CB8AC3E}">
        <p14:creationId xmlns:p14="http://schemas.microsoft.com/office/powerpoint/2010/main" val="1063280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Another excellent, although more mathematical</a:t>
            </a:r>
            <a:r>
              <a:rPr lang="en-US" baseline="0" dirty="0" smtClean="0"/>
              <a:t>, book on statistics for data scientists is “Foundations and Applications of Statistics – An Introduction Using R,” 2</a:t>
            </a:r>
            <a:r>
              <a:rPr lang="en-US" baseline="30000" dirty="0" smtClean="0"/>
              <a:t>nd</a:t>
            </a:r>
            <a:r>
              <a:rPr lang="en-US" baseline="0" dirty="0" smtClean="0"/>
              <a:t> Edition, by </a:t>
            </a:r>
            <a:r>
              <a:rPr lang="en-US" baseline="0" dirty="0" err="1" smtClean="0"/>
              <a:t>Pruim</a:t>
            </a:r>
            <a:r>
              <a:rPr lang="en-US" baseline="0" dirty="0" smtClean="0"/>
              <a:t> Randall, published by AMS (American Mathematical Society), 2018. Another whale of a book at 820 pages! </a:t>
            </a:r>
            <a:endParaRPr lang="en-US" dirty="0" smtClean="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10</a:t>
            </a:fld>
            <a:endParaRPr lang="en-US"/>
          </a:p>
        </p:txBody>
      </p:sp>
    </p:spTree>
    <p:extLst>
      <p:ext uri="{BB962C8B-B14F-4D97-AF65-F5344CB8AC3E}">
        <p14:creationId xmlns:p14="http://schemas.microsoft.com/office/powerpoint/2010/main" val="3161346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is a nice book for data scientists – “Statistics</a:t>
            </a:r>
            <a:r>
              <a:rPr lang="en-US" baseline="0" dirty="0" smtClean="0"/>
              <a:t> Done Wrong,” by Alex Reinhart, published by No Starch Press (2015), 152 pages. </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11</a:t>
            </a:fld>
            <a:endParaRPr lang="en-US"/>
          </a:p>
        </p:txBody>
      </p:sp>
    </p:spTree>
    <p:extLst>
      <p:ext uri="{BB962C8B-B14F-4D97-AF65-F5344CB8AC3E}">
        <p14:creationId xmlns:p14="http://schemas.microsoft.com/office/powerpoint/2010/main" val="28760708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mtClean="0"/>
              <a:t>This is a nice book for data scientists – “Statistics</a:t>
            </a:r>
            <a:r>
              <a:rPr lang="en-US" baseline="0" smtClean="0"/>
              <a:t> Done Wrong,” by Alex Reinhart, published by No Starch Press (2015), 152 pages. </a:t>
            </a:r>
            <a:endParaRPr lang="en-US" smtClean="0"/>
          </a:p>
          <a:p>
            <a:endParaRPr lang="en-US" dirty="0" smtClean="0"/>
          </a:p>
        </p:txBody>
      </p:sp>
      <p:sp>
        <p:nvSpPr>
          <p:cNvPr id="4" name="Slide Number Placeholder 3"/>
          <p:cNvSpPr>
            <a:spLocks noGrp="1"/>
          </p:cNvSpPr>
          <p:nvPr>
            <p:ph type="sldNum" sz="quarter" idx="10"/>
          </p:nvPr>
        </p:nvSpPr>
        <p:spPr/>
        <p:txBody>
          <a:bodyPr/>
          <a:lstStyle/>
          <a:p>
            <a:fld id="{32674CE4-FBD8-4481-AEFB-CA53E599A745}" type="slidenum">
              <a:rPr lang="en-US" smtClean="0"/>
              <a:t>12</a:t>
            </a:fld>
            <a:endParaRPr lang="en-US"/>
          </a:p>
        </p:txBody>
      </p:sp>
    </p:spTree>
    <p:extLst>
      <p:ext uri="{BB962C8B-B14F-4D97-AF65-F5344CB8AC3E}">
        <p14:creationId xmlns:p14="http://schemas.microsoft.com/office/powerpoint/2010/main" val="1824781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 order to demonstrate the concepts for WEEK 7, we’ll step through a series of in-depth R code examples found in the Code modules listed.  </a:t>
            </a:r>
          </a:p>
          <a:p>
            <a:endParaRPr lang="en-US" dirty="0" smtClean="0"/>
          </a:p>
          <a:p>
            <a:r>
              <a:rPr lang="en-US" dirty="0" smtClean="0"/>
              <a:t>I encourage you to take the R script file for WEEK 7 and try each code snippet yourself. Take some time to tweak each example and try different things so you’ll fully understand each programming concept. </a:t>
            </a:r>
          </a:p>
          <a:p>
            <a:endParaRPr lang="en-US" dirty="0" smtClean="0"/>
          </a:p>
          <a:p>
            <a:r>
              <a:rPr lang="en-US" dirty="0" smtClean="0"/>
              <a:t>In addition, for WEEK 7 I recommend that you study a resource for statistics in order to get familiar with the common statistical tests outlined. </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13</a:t>
            </a:fld>
            <a:endParaRPr lang="en-US"/>
          </a:p>
        </p:txBody>
      </p:sp>
    </p:spTree>
    <p:extLst>
      <p:ext uri="{BB962C8B-B14F-4D97-AF65-F5344CB8AC3E}">
        <p14:creationId xmlns:p14="http://schemas.microsoft.com/office/powerpoint/2010/main" val="445758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14</a:t>
            </a:fld>
            <a:endParaRPr lang="en-US"/>
          </a:p>
        </p:txBody>
      </p:sp>
    </p:spTree>
    <p:extLst>
      <p:ext uri="{BB962C8B-B14F-4D97-AF65-F5344CB8AC3E}">
        <p14:creationId xmlns:p14="http://schemas.microsoft.com/office/powerpoint/2010/main" val="44566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is WEEK 7 of the Introduction to Data Science course offered by UCLA Extension. This module covers  exploratory data analysis  materials.</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2</a:t>
            </a:fld>
            <a:endParaRPr lang="en-US"/>
          </a:p>
        </p:txBody>
      </p:sp>
    </p:spTree>
    <p:extLst>
      <p:ext uri="{BB962C8B-B14F-4D97-AF65-F5344CB8AC3E}">
        <p14:creationId xmlns:p14="http://schemas.microsoft.com/office/powerpoint/2010/main" val="343319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The lesson objectives for WEEK 7 are to use numeric exploratory data analysis (EDA) methods to become intimately familiar with the data set. </a:t>
            </a:r>
          </a:p>
          <a:p>
            <a:endParaRPr lang="en-US" dirty="0" smtClean="0"/>
          </a:p>
          <a:p>
            <a:r>
              <a:rPr lang="en-US" dirty="0" smtClean="0"/>
              <a:t>The way to gain this level of familiarity is to utilize the many features of the R statistical environment that support this effort – numeric summaries, aggregations, distributions, densities, reviewing all levels of factor variables, finding the number of non-missing values, and applying general statistical methods. </a:t>
            </a:r>
          </a:p>
          <a:p>
            <a:endParaRPr lang="en-US" dirty="0" smtClean="0"/>
          </a:p>
          <a:p>
            <a:r>
              <a:rPr lang="en-US" dirty="0" smtClean="0"/>
              <a:t>Lastly, we’ll provide a brief independent study template for you to get up to speed with common statistical tests for continuous random variables and discrete (or categorical) data.</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3</a:t>
            </a:fld>
            <a:endParaRPr lang="en-US"/>
          </a:p>
        </p:txBody>
      </p:sp>
    </p:spTree>
    <p:extLst>
      <p:ext uri="{BB962C8B-B14F-4D97-AF65-F5344CB8AC3E}">
        <p14:creationId xmlns:p14="http://schemas.microsoft.com/office/powerpoint/2010/main" val="3335363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 form of explorations a data scientist may wish to perform on a data set are numeric summaries or aggregations. It is often useful to become familiar with how frequently a particular value occurs in a variable. We can use R’s unique() function for this purpose. </a:t>
            </a:r>
          </a:p>
          <a:p>
            <a:endParaRPr lang="en-US" dirty="0" smtClean="0"/>
          </a:p>
          <a:p>
            <a:r>
              <a:rPr lang="en-US" dirty="0" smtClean="0"/>
              <a:t>We also can use the </a:t>
            </a:r>
            <a:r>
              <a:rPr lang="en-US" dirty="0" err="1" smtClean="0"/>
              <a:t>sqldf</a:t>
            </a:r>
            <a:r>
              <a:rPr lang="en-US" dirty="0" smtClean="0"/>
              <a:t> package we saw  earlier and simply use a SQL statement for making this count. </a:t>
            </a:r>
          </a:p>
          <a:p>
            <a:endParaRPr lang="en-US" dirty="0" smtClean="0"/>
          </a:p>
          <a:p>
            <a:r>
              <a:rPr lang="en-US" dirty="0" smtClean="0"/>
              <a:t>Another useful function is summary() that goes through the entire data set and provides a number of summary statistics for each numeric variable: Min, Max, Mean, Median, first quartile, and third quartile. For factor variables, summary() shows the count of the most frequently occurring values. </a:t>
            </a:r>
          </a:p>
          <a:p>
            <a:endParaRPr lang="en-US" dirty="0" smtClean="0"/>
          </a:p>
          <a:p>
            <a:r>
              <a:rPr lang="en-US" dirty="0" smtClean="0"/>
              <a:t>R also has the head() and tail() functions to quickly show the first and last 6 records in the data set. This is useful to just get a sense of the data without too much effort. These are likely the first examinations you may wish to do with a new data set.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4</a:t>
            </a:fld>
            <a:endParaRPr lang="en-US"/>
          </a:p>
        </p:txBody>
      </p:sp>
    </p:spTree>
    <p:extLst>
      <p:ext uri="{BB962C8B-B14F-4D97-AF65-F5344CB8AC3E}">
        <p14:creationId xmlns:p14="http://schemas.microsoft.com/office/powerpoint/2010/main" val="1008634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group of R functions that can perform many of the elements of the summary() function individually, on a specific quantitative variable are: mean() to compute the arithmetic mean, min() to find the minima, max() to find the maxima and range() to return a vector containing both the minimum and maximum value. </a:t>
            </a:r>
          </a:p>
          <a:p>
            <a:endParaRPr lang="en-US" dirty="0" smtClean="0"/>
          </a:p>
          <a:p>
            <a:r>
              <a:rPr lang="en-US" dirty="0" smtClean="0"/>
              <a:t>There’s also the quantile() function to compute the minimum, lower quartile, median, upper quartile, and maximum values. The </a:t>
            </a:r>
            <a:r>
              <a:rPr lang="en-US" dirty="0" err="1" smtClean="0"/>
              <a:t>fivenum</a:t>
            </a:r>
            <a:r>
              <a:rPr lang="en-US" dirty="0" smtClean="0"/>
              <a:t>() function returns the Tukey five-number summaries: (minimum, lower-hinge, median, upper-hinge, maximum) </a:t>
            </a:r>
          </a:p>
          <a:p>
            <a:endParaRPr lang="en-US" dirty="0" smtClean="0"/>
          </a:p>
          <a:p>
            <a:r>
              <a:rPr lang="en-US" dirty="0" smtClean="0"/>
              <a:t>The </a:t>
            </a:r>
            <a:r>
              <a:rPr lang="en-US" dirty="0" err="1" smtClean="0"/>
              <a:t>var</a:t>
            </a:r>
            <a:r>
              <a:rPr lang="en-US" dirty="0" smtClean="0"/>
              <a:t>() function calculates the variance of a variable. The </a:t>
            </a:r>
            <a:r>
              <a:rPr lang="en-US" b="1" dirty="0" smtClean="0"/>
              <a:t>variance</a:t>
            </a:r>
            <a:r>
              <a:rPr lang="en-US" dirty="0" smtClean="0"/>
              <a:t> is a numerical value used to indicate how widely individuals in a group vary. If individual observations vary greatly from the group mean, the </a:t>
            </a:r>
            <a:r>
              <a:rPr lang="en-US" b="1" dirty="0" smtClean="0"/>
              <a:t>variance</a:t>
            </a:r>
            <a:r>
              <a:rPr lang="en-US" dirty="0" smtClean="0"/>
              <a:t> is big; and vice versa.</a:t>
            </a:r>
          </a:p>
          <a:p>
            <a:endParaRPr lang="en-US" dirty="0" smtClean="0"/>
          </a:p>
          <a:p>
            <a:r>
              <a:rPr lang="en-US" dirty="0" smtClean="0"/>
              <a:t>The </a:t>
            </a:r>
            <a:r>
              <a:rPr lang="en-US" dirty="0" err="1" smtClean="0"/>
              <a:t>cor</a:t>
            </a:r>
            <a:r>
              <a:rPr lang="en-US" dirty="0" smtClean="0"/>
              <a:t>() function computes a statistical correlation. </a:t>
            </a:r>
            <a:r>
              <a:rPr lang="en-US" b="1" dirty="0" smtClean="0"/>
              <a:t>Statistical correlation</a:t>
            </a:r>
            <a:r>
              <a:rPr lang="en-US" dirty="0" smtClean="0"/>
              <a:t> is a </a:t>
            </a:r>
            <a:r>
              <a:rPr lang="en-US" b="1" dirty="0" smtClean="0"/>
              <a:t>statistical</a:t>
            </a:r>
            <a:r>
              <a:rPr lang="en-US" dirty="0" smtClean="0"/>
              <a:t> technique which tells us if two variables are related.</a:t>
            </a:r>
          </a:p>
          <a:p>
            <a:endParaRPr lang="en-US" dirty="0" smtClean="0"/>
          </a:p>
          <a:p>
            <a:r>
              <a:rPr lang="en-US" dirty="0" smtClean="0"/>
              <a:t>Finally, </a:t>
            </a:r>
            <a:r>
              <a:rPr lang="en-US" dirty="0" err="1" smtClean="0"/>
              <a:t>cumsum</a:t>
            </a:r>
            <a:r>
              <a:rPr lang="en-US" dirty="0" smtClean="0"/>
              <a:t>() calculates a cumulative sum of a vector without writing any code.</a:t>
            </a:r>
          </a:p>
          <a:p>
            <a:endParaRPr lang="en-US" dirty="0" smtClean="0"/>
          </a:p>
          <a:p>
            <a:endParaRPr lang="en-US"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5</a:t>
            </a:fld>
            <a:endParaRPr lang="en-US"/>
          </a:p>
        </p:txBody>
      </p:sp>
    </p:spTree>
    <p:extLst>
      <p:ext uri="{BB962C8B-B14F-4D97-AF65-F5344CB8AC3E}">
        <p14:creationId xmlns:p14="http://schemas.microsoft.com/office/powerpoint/2010/main" val="3559179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Many data sets have categorical variables carrying values such as “Male” or “Female” instead of numeric values. These are called factor variables in R. One important exploratory task you should perform on most factor variables is to see what values these variables contain. R has the levels() function to achieve this visibility.</a:t>
            </a:r>
          </a:p>
          <a:p>
            <a:endParaRPr lang="en-US" dirty="0" smtClean="0"/>
          </a:p>
          <a:p>
            <a:r>
              <a:rPr lang="en-US" dirty="0" smtClean="0"/>
              <a:t>Often it is useful when exploring a data set to know how many non-missing values there are for a particular variable. In the associated Code module we’ll see several different methods for doing so in R. </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6</a:t>
            </a:fld>
            <a:endParaRPr lang="en-US"/>
          </a:p>
        </p:txBody>
      </p:sp>
    </p:spTree>
    <p:extLst>
      <p:ext uri="{BB962C8B-B14F-4D97-AF65-F5344CB8AC3E}">
        <p14:creationId xmlns:p14="http://schemas.microsoft.com/office/powerpoint/2010/main" val="2530295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 order to gain even more insight into a given data set, you’ll need to employ common statistical methods. Since this is not a class on statistics (that would require mathematics), the associated Code module will present a number of common statistical test for continuous and categorical variables. </a:t>
            </a:r>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7</a:t>
            </a:fld>
            <a:endParaRPr lang="en-US"/>
          </a:p>
        </p:txBody>
      </p:sp>
    </p:spTree>
    <p:extLst>
      <p:ext uri="{BB962C8B-B14F-4D97-AF65-F5344CB8AC3E}">
        <p14:creationId xmlns:p14="http://schemas.microsoft.com/office/powerpoint/2010/main" val="3206077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Book of R” by </a:t>
            </a:r>
            <a:r>
              <a:rPr lang="en-US" dirty="0" err="1" smtClean="0"/>
              <a:t>Tilman</a:t>
            </a:r>
            <a:r>
              <a:rPr lang="en-US" dirty="0" smtClean="0"/>
              <a:t> M. Davies published by No Starch Press (2016) is the best book</a:t>
            </a:r>
            <a:r>
              <a:rPr lang="en-US" baseline="0" dirty="0" smtClean="0"/>
              <a:t> on statistics for data scientists using the R language. 792 pages! Parts III and IV are great.</a:t>
            </a:r>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8</a:t>
            </a:fld>
            <a:endParaRPr lang="en-US"/>
          </a:p>
        </p:txBody>
      </p:sp>
    </p:spTree>
    <p:extLst>
      <p:ext uri="{BB962C8B-B14F-4D97-AF65-F5344CB8AC3E}">
        <p14:creationId xmlns:p14="http://schemas.microsoft.com/office/powerpoint/2010/main" val="4110285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Part III of The Book of R provides</a:t>
            </a:r>
            <a:r>
              <a:rPr lang="en-US" baseline="0" dirty="0" smtClean="0"/>
              <a:t> a straightforward introduction to statistics and probability theory.</a:t>
            </a:r>
          </a:p>
          <a:p>
            <a:endParaRPr lang="en-US" baseline="0" dirty="0" smtClean="0"/>
          </a:p>
          <a:p>
            <a:r>
              <a:rPr lang="en-US" baseline="0" dirty="0" smtClean="0"/>
              <a:t>Part IV of The Book of R dives deeper into statistics with topics of statistical testing and modeling. </a:t>
            </a:r>
            <a:endParaRPr lang="en-US" dirty="0" smtClean="0"/>
          </a:p>
          <a:p>
            <a:endParaRPr lang="en-US" dirty="0"/>
          </a:p>
        </p:txBody>
      </p:sp>
      <p:sp>
        <p:nvSpPr>
          <p:cNvPr id="4" name="Slide Number Placeholder 3"/>
          <p:cNvSpPr>
            <a:spLocks noGrp="1"/>
          </p:cNvSpPr>
          <p:nvPr>
            <p:ph type="sldNum" sz="quarter" idx="10"/>
          </p:nvPr>
        </p:nvSpPr>
        <p:spPr/>
        <p:txBody>
          <a:bodyPr/>
          <a:lstStyle/>
          <a:p>
            <a:fld id="{32674CE4-FBD8-4481-AEFB-CA53E599A745}" type="slidenum">
              <a:rPr lang="en-US" smtClean="0"/>
              <a:t>9</a:t>
            </a:fld>
            <a:endParaRPr lang="en-US"/>
          </a:p>
        </p:txBody>
      </p:sp>
    </p:spTree>
    <p:extLst>
      <p:ext uri="{BB962C8B-B14F-4D97-AF65-F5344CB8AC3E}">
        <p14:creationId xmlns:p14="http://schemas.microsoft.com/office/powerpoint/2010/main" val="2409719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4" name="Rectangle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5" name="Rectangle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6" name="Rectangle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Rectangle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0" name="Rounded Rectangle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1" name="Rounded Rectangle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Rectangle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9" name="Rectangle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8" name="Date Placeholder 27"/>
          <p:cNvSpPr>
            <a:spLocks noGrp="1"/>
          </p:cNvSpPr>
          <p:nvPr>
            <p:ph type="dt" sz="half" idx="10"/>
          </p:nvPr>
        </p:nvSpPr>
        <p:spPr>
          <a:xfrm>
            <a:off x="8940800" y="4206240"/>
            <a:ext cx="1280160" cy="457200"/>
          </a:xfrm>
        </p:spPr>
        <p:txBody>
          <a:bodyPr/>
          <a:lstStyle/>
          <a:p>
            <a:fld id="{4E708F12-96AD-4ED4-8132-A78F5E42C1F5}" type="datetime1">
              <a:rPr lang="en-US" smtClean="0"/>
              <a:t>2/13/2020</a:t>
            </a:fld>
            <a:endParaRPr lang="en-US"/>
          </a:p>
        </p:txBody>
      </p:sp>
      <p:sp>
        <p:nvSpPr>
          <p:cNvPr id="17" name="Footer Placeholder 16"/>
          <p:cNvSpPr>
            <a:spLocks noGrp="1"/>
          </p:cNvSpPr>
          <p:nvPr>
            <p:ph type="ftr" sz="quarter" idx="11"/>
          </p:nvPr>
        </p:nvSpPr>
        <p:spPr>
          <a:xfrm>
            <a:off x="7213600" y="4205288"/>
            <a:ext cx="1727200" cy="457200"/>
          </a:xfrm>
        </p:spPr>
        <p:txBody>
          <a:bodyPr/>
          <a:lstStyle/>
          <a:p>
            <a:endParaRPr lang="en-US"/>
          </a:p>
        </p:txBody>
      </p:sp>
      <p:sp>
        <p:nvSpPr>
          <p:cNvPr id="29" name="Slide Number Placeholder 28"/>
          <p:cNvSpPr>
            <a:spLocks noGrp="1"/>
          </p:cNvSpPr>
          <p:nvPr>
            <p:ph type="sldNum" sz="quarter" idx="12"/>
          </p:nvPr>
        </p:nvSpPr>
        <p:spPr>
          <a:xfrm>
            <a:off x="11093451" y="1136"/>
            <a:ext cx="996949" cy="365760"/>
          </a:xfrm>
        </p:spPr>
        <p:txBody>
          <a:bodyPr/>
          <a:lstStyle>
            <a:lvl1pPr algn="r">
              <a:defRPr sz="1800">
                <a:solidFill>
                  <a:schemeClr val="bg1"/>
                </a:solidFill>
              </a:defRPr>
            </a:lvl1pPr>
          </a:lstStyle>
          <a:p>
            <a:fld id="{401CF334-2D5C-4859-84A6-CA7E6E43FAEB}" type="slidenum">
              <a:rPr lang="en-US" smtClean="0"/>
              <a:t>‹#›</a:t>
            </a:fld>
            <a:endParaRPr lang="en-US"/>
          </a:p>
        </p:txBody>
      </p:sp>
      <p:sp>
        <p:nvSpPr>
          <p:cNvPr id="9" name="Subtitle 8"/>
          <p:cNvSpPr>
            <a:spLocks noGrp="1"/>
          </p:cNvSpPr>
          <p:nvPr>
            <p:ph type="subTitle" idx="1"/>
          </p:nvPr>
        </p:nvSpPr>
        <p:spPr>
          <a:xfrm>
            <a:off x="609600" y="3899938"/>
            <a:ext cx="6604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8" name="Title 7"/>
          <p:cNvSpPr>
            <a:spLocks noGrp="1"/>
          </p:cNvSpPr>
          <p:nvPr>
            <p:ph type="ctrTitle"/>
          </p:nvPr>
        </p:nvSpPr>
        <p:spPr>
          <a:xfrm>
            <a:off x="609600" y="2401888"/>
            <a:ext cx="11277600" cy="1470025"/>
          </a:xfrm>
        </p:spPr>
        <p:txBody>
          <a:bodyPr anchor="b"/>
          <a:lstStyle>
            <a:lvl1pPr>
              <a:defRPr sz="4400">
                <a:solidFill>
                  <a:schemeClr val="bg1"/>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652055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7FA170-8299-44AD-AEEF-FC686C3D7804}" type="datetime1">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328313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231763A-68EC-4ECD-9620-D9FE9CDDD622}" type="datetime1">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1143000"/>
            <a:ext cx="8331200" cy="54483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Vertical Title 1"/>
          <p:cNvSpPr>
            <a:spLocks noGrp="1"/>
          </p:cNvSpPr>
          <p:nvPr>
            <p:ph type="title" orient="vert"/>
          </p:nvPr>
        </p:nvSpPr>
        <p:spPr>
          <a:xfrm>
            <a:off x="9042400" y="1143000"/>
            <a:ext cx="2540000" cy="5448300"/>
          </a:xfrm>
        </p:spPr>
        <p:txBody>
          <a:bodyPr vert="eaVert"/>
          <a:lstStyle/>
          <a:p>
            <a:r>
              <a:rPr kumimoji="0" lang="en-US" smtClean="0"/>
              <a:t>Click to edit Master title style</a:t>
            </a:r>
            <a:endParaRPr kumimoji="0" lang="en-US"/>
          </a:p>
        </p:txBody>
      </p:sp>
    </p:spTree>
    <p:extLst>
      <p:ext uri="{BB962C8B-B14F-4D97-AF65-F5344CB8AC3E}">
        <p14:creationId xmlns:p14="http://schemas.microsoft.com/office/powerpoint/2010/main" val="272277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98BEDD-6160-49BB-B372-861DE7DE9BA5}" type="datetime1">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261921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AE819F-B7FD-4B29-8F66-9E318144BC2A}" type="datetime1">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Text Placeholder 2"/>
          <p:cNvSpPr>
            <a:spLocks noGrp="1"/>
          </p:cNvSpPr>
          <p:nvPr>
            <p:ph type="body" idx="1"/>
          </p:nvPr>
        </p:nvSpPr>
        <p:spPr>
          <a:xfrm>
            <a:off x="963084" y="3367088"/>
            <a:ext cx="103632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963084" y="1981201"/>
            <a:ext cx="10363200" cy="1362075"/>
          </a:xfrm>
        </p:spPr>
        <p:txBody>
          <a:bodyPr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r>
              <a:rPr kumimoji="0" lang="en-US" smtClean="0"/>
              <a:t>Click to edit Master title style</a:t>
            </a:r>
            <a:endParaRPr kumimoji="0" lang="en-US" dirty="0"/>
          </a:p>
        </p:txBody>
      </p:sp>
    </p:spTree>
    <p:extLst>
      <p:ext uri="{BB962C8B-B14F-4D97-AF65-F5344CB8AC3E}">
        <p14:creationId xmlns:p14="http://schemas.microsoft.com/office/powerpoint/2010/main" val="709858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4CA159C-B6E0-4F10-9F4A-2FA57003B139}" type="datetime1">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Content Placeholder 2"/>
          <p:cNvSpPr>
            <a:spLocks noGrp="1"/>
          </p:cNvSpPr>
          <p:nvPr>
            <p:ph sz="half" idx="1"/>
          </p:nvPr>
        </p:nvSpPr>
        <p:spPr>
          <a:xfrm>
            <a:off x="609600" y="2249425"/>
            <a:ext cx="5384800" cy="4341875"/>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extLst>
      <p:ext uri="{BB962C8B-B14F-4D97-AF65-F5344CB8AC3E}">
        <p14:creationId xmlns:p14="http://schemas.microsoft.com/office/powerpoint/2010/main" val="116354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6" name="Date Placeholder 25"/>
          <p:cNvSpPr>
            <a:spLocks noGrp="1"/>
          </p:cNvSpPr>
          <p:nvPr>
            <p:ph type="dt" sz="half" idx="10"/>
          </p:nvPr>
        </p:nvSpPr>
        <p:spPr/>
        <p:txBody>
          <a:bodyPr rtlCol="0"/>
          <a:lstStyle/>
          <a:p>
            <a:fld id="{8170CBBB-D1D1-4386-A5E9-07F3477B78F3}" type="datetime1">
              <a:rPr lang="en-US" smtClean="0"/>
              <a:t>2/13/2020</a:t>
            </a:fld>
            <a:endParaRPr lang="en-US"/>
          </a:p>
        </p:txBody>
      </p:sp>
      <p:sp>
        <p:nvSpPr>
          <p:cNvPr id="27" name="Slide Number Placeholder 26"/>
          <p:cNvSpPr>
            <a:spLocks noGrp="1"/>
          </p:cNvSpPr>
          <p:nvPr>
            <p:ph type="sldNum" sz="quarter" idx="11"/>
          </p:nvPr>
        </p:nvSpPr>
        <p:spPr/>
        <p:txBody>
          <a:bodyPr rtlCol="0"/>
          <a:lstStyle/>
          <a:p>
            <a:fld id="{401CF334-2D5C-4859-84A6-CA7E6E43FAEB}" type="slidenum">
              <a:rPr lang="en-US" smtClean="0"/>
              <a:t>‹#›</a:t>
            </a:fld>
            <a:endParaRPr lang="en-US"/>
          </a:p>
        </p:txBody>
      </p:sp>
      <p:sp>
        <p:nvSpPr>
          <p:cNvPr id="28" name="Footer Placeholder 27"/>
          <p:cNvSpPr>
            <a:spLocks noGrp="1"/>
          </p:cNvSpPr>
          <p:nvPr>
            <p:ph type="ftr" sz="quarter" idx="12"/>
          </p:nvPr>
        </p:nvSpPr>
        <p:spPr/>
        <p:txBody>
          <a:bodyPr rtlCol="0"/>
          <a:lstStyle/>
          <a:p>
            <a:endParaRPr lang="en-US"/>
          </a:p>
        </p:txBody>
      </p:sp>
      <p:sp>
        <p:nvSpPr>
          <p:cNvPr id="6" name="Content Placeholder 5"/>
          <p:cNvSpPr>
            <a:spLocks noGrp="1"/>
          </p:cNvSpPr>
          <p:nvPr>
            <p:ph sz="quarter" idx="4"/>
          </p:nvPr>
        </p:nvSpPr>
        <p:spPr>
          <a:xfrm>
            <a:off x="6291073" y="2708519"/>
            <a:ext cx="5389033"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08000" y="2708519"/>
            <a:ext cx="5388864"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508000" y="1143000"/>
            <a:ext cx="11176000" cy="1069848"/>
          </a:xfrm>
        </p:spPr>
        <p:txBody>
          <a:bodyPr anchor="ctr"/>
          <a:lstStyle>
            <a:lvl1pPr>
              <a:defRPr sz="4000" b="0" i="0" cap="none" baseline="0"/>
            </a:lvl1pPr>
          </a:lstStyle>
          <a:p>
            <a:r>
              <a:rPr kumimoji="0" lang="en-US" smtClean="0"/>
              <a:t>Click to edit Master title style</a:t>
            </a:r>
            <a:endParaRPr kumimoji="0" lang="en-US"/>
          </a:p>
        </p:txBody>
      </p:sp>
    </p:spTree>
    <p:extLst>
      <p:ext uri="{BB962C8B-B14F-4D97-AF65-F5344CB8AC3E}">
        <p14:creationId xmlns:p14="http://schemas.microsoft.com/office/powerpoint/2010/main" val="918306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778240" y="612648"/>
            <a:ext cx="1276352" cy="457200"/>
          </a:xfrm>
        </p:spPr>
        <p:txBody>
          <a:bodyPr/>
          <a:lstStyle/>
          <a:p>
            <a:fld id="{9FA4CAD8-0EA7-4615-B69B-B2F199EF3A93}" type="datetime1">
              <a:rPr lang="en-US" smtClean="0"/>
              <a:t>2/13/2020</a:t>
            </a:fld>
            <a:endParaRPr lang="en-US"/>
          </a:p>
        </p:txBody>
      </p:sp>
      <p:sp>
        <p:nvSpPr>
          <p:cNvPr id="4" name="Footer Placeholder 3"/>
          <p:cNvSpPr>
            <a:spLocks noGrp="1"/>
          </p:cNvSpPr>
          <p:nvPr>
            <p:ph type="ftr" sz="quarter" idx="11"/>
          </p:nvPr>
        </p:nvSpPr>
        <p:spPr>
          <a:xfrm>
            <a:off x="7010400" y="612648"/>
            <a:ext cx="1767840" cy="457200"/>
          </a:xfrm>
        </p:spPr>
        <p:txBody>
          <a:bodyPr/>
          <a:lstStyle/>
          <a:p>
            <a:endParaRPr lang="en-US"/>
          </a:p>
        </p:txBody>
      </p:sp>
      <p:sp>
        <p:nvSpPr>
          <p:cNvPr id="5" name="Slide Number Placeholder 4"/>
          <p:cNvSpPr>
            <a:spLocks noGrp="1"/>
          </p:cNvSpPr>
          <p:nvPr>
            <p:ph type="sldNum" sz="quarter" idx="12"/>
          </p:nvPr>
        </p:nvSpPr>
        <p:spPr>
          <a:xfrm>
            <a:off x="10899648" y="2272"/>
            <a:ext cx="1016000" cy="365760"/>
          </a:xfrm>
        </p:spPr>
        <p:txBody>
          <a:bodyPr/>
          <a:lstStyle/>
          <a:p>
            <a:fld id="{401CF334-2D5C-4859-84A6-CA7E6E43FAEB}" type="slidenum">
              <a:rPr lang="en-US" smtClean="0"/>
              <a:t>‹#›</a:t>
            </a:fld>
            <a:endParaRPr lang="en-US"/>
          </a:p>
        </p:txBody>
      </p:sp>
      <p:sp>
        <p:nvSpPr>
          <p:cNvPr id="2" name="Title 1"/>
          <p:cNvSpPr>
            <a:spLocks noGrp="1"/>
          </p:cNvSpPr>
          <p:nvPr>
            <p:ph type="title"/>
          </p:nvPr>
        </p:nvSpPr>
        <p:spPr>
          <a:xfrm>
            <a:off x="609600" y="1143000"/>
            <a:ext cx="109728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2840604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234BD7-6953-492C-921B-E68B2D7F14C8}" type="datetime1">
              <a:rPr lang="en-US" smtClean="0"/>
              <a:t>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305822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5A17D9B-D4D3-4E23-88DF-2E354FA43196}" type="datetime1">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203200" y="776287"/>
            <a:ext cx="6803136" cy="5805083"/>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7137995" y="2010727"/>
            <a:ext cx="4511040" cy="4580573"/>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137995" y="1101970"/>
            <a:ext cx="4511040" cy="877824"/>
          </a:xfrm>
        </p:spPr>
        <p:txBody>
          <a:bodyPr anchor="b"/>
          <a:lstStyle>
            <a:lvl1pPr algn="l">
              <a:buNone/>
              <a:defRPr sz="18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12307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41F67C5-D04E-4576-B61C-12ABA14BBD6C}" type="datetime1">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8117924" y="3274309"/>
            <a:ext cx="34544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2" name="Title 1"/>
          <p:cNvSpPr>
            <a:spLocks noGrp="1"/>
          </p:cNvSpPr>
          <p:nvPr>
            <p:ph type="title"/>
          </p:nvPr>
        </p:nvSpPr>
        <p:spPr>
          <a:xfrm>
            <a:off x="7253913" y="1109161"/>
            <a:ext cx="782404"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Tree>
    <p:extLst>
      <p:ext uri="{BB962C8B-B14F-4D97-AF65-F5344CB8AC3E}">
        <p14:creationId xmlns:p14="http://schemas.microsoft.com/office/powerpoint/2010/main" val="93174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9" name="Rectangle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0" name="Rectangle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1" name="Rectangle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3" name="Rounded Rectangle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34" name="Rounded Rectangle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5" name="Rectangle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6" name="Rectangle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7" name="Rectangle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8" name="Rectangle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9" name="Rectangle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40" name="Rectangle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4" name="Date Placeholder 13"/>
          <p:cNvSpPr>
            <a:spLocks noGrp="1"/>
          </p:cNvSpPr>
          <p:nvPr>
            <p:ph type="dt" sz="half" idx="2"/>
          </p:nvPr>
        </p:nvSpPr>
        <p:spPr>
          <a:xfrm>
            <a:off x="8782048" y="612648"/>
            <a:ext cx="1276352" cy="457200"/>
          </a:xfrm>
          <a:prstGeom prst="rect">
            <a:avLst/>
          </a:prstGeom>
        </p:spPr>
        <p:txBody>
          <a:bodyPr vert="horz"/>
          <a:lstStyle>
            <a:lvl1pPr algn="l" eaLnBrk="1" latinLnBrk="0" hangingPunct="1">
              <a:defRPr kumimoji="0" sz="800">
                <a:solidFill>
                  <a:schemeClr val="accent2"/>
                </a:solidFill>
              </a:defRPr>
            </a:lvl1pPr>
          </a:lstStyle>
          <a:p>
            <a:fld id="{C20F09E4-6EA4-4BF3-9FC8-FF40373B88E6}" type="datetime1">
              <a:rPr lang="en-US" smtClean="0"/>
              <a:t>2/13/2020</a:t>
            </a:fld>
            <a:endParaRPr lang="en-US"/>
          </a:p>
        </p:txBody>
      </p:sp>
      <p:sp>
        <p:nvSpPr>
          <p:cNvPr id="3" name="Footer Placeholder 2"/>
          <p:cNvSpPr>
            <a:spLocks noGrp="1"/>
          </p:cNvSpPr>
          <p:nvPr>
            <p:ph type="ftr" sz="quarter" idx="3"/>
          </p:nvPr>
        </p:nvSpPr>
        <p:spPr>
          <a:xfrm>
            <a:off x="7010400" y="612648"/>
            <a:ext cx="1767840" cy="457200"/>
          </a:xfrm>
          <a:prstGeom prst="rect">
            <a:avLst/>
          </a:prstGeom>
        </p:spPr>
        <p:txBody>
          <a:bodyPr vert="horz"/>
          <a:lstStyle>
            <a:lvl1pPr algn="r" eaLnBrk="1" latinLnBrk="0" hangingPunct="1">
              <a:defRPr kumimoji="0" sz="800">
                <a:solidFill>
                  <a:schemeClr val="accent2"/>
                </a:solidFill>
              </a:defRPr>
            </a:lvl1pPr>
          </a:lstStyle>
          <a:p>
            <a:endParaRPr lang="en-US" dirty="0"/>
          </a:p>
        </p:txBody>
      </p:sp>
      <p:sp>
        <p:nvSpPr>
          <p:cNvPr id="23" name="Slide Number Placeholder 22"/>
          <p:cNvSpPr>
            <a:spLocks noGrp="1"/>
          </p:cNvSpPr>
          <p:nvPr>
            <p:ph type="sldNum" sz="quarter" idx="4"/>
          </p:nvPr>
        </p:nvSpPr>
        <p:spPr>
          <a:xfrm>
            <a:off x="10899648" y="2272"/>
            <a:ext cx="1016000" cy="365760"/>
          </a:xfrm>
          <a:prstGeom prst="rect">
            <a:avLst/>
          </a:prstGeom>
        </p:spPr>
        <p:txBody>
          <a:bodyPr vert="horz" anchor="b"/>
          <a:lstStyle>
            <a:lvl1pPr algn="r" eaLnBrk="1" latinLnBrk="0" hangingPunct="1">
              <a:defRPr kumimoji="0" sz="1800">
                <a:solidFill>
                  <a:srgbClr val="FFFFFF"/>
                </a:solidFill>
              </a:defRPr>
            </a:lvl1pPr>
          </a:lstStyle>
          <a:p>
            <a:fld id="{401CF334-2D5C-4859-84A6-CA7E6E43FAEB}" type="slidenum">
              <a:rPr lang="en-US" smtClean="0"/>
              <a:t>‹#›</a:t>
            </a:fld>
            <a:endParaRPr lang="en-US"/>
          </a:p>
        </p:txBody>
      </p:sp>
      <p:sp>
        <p:nvSpPr>
          <p:cNvPr id="13" name="Text Placeholder 12"/>
          <p:cNvSpPr>
            <a:spLocks noGrp="1"/>
          </p:cNvSpPr>
          <p:nvPr>
            <p:ph type="body" idx="1"/>
          </p:nvPr>
        </p:nvSpPr>
        <p:spPr>
          <a:xfrm>
            <a:off x="609600" y="2249424"/>
            <a:ext cx="10972800" cy="4325112"/>
          </a:xfrm>
          <a:prstGeom prst="rect">
            <a:avLst/>
          </a:prstGeom>
        </p:spPr>
        <p:txBody>
          <a:bodyPr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2" name="Title Placeholder 21"/>
          <p:cNvSpPr>
            <a:spLocks noGrp="1"/>
          </p:cNvSpPr>
          <p:nvPr>
            <p:ph type="title"/>
          </p:nvPr>
        </p:nvSpPr>
        <p:spPr>
          <a:xfrm>
            <a:off x="609600" y="1143000"/>
            <a:ext cx="10972800" cy="1066800"/>
          </a:xfrm>
          <a:prstGeom prst="rect">
            <a:avLst/>
          </a:prstGeom>
        </p:spPr>
        <p:txBody>
          <a:bodyPr vert="horz" anchor="ctr">
            <a:normAutofit/>
          </a:bodyPr>
          <a:lstStyle/>
          <a:p>
            <a:r>
              <a:rPr kumimoji="0" lang="en-US" smtClean="0"/>
              <a:t>Click to edit Master title style</a:t>
            </a:r>
            <a:endParaRPr kumimoji="0" lang="en-US"/>
          </a:p>
        </p:txBody>
      </p:sp>
    </p:spTree>
    <p:extLst>
      <p:ext uri="{BB962C8B-B14F-4D97-AF65-F5344CB8AC3E}">
        <p14:creationId xmlns:p14="http://schemas.microsoft.com/office/powerpoint/2010/main" val="14648720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5010" y="6211669"/>
            <a:ext cx="8221980" cy="369332"/>
          </a:xfrm>
          <a:prstGeom prst="rect">
            <a:avLst/>
          </a:prstGeom>
        </p:spPr>
        <p:txBody>
          <a:bodyPr wrap="square">
            <a:spAutoFit/>
          </a:bodyPr>
          <a:lstStyle/>
          <a:p>
            <a:r>
              <a:rPr lang="en-US" dirty="0" smtClean="0"/>
              <a:t>UCLA Extension</a:t>
            </a:r>
            <a:endParaRPr lang="en-US" dirty="0"/>
          </a:p>
        </p:txBody>
      </p:sp>
      <p:sp>
        <p:nvSpPr>
          <p:cNvPr id="3" name="Subtitle 2"/>
          <p:cNvSpPr>
            <a:spLocks noGrp="1"/>
          </p:cNvSpPr>
          <p:nvPr>
            <p:ph type="subTitle" idx="1"/>
          </p:nvPr>
        </p:nvSpPr>
        <p:spPr/>
        <p:txBody>
          <a:bodyPr/>
          <a:lstStyle/>
          <a:p>
            <a:r>
              <a:rPr lang="en-US" dirty="0" smtClean="0"/>
              <a:t>Daniel D. Gutierrez </a:t>
            </a:r>
          </a:p>
          <a:p>
            <a:r>
              <a:rPr lang="en-US" dirty="0" smtClean="0"/>
              <a:t>Data Scientist</a:t>
            </a:r>
          </a:p>
          <a:p>
            <a:r>
              <a:rPr lang="en-US" dirty="0" smtClean="0"/>
              <a:t>COM SCI X450.1</a:t>
            </a:r>
          </a:p>
        </p:txBody>
      </p:sp>
      <p:sp>
        <p:nvSpPr>
          <p:cNvPr id="2" name="Title 1"/>
          <p:cNvSpPr>
            <a:spLocks noGrp="1"/>
          </p:cNvSpPr>
          <p:nvPr>
            <p:ph type="ctrTitle"/>
          </p:nvPr>
        </p:nvSpPr>
        <p:spPr/>
        <p:txBody>
          <a:bodyPr/>
          <a:lstStyle/>
          <a:p>
            <a:r>
              <a:rPr lang="en-US" dirty="0" smtClean="0"/>
              <a:t>Introduction to Data </a:t>
            </a:r>
            <a:r>
              <a:rPr lang="en-US" dirty="0" smtClean="0"/>
              <a:t>Science – Week 7</a:t>
            </a:r>
            <a:endParaRPr lang="en-US" dirty="0"/>
          </a:p>
        </p:txBody>
      </p:sp>
    </p:spTree>
    <p:extLst>
      <p:ext uri="{BB962C8B-B14F-4D97-AF65-F5344CB8AC3E}">
        <p14:creationId xmlns:p14="http://schemas.microsoft.com/office/powerpoint/2010/main" val="341594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Study: Common Statistical Tests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7793" y="2122097"/>
            <a:ext cx="3050157" cy="4357367"/>
          </a:xfrm>
          <a:prstGeom prst="rect">
            <a:avLst/>
          </a:prstGeom>
        </p:spPr>
      </p:pic>
    </p:spTree>
    <p:extLst>
      <p:ext uri="{BB962C8B-B14F-4D97-AF65-F5344CB8AC3E}">
        <p14:creationId xmlns:p14="http://schemas.microsoft.com/office/powerpoint/2010/main" val="2001446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Study: Common Statistical Tests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3822" y="2122189"/>
            <a:ext cx="3046653" cy="4565405"/>
          </a:xfrm>
          <a:prstGeom prst="rect">
            <a:avLst/>
          </a:prstGeom>
        </p:spPr>
      </p:pic>
    </p:spTree>
    <p:extLst>
      <p:ext uri="{BB962C8B-B14F-4D97-AF65-F5344CB8AC3E}">
        <p14:creationId xmlns:p14="http://schemas.microsoft.com/office/powerpoint/2010/main" val="1112358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Study: Common Statistical Tests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4837" y="1968292"/>
            <a:ext cx="5986656" cy="4760314"/>
          </a:xfrm>
          <a:prstGeom prst="rect">
            <a:avLst/>
          </a:prstGeom>
        </p:spPr>
      </p:pic>
    </p:spTree>
    <p:extLst>
      <p:ext uri="{BB962C8B-B14F-4D97-AF65-F5344CB8AC3E}">
        <p14:creationId xmlns:p14="http://schemas.microsoft.com/office/powerpoint/2010/main" val="1817274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WEEK 7-1 Code module – Simple data analysis </a:t>
            </a:r>
          </a:p>
          <a:p>
            <a:r>
              <a:rPr lang="en-US" dirty="0"/>
              <a:t>WEEK 7-2 Code module – R statistical functions, exploring factor variables and NAs</a:t>
            </a:r>
          </a:p>
          <a:p>
            <a:r>
              <a:rPr lang="en-US" dirty="0"/>
              <a:t>WEEK 7-3 Code module – Independent study: common statistical tests </a:t>
            </a:r>
          </a:p>
        </p:txBody>
      </p:sp>
      <p:sp>
        <p:nvSpPr>
          <p:cNvPr id="2" name="Title 1"/>
          <p:cNvSpPr>
            <a:spLocks noGrp="1"/>
          </p:cNvSpPr>
          <p:nvPr>
            <p:ph type="title"/>
          </p:nvPr>
        </p:nvSpPr>
        <p:spPr/>
        <p:txBody>
          <a:bodyPr/>
          <a:lstStyle/>
          <a:p>
            <a:r>
              <a:rPr lang="en-US" dirty="0" smtClean="0"/>
              <a:t>Code Module 7</a:t>
            </a:r>
            <a:endParaRPr lang="en-US" dirty="0"/>
          </a:p>
        </p:txBody>
      </p:sp>
    </p:spTree>
    <p:extLst>
      <p:ext uri="{BB962C8B-B14F-4D97-AF65-F5344CB8AC3E}">
        <p14:creationId xmlns:p14="http://schemas.microsoft.com/office/powerpoint/2010/main" val="1597340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In WEEK 7 of Introduction to Data Science, we built up our toolbox of EDA methods in order to gain familiarity with a data set. </a:t>
            </a:r>
          </a:p>
          <a:p>
            <a:r>
              <a:rPr lang="en-US" dirty="0"/>
              <a:t>The methods discussed represent a small sample of available techniques. As you progress as a data scientist, you’ll pick up more statistics that will help out in this step of the data science process.</a:t>
            </a:r>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836376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ubtitle 9"/>
          <p:cNvSpPr>
            <a:spLocks noGrp="1"/>
          </p:cNvSpPr>
          <p:nvPr>
            <p:ph type="subTitle" idx="1"/>
          </p:nvPr>
        </p:nvSpPr>
        <p:spPr/>
        <p:txBody>
          <a:bodyPr/>
          <a:lstStyle/>
          <a:p>
            <a:r>
              <a:rPr lang="en-US" dirty="0" smtClean="0"/>
              <a:t> </a:t>
            </a:r>
            <a:endParaRPr lang="en-US" dirty="0"/>
          </a:p>
        </p:txBody>
      </p:sp>
      <p:sp>
        <p:nvSpPr>
          <p:cNvPr id="2" name="Title 1"/>
          <p:cNvSpPr>
            <a:spLocks noGrp="1"/>
          </p:cNvSpPr>
          <p:nvPr>
            <p:ph type="ctrTitle"/>
          </p:nvPr>
        </p:nvSpPr>
        <p:spPr/>
        <p:txBody>
          <a:bodyPr/>
          <a:lstStyle/>
          <a:p>
            <a:r>
              <a:rPr lang="en-US" smtClean="0"/>
              <a:t> </a:t>
            </a:r>
            <a:endParaRPr lang="en-US" dirty="0"/>
          </a:p>
        </p:txBody>
      </p:sp>
      <p:sp>
        <p:nvSpPr>
          <p:cNvPr id="8" name="Rectangle 7"/>
          <p:cNvSpPr/>
          <p:nvPr/>
        </p:nvSpPr>
        <p:spPr>
          <a:xfrm>
            <a:off x="609600" y="6183868"/>
            <a:ext cx="10972800" cy="369332"/>
          </a:xfrm>
          <a:prstGeom prst="rect">
            <a:avLst/>
          </a:prstGeom>
        </p:spPr>
        <p:txBody>
          <a:bodyPr wrap="square">
            <a:spAutoFit/>
          </a:bodyPr>
          <a:lstStyle/>
          <a:p>
            <a:pPr algn="ctr"/>
            <a:r>
              <a:rPr lang="en-US" dirty="0" smtClean="0">
                <a:solidFill>
                  <a:schemeClr val="accent2"/>
                </a:solidFill>
              </a:rPr>
              <a:t>UCLA </a:t>
            </a:r>
            <a:r>
              <a:rPr lang="en-US" dirty="0">
                <a:solidFill>
                  <a:schemeClr val="accent2"/>
                </a:solidFill>
              </a:rPr>
              <a:t>E</a:t>
            </a:r>
            <a:r>
              <a:rPr lang="en-US" dirty="0" smtClean="0">
                <a:solidFill>
                  <a:schemeClr val="accent2"/>
                </a:solidFill>
              </a:rPr>
              <a:t>xtension</a:t>
            </a:r>
            <a:endParaRPr lang="en-US" dirty="0">
              <a:solidFill>
                <a:schemeClr val="accent2"/>
              </a:solidFill>
            </a:endParaRPr>
          </a:p>
        </p:txBody>
      </p:sp>
    </p:spTree>
    <p:extLst>
      <p:ext uri="{BB962C8B-B14F-4D97-AF65-F5344CB8AC3E}">
        <p14:creationId xmlns:p14="http://schemas.microsoft.com/office/powerpoint/2010/main" val="132122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The </a:t>
            </a:r>
            <a:r>
              <a:rPr lang="en-US" dirty="0"/>
              <a:t>ability to perform </a:t>
            </a:r>
            <a:r>
              <a:rPr lang="en-US" u="sng" dirty="0"/>
              <a:t>numeric</a:t>
            </a:r>
            <a:r>
              <a:rPr lang="en-US" dirty="0"/>
              <a:t> exploratory data analysis (EDA)</a:t>
            </a:r>
          </a:p>
          <a:p>
            <a:pPr marL="109728" indent="0">
              <a:buNone/>
            </a:pPr>
            <a:endParaRPr lang="en-US" dirty="0"/>
          </a:p>
        </p:txBody>
      </p:sp>
      <p:sp>
        <p:nvSpPr>
          <p:cNvPr id="2" name="Title 1"/>
          <p:cNvSpPr>
            <a:spLocks noGrp="1"/>
          </p:cNvSpPr>
          <p:nvPr>
            <p:ph type="title"/>
          </p:nvPr>
        </p:nvSpPr>
        <p:spPr/>
        <p:txBody>
          <a:bodyPr/>
          <a:lstStyle/>
          <a:p>
            <a:r>
              <a:rPr lang="en-US" dirty="0" smtClean="0"/>
              <a:t>Course </a:t>
            </a:r>
            <a:r>
              <a:rPr lang="en-US" dirty="0" smtClean="0"/>
              <a:t>Outcomes – Week 7</a:t>
            </a:r>
            <a:endParaRPr lang="en-US" dirty="0"/>
          </a:p>
        </p:txBody>
      </p:sp>
    </p:spTree>
    <p:extLst>
      <p:ext uri="{BB962C8B-B14F-4D97-AF65-F5344CB8AC3E}">
        <p14:creationId xmlns:p14="http://schemas.microsoft.com/office/powerpoint/2010/main" val="1663847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Use </a:t>
            </a:r>
            <a:r>
              <a:rPr lang="en-US" dirty="0"/>
              <a:t>numeric Exploratory Data Analysis (EDA) for knowledge discovery and statistical analysis</a:t>
            </a:r>
          </a:p>
          <a:p>
            <a:r>
              <a:rPr lang="en-US" dirty="0"/>
              <a:t>Perform simple data analysis</a:t>
            </a:r>
          </a:p>
          <a:p>
            <a:r>
              <a:rPr lang="en-US" dirty="0"/>
              <a:t>Use basic R statistical functions</a:t>
            </a:r>
          </a:p>
          <a:p>
            <a:r>
              <a:rPr lang="en-US" dirty="0"/>
              <a:t>Explore levels of factor variables (categorical)</a:t>
            </a:r>
          </a:p>
          <a:p>
            <a:r>
              <a:rPr lang="en-US" dirty="0"/>
              <a:t>Find number of non-missing values</a:t>
            </a:r>
          </a:p>
          <a:p>
            <a:r>
              <a:rPr lang="en-US" dirty="0"/>
              <a:t>Independent study: common statistical tests for continuous random variables, and discrete data (categorical)</a:t>
            </a:r>
          </a:p>
          <a:p>
            <a:endParaRPr lang="en-US" dirty="0"/>
          </a:p>
        </p:txBody>
      </p:sp>
      <p:sp>
        <p:nvSpPr>
          <p:cNvPr id="2" name="Title 1"/>
          <p:cNvSpPr>
            <a:spLocks noGrp="1"/>
          </p:cNvSpPr>
          <p:nvPr>
            <p:ph type="title"/>
          </p:nvPr>
        </p:nvSpPr>
        <p:spPr/>
        <p:txBody>
          <a:bodyPr/>
          <a:lstStyle/>
          <a:p>
            <a:r>
              <a:rPr lang="en-US" dirty="0" smtClean="0"/>
              <a:t>Lesson </a:t>
            </a:r>
            <a:r>
              <a:rPr lang="en-US" dirty="0" smtClean="0"/>
              <a:t>Objectives – Week 7</a:t>
            </a:r>
            <a:endParaRPr lang="en-US" dirty="0"/>
          </a:p>
        </p:txBody>
      </p:sp>
    </p:spTree>
    <p:extLst>
      <p:ext uri="{BB962C8B-B14F-4D97-AF65-F5344CB8AC3E}">
        <p14:creationId xmlns:p14="http://schemas.microsoft.com/office/powerpoint/2010/main" val="30824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Calculate </a:t>
            </a:r>
            <a:r>
              <a:rPr lang="en-US" dirty="0"/>
              <a:t>unique values found for a variable (counts) using R functions and also SQL</a:t>
            </a:r>
          </a:p>
          <a:p>
            <a:r>
              <a:rPr lang="en-US" dirty="0"/>
              <a:t>Summary statistics using </a:t>
            </a:r>
            <a:r>
              <a:rPr lang="en-US" dirty="0">
                <a:latin typeface="Courier New" panose="02070309020205020404" pitchFamily="49" charset="0"/>
                <a:cs typeface="Courier New" panose="02070309020205020404" pitchFamily="49" charset="0"/>
              </a:rPr>
              <a:t>summary() </a:t>
            </a:r>
            <a:r>
              <a:rPr lang="en-US" dirty="0"/>
              <a:t>and </a:t>
            </a:r>
            <a:r>
              <a:rPr lang="en-US" dirty="0" err="1">
                <a:latin typeface="Courier New" panose="02070309020205020404" pitchFamily="49" charset="0"/>
                <a:cs typeface="Courier New" panose="02070309020205020404" pitchFamily="49" charset="0"/>
              </a:rPr>
              <a:t>str</a:t>
            </a:r>
            <a:r>
              <a:rPr lang="en-US" dirty="0">
                <a:latin typeface="Courier New" panose="02070309020205020404" pitchFamily="49" charset="0"/>
                <a:cs typeface="Courier New" panose="02070309020205020404" pitchFamily="49" charset="0"/>
              </a:rPr>
              <a:t>()</a:t>
            </a:r>
          </a:p>
          <a:p>
            <a:r>
              <a:rPr lang="en-US" dirty="0">
                <a:cs typeface="Courier New" panose="02070309020205020404" pitchFamily="49" charset="0"/>
              </a:rPr>
              <a:t>Examining a data sample using </a:t>
            </a:r>
            <a:r>
              <a:rPr lang="en-US" dirty="0">
                <a:latin typeface="Courier New" panose="02070309020205020404" pitchFamily="49" charset="0"/>
                <a:cs typeface="Courier New" panose="02070309020205020404" pitchFamily="49" charset="0"/>
              </a:rPr>
              <a:t>head() </a:t>
            </a:r>
            <a:r>
              <a:rPr lang="en-US" dirty="0">
                <a:cs typeface="Courier New" panose="02070309020205020404" pitchFamily="49" charset="0"/>
              </a:rPr>
              <a:t>and </a:t>
            </a:r>
            <a:r>
              <a:rPr lang="en-US" dirty="0">
                <a:latin typeface="Courier New" panose="02070309020205020404" pitchFamily="49" charset="0"/>
                <a:cs typeface="Courier New" panose="02070309020205020404" pitchFamily="49" charset="0"/>
              </a:rPr>
              <a:t>tail()</a:t>
            </a:r>
          </a:p>
          <a:p>
            <a:endParaRPr lang="en-US" dirty="0"/>
          </a:p>
        </p:txBody>
      </p:sp>
      <p:sp>
        <p:nvSpPr>
          <p:cNvPr id="2" name="Title 1"/>
          <p:cNvSpPr>
            <a:spLocks noGrp="1"/>
          </p:cNvSpPr>
          <p:nvPr>
            <p:ph type="title"/>
          </p:nvPr>
        </p:nvSpPr>
        <p:spPr/>
        <p:txBody>
          <a:bodyPr/>
          <a:lstStyle/>
          <a:p>
            <a:r>
              <a:rPr lang="en-US" dirty="0" smtClean="0"/>
              <a:t>Simple Data Analysis</a:t>
            </a:r>
            <a:endParaRPr lang="en-US" dirty="0"/>
          </a:p>
        </p:txBody>
      </p:sp>
    </p:spTree>
    <p:extLst>
      <p:ext uri="{BB962C8B-B14F-4D97-AF65-F5344CB8AC3E}">
        <p14:creationId xmlns:p14="http://schemas.microsoft.com/office/powerpoint/2010/main" val="2224353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Calculate mean, min, max, range using </a:t>
            </a:r>
            <a:r>
              <a:rPr lang="en-US" dirty="0">
                <a:latin typeface="Courier New" panose="02070309020205020404" pitchFamily="49" charset="0"/>
                <a:cs typeface="Courier New" panose="02070309020205020404" pitchFamily="49" charset="0"/>
              </a:rPr>
              <a:t>mean()</a:t>
            </a:r>
            <a:r>
              <a:rPr lang="en-US" dirty="0"/>
              <a:t>, </a:t>
            </a:r>
            <a:r>
              <a:rPr lang="en-US" dirty="0">
                <a:latin typeface="Courier New" panose="02070309020205020404" pitchFamily="49" charset="0"/>
                <a:cs typeface="Courier New" panose="02070309020205020404" pitchFamily="49" charset="0"/>
              </a:rPr>
              <a:t>min()</a:t>
            </a:r>
            <a:r>
              <a:rPr lang="en-US" dirty="0"/>
              <a:t>, </a:t>
            </a:r>
            <a:r>
              <a:rPr lang="en-US" dirty="0">
                <a:latin typeface="Courier New" panose="02070309020205020404" pitchFamily="49" charset="0"/>
                <a:cs typeface="Courier New" panose="02070309020205020404" pitchFamily="49" charset="0"/>
              </a:rPr>
              <a:t>max() </a:t>
            </a:r>
            <a:r>
              <a:rPr lang="en-US" dirty="0"/>
              <a:t>and </a:t>
            </a:r>
            <a:r>
              <a:rPr lang="en-US" dirty="0">
                <a:latin typeface="Courier New" panose="02070309020205020404" pitchFamily="49" charset="0"/>
                <a:cs typeface="Courier New" panose="02070309020205020404" pitchFamily="49" charset="0"/>
              </a:rPr>
              <a:t>range() </a:t>
            </a:r>
            <a:r>
              <a:rPr lang="en-US" dirty="0"/>
              <a:t>respectively </a:t>
            </a:r>
          </a:p>
          <a:p>
            <a:r>
              <a:rPr lang="en-US" dirty="0">
                <a:cs typeface="Courier New" panose="02070309020205020404" pitchFamily="49" charset="0"/>
              </a:rPr>
              <a:t>Calculate quantiles using </a:t>
            </a:r>
            <a:r>
              <a:rPr lang="en-US" dirty="0">
                <a:latin typeface="Courier New" panose="02070309020205020404" pitchFamily="49" charset="0"/>
                <a:cs typeface="Courier New" panose="02070309020205020404" pitchFamily="49" charset="0"/>
              </a:rPr>
              <a:t>quantile()</a:t>
            </a:r>
            <a:r>
              <a:rPr lang="en-US" dirty="0">
                <a:cs typeface="Courier New" panose="02070309020205020404" pitchFamily="49" charset="0"/>
              </a:rPr>
              <a:t> and </a:t>
            </a:r>
            <a:r>
              <a:rPr lang="en-US" dirty="0" err="1">
                <a:latin typeface="Courier New" panose="02070309020205020404" pitchFamily="49" charset="0"/>
                <a:cs typeface="Courier New" panose="02070309020205020404" pitchFamily="49" charset="0"/>
              </a:rPr>
              <a:t>fivenum</a:t>
            </a:r>
            <a:r>
              <a:rPr lang="en-US" dirty="0">
                <a:latin typeface="Courier New" panose="02070309020205020404" pitchFamily="49" charset="0"/>
                <a:cs typeface="Courier New" panose="02070309020205020404" pitchFamily="49" charset="0"/>
              </a:rPr>
              <a:t>()</a:t>
            </a:r>
          </a:p>
          <a:p>
            <a:r>
              <a:rPr lang="en-US" dirty="0">
                <a:cs typeface="Courier New" panose="02070309020205020404" pitchFamily="49" charset="0"/>
              </a:rPr>
              <a:t>Calculate variance using </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a:t>
            </a:r>
          </a:p>
          <a:p>
            <a:r>
              <a:rPr lang="en-US" dirty="0">
                <a:cs typeface="Courier New" panose="02070309020205020404" pitchFamily="49" charset="0"/>
              </a:rPr>
              <a:t>Calculate correlation using </a:t>
            </a:r>
            <a:r>
              <a:rPr lang="en-US" dirty="0" err="1">
                <a:latin typeface="Courier New" panose="02070309020205020404" pitchFamily="49" charset="0"/>
                <a:cs typeface="Courier New" panose="02070309020205020404" pitchFamily="49" charset="0"/>
              </a:rPr>
              <a:t>cor</a:t>
            </a:r>
            <a:r>
              <a:rPr lang="en-US" dirty="0">
                <a:latin typeface="Courier New" panose="02070309020205020404" pitchFamily="49" charset="0"/>
                <a:cs typeface="Courier New" panose="02070309020205020404" pitchFamily="49" charset="0"/>
              </a:rPr>
              <a:t>()</a:t>
            </a:r>
          </a:p>
          <a:p>
            <a:r>
              <a:rPr lang="en-US" dirty="0">
                <a:cs typeface="Courier New" panose="02070309020205020404" pitchFamily="49" charset="0"/>
              </a:rPr>
              <a:t>Viewing a simple data distribution with </a:t>
            </a:r>
            <a:r>
              <a:rPr lang="en-US" dirty="0">
                <a:latin typeface="Courier New" panose="02070309020205020404" pitchFamily="49" charset="0"/>
                <a:cs typeface="Courier New" panose="02070309020205020404" pitchFamily="49" charset="0"/>
              </a:rPr>
              <a:t>stem()</a:t>
            </a:r>
          </a:p>
          <a:p>
            <a:r>
              <a:rPr lang="en-US" dirty="0">
                <a:cs typeface="Courier New" panose="02070309020205020404" pitchFamily="49" charset="0"/>
              </a:rPr>
              <a:t>Calculate a cumulative sum with </a:t>
            </a:r>
            <a:r>
              <a:rPr lang="en-US" dirty="0" err="1">
                <a:latin typeface="Courier New" panose="02070309020205020404" pitchFamily="49" charset="0"/>
                <a:cs typeface="Courier New" panose="02070309020205020404" pitchFamily="49" charset="0"/>
              </a:rPr>
              <a:t>cumsum</a:t>
            </a:r>
            <a:r>
              <a:rPr lang="en-US" dirty="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smtClean="0"/>
              <a:t>R Statistical Functions</a:t>
            </a:r>
            <a:endParaRPr lang="en-US" dirty="0"/>
          </a:p>
        </p:txBody>
      </p:sp>
    </p:spTree>
    <p:extLst>
      <p:ext uri="{BB962C8B-B14F-4D97-AF65-F5344CB8AC3E}">
        <p14:creationId xmlns:p14="http://schemas.microsoft.com/office/powerpoint/2010/main" val="377320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Explore levels of a factor variable (categorical) using </a:t>
            </a:r>
            <a:r>
              <a:rPr lang="en-US" dirty="0">
                <a:latin typeface="Courier New" panose="02070309020205020404" pitchFamily="49" charset="0"/>
                <a:cs typeface="Courier New" panose="02070309020205020404" pitchFamily="49" charset="0"/>
              </a:rPr>
              <a:t>levels()</a:t>
            </a:r>
          </a:p>
          <a:p>
            <a:r>
              <a:rPr lang="en-US" dirty="0">
                <a:cs typeface="Courier New" panose="02070309020205020404" pitchFamily="49" charset="0"/>
              </a:rPr>
              <a:t>Produce a contingency table to count instances for each level in a factor variable. Can use </a:t>
            </a:r>
            <a:r>
              <a:rPr lang="en-US" dirty="0">
                <a:latin typeface="Courier New" panose="02070309020205020404" pitchFamily="49" charset="0"/>
                <a:cs typeface="Courier New" panose="02070309020205020404" pitchFamily="49" charset="0"/>
              </a:rPr>
              <a:t>table()</a:t>
            </a:r>
          </a:p>
          <a:p>
            <a:r>
              <a:rPr lang="en-US" dirty="0">
                <a:cs typeface="Courier New" panose="02070309020205020404" pitchFamily="49" charset="0"/>
              </a:rPr>
              <a:t>Count non-missing values of a variable</a:t>
            </a:r>
          </a:p>
        </p:txBody>
      </p:sp>
      <p:sp>
        <p:nvSpPr>
          <p:cNvPr id="2" name="Title 1"/>
          <p:cNvSpPr>
            <a:spLocks noGrp="1"/>
          </p:cNvSpPr>
          <p:nvPr>
            <p:ph type="title"/>
          </p:nvPr>
        </p:nvSpPr>
        <p:spPr/>
        <p:txBody>
          <a:bodyPr/>
          <a:lstStyle/>
          <a:p>
            <a:r>
              <a:rPr lang="en-US" dirty="0" smtClean="0"/>
              <a:t>Exploring Factor Variables and NAs</a:t>
            </a:r>
            <a:endParaRPr lang="en-US" dirty="0"/>
          </a:p>
        </p:txBody>
      </p:sp>
    </p:spTree>
    <p:extLst>
      <p:ext uri="{BB962C8B-B14F-4D97-AF65-F5344CB8AC3E}">
        <p14:creationId xmlns:p14="http://schemas.microsoft.com/office/powerpoint/2010/main" val="1558861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Common statistical tests for continuous random variables</a:t>
            </a:r>
          </a:p>
          <a:p>
            <a:r>
              <a:rPr lang="en-US" dirty="0">
                <a:cs typeface="Courier New" panose="02070309020205020404" pitchFamily="49" charset="0"/>
              </a:rPr>
              <a:t>Common statistical tests for discrete data (categorical)</a:t>
            </a:r>
          </a:p>
        </p:txBody>
      </p:sp>
      <p:sp>
        <p:nvSpPr>
          <p:cNvPr id="2" name="Title 1"/>
          <p:cNvSpPr>
            <a:spLocks noGrp="1"/>
          </p:cNvSpPr>
          <p:nvPr>
            <p:ph type="title"/>
          </p:nvPr>
        </p:nvSpPr>
        <p:spPr/>
        <p:txBody>
          <a:bodyPr/>
          <a:lstStyle/>
          <a:p>
            <a:r>
              <a:rPr lang="en-US" dirty="0" smtClean="0"/>
              <a:t>Independent Study: Common Statistical Tests</a:t>
            </a:r>
            <a:endParaRPr lang="en-US" dirty="0"/>
          </a:p>
        </p:txBody>
      </p:sp>
    </p:spTree>
    <p:extLst>
      <p:ext uri="{BB962C8B-B14F-4D97-AF65-F5344CB8AC3E}">
        <p14:creationId xmlns:p14="http://schemas.microsoft.com/office/powerpoint/2010/main" val="2896303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Study: Common Statistical Tests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094" y="2351329"/>
            <a:ext cx="3169129" cy="4189589"/>
          </a:xfrm>
          <a:prstGeom prst="rect">
            <a:avLst/>
          </a:prstGeom>
        </p:spPr>
      </p:pic>
    </p:spTree>
    <p:extLst>
      <p:ext uri="{BB962C8B-B14F-4D97-AF65-F5344CB8AC3E}">
        <p14:creationId xmlns:p14="http://schemas.microsoft.com/office/powerpoint/2010/main" val="107357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Study: Common Statistical Tests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0804" y="2215649"/>
            <a:ext cx="7048420" cy="4409437"/>
          </a:xfrm>
          <a:prstGeom prst="rect">
            <a:avLst/>
          </a:prstGeom>
        </p:spPr>
      </p:pic>
    </p:spTree>
    <p:extLst>
      <p:ext uri="{BB962C8B-B14F-4D97-AF65-F5344CB8AC3E}">
        <p14:creationId xmlns:p14="http://schemas.microsoft.com/office/powerpoint/2010/main" val="1644527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es strategy  proposal presentatio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Sales strategy  proposal presentation" id="{046EAC39-0F7A-434B-A008-25AEA0734A86}" vid="{35BA20B6-3833-4B27-995B-0B2F0A323CD3}"/>
    </a:ext>
  </a:extLst>
</a:theme>
</file>

<file path=ppt/theme/theme2.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ambria-Calibri">
      <a:majorFont>
        <a:latin typeface="Cambria" panose="02040503050406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349BB7A1-C70F-403E-B471-F185B83BA8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Business sales strategy proposal presentation</Template>
  <TotalTime>0</TotalTime>
  <Words>1343</Words>
  <Application>Microsoft Office PowerPoint</Application>
  <PresentationFormat>Widescreen</PresentationFormat>
  <Paragraphs>109</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Calibri</vt:lpstr>
      <vt:lpstr>Calibri Light</vt:lpstr>
      <vt:lpstr>Courier New</vt:lpstr>
      <vt:lpstr>Georgia</vt:lpstr>
      <vt:lpstr>Wingdings 2</vt:lpstr>
      <vt:lpstr>Sales strategy  proposal presentation</vt:lpstr>
      <vt:lpstr>Introduction to Data Science – Week 7</vt:lpstr>
      <vt:lpstr>Course Outcomes – Week 7</vt:lpstr>
      <vt:lpstr>Lesson Objectives – Week 7</vt:lpstr>
      <vt:lpstr>Simple Data Analysis</vt:lpstr>
      <vt:lpstr>R Statistical Functions</vt:lpstr>
      <vt:lpstr>Exploring Factor Variables and NAs</vt:lpstr>
      <vt:lpstr>Independent Study: Common Statistical Tests</vt:lpstr>
      <vt:lpstr>Independent Study: Common Statistical Tests</vt:lpstr>
      <vt:lpstr>Independent Study: Common Statistical Tests</vt:lpstr>
      <vt:lpstr>Independent Study: Common Statistical Tests</vt:lpstr>
      <vt:lpstr>Independent Study: Common Statistical Tests</vt:lpstr>
      <vt:lpstr>Independent Study: Common Statistical Tests</vt:lpstr>
      <vt:lpstr>Code Module 7</vt:lpstr>
      <vt:lpstr>Summary</vt:lpstr>
      <vt:lpstr>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2020-02-11T18:28:56Z</dcterms:created>
  <dcterms:modified xsi:type="dcterms:W3CDTF">2020-02-13T22:33:28Z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TC034605579991</vt:lpwstr>
  </property>
</Properties>
</file>