
<file path=[Content_Types].xml><?xml version="1.0" encoding="utf-8"?>
<Types xmlns="http://schemas.openxmlformats.org/package/2006/content-types">
  <Default Extension="png" ContentType="image/png"/>
  <Default Extension="m4a" ContentType="audio/mp4"/>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 id="2147483685" r:id="rId2"/>
  </p:sldMasterIdLst>
  <p:notesMasterIdLst>
    <p:notesMasterId r:id="rId29"/>
  </p:notesMasterIdLst>
  <p:sldIdLst>
    <p:sldId id="256" r:id="rId3"/>
    <p:sldId id="262" r:id="rId4"/>
    <p:sldId id="257" r:id="rId5"/>
    <p:sldId id="286" r:id="rId6"/>
    <p:sldId id="263" r:id="rId7"/>
    <p:sldId id="277" r:id="rId8"/>
    <p:sldId id="278" r:id="rId9"/>
    <p:sldId id="279" r:id="rId10"/>
    <p:sldId id="280" r:id="rId11"/>
    <p:sldId id="281" r:id="rId12"/>
    <p:sldId id="282" r:id="rId13"/>
    <p:sldId id="283" r:id="rId14"/>
    <p:sldId id="284" r:id="rId15"/>
    <p:sldId id="285" r:id="rId16"/>
    <p:sldId id="276" r:id="rId17"/>
    <p:sldId id="264" r:id="rId18"/>
    <p:sldId id="274" r:id="rId19"/>
    <p:sldId id="265" r:id="rId20"/>
    <p:sldId id="273" r:id="rId21"/>
    <p:sldId id="267" r:id="rId22"/>
    <p:sldId id="268" r:id="rId23"/>
    <p:sldId id="269" r:id="rId24"/>
    <p:sldId id="270" r:id="rId25"/>
    <p:sldId id="271" r:id="rId26"/>
    <p:sldId id="272" r:id="rId27"/>
    <p:sldId id="275" r:id="rId28"/>
  </p:sldIdLst>
  <p:sldSz cx="9144000" cy="6858000" type="screen4x3"/>
  <p:notesSz cx="68580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9231" autoAdjust="0"/>
  </p:normalViewPr>
  <p:slideViewPr>
    <p:cSldViewPr>
      <p:cViewPr varScale="1">
        <p:scale>
          <a:sx n="64" d="100"/>
          <a:sy n="64" d="100"/>
        </p:scale>
        <p:origin x="2154" y="60"/>
      </p:cViewPr>
      <p:guideLst>
        <p:guide orient="horz" pos="2160"/>
        <p:guide pos="2880"/>
      </p:guideLst>
    </p:cSldViewPr>
  </p:slideViewPr>
  <p:notesTextViewPr>
    <p:cViewPr>
      <p:scale>
        <a:sx n="1" d="1"/>
        <a:sy n="1" d="1"/>
      </p:scale>
      <p:origin x="0" y="0"/>
    </p:cViewPr>
  </p:notesTextViewPr>
  <p:notesViewPr>
    <p:cSldViewPr>
      <p:cViewPr varScale="1">
        <p:scale>
          <a:sx n="69" d="100"/>
          <a:sy n="69" d="100"/>
        </p:scale>
        <p:origin x="3264"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6643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66434"/>
          </a:xfrm>
          <a:prstGeom prst="rect">
            <a:avLst/>
          </a:prstGeom>
        </p:spPr>
        <p:txBody>
          <a:bodyPr vert="horz" lIns="91440" tIns="45720" rIns="91440" bIns="45720" rtlCol="0"/>
          <a:lstStyle>
            <a:lvl1pPr algn="r">
              <a:defRPr sz="1200"/>
            </a:lvl1pPr>
          </a:lstStyle>
          <a:p>
            <a:fld id="{7B5DF18F-1D53-4A79-889B-C724861EA18D}" type="datetimeFigureOut">
              <a:rPr lang="en-US" smtClean="0"/>
              <a:t>11/25/2019</a:t>
            </a:fld>
            <a:endParaRPr lang="en-US"/>
          </a:p>
        </p:txBody>
      </p:sp>
      <p:sp>
        <p:nvSpPr>
          <p:cNvPr id="4" name="Slide Image Placeholder 3"/>
          <p:cNvSpPr>
            <a:spLocks noGrp="1" noRot="1" noChangeAspect="1"/>
          </p:cNvSpPr>
          <p:nvPr>
            <p:ph type="sldImg" idx="2"/>
          </p:nvPr>
        </p:nvSpPr>
        <p:spPr>
          <a:xfrm>
            <a:off x="13382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73892"/>
            <a:ext cx="5486400" cy="366045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29967"/>
            <a:ext cx="2971800" cy="466433"/>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829967"/>
            <a:ext cx="2971800" cy="466433"/>
          </a:xfrm>
          <a:prstGeom prst="rect">
            <a:avLst/>
          </a:prstGeom>
        </p:spPr>
        <p:txBody>
          <a:bodyPr vert="horz" lIns="91440" tIns="45720" rIns="91440" bIns="45720" rtlCol="0" anchor="b"/>
          <a:lstStyle>
            <a:lvl1pPr algn="r">
              <a:defRPr sz="1200"/>
            </a:lvl1pPr>
          </a:lstStyle>
          <a:p>
            <a:fld id="{3BDB2BDD-21F4-4BB5-8A9F-16469AB2520C}" type="slidenum">
              <a:rPr lang="en-US" smtClean="0"/>
              <a:t>‹#›</a:t>
            </a:fld>
            <a:endParaRPr lang="en-US"/>
          </a:p>
        </p:txBody>
      </p:sp>
    </p:spTree>
    <p:extLst>
      <p:ext uri="{BB962C8B-B14F-4D97-AF65-F5344CB8AC3E}">
        <p14:creationId xmlns:p14="http://schemas.microsoft.com/office/powerpoint/2010/main" val="71159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Welcome to the Introduction to Data Science course offered by UCLA Extension.</a:t>
            </a:r>
          </a:p>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1</a:t>
            </a:fld>
            <a:endParaRPr lang="en-US"/>
          </a:p>
        </p:txBody>
      </p:sp>
    </p:spTree>
    <p:extLst>
      <p:ext uri="{BB962C8B-B14F-4D97-AF65-F5344CB8AC3E}">
        <p14:creationId xmlns:p14="http://schemas.microsoft.com/office/powerpoint/2010/main" val="27755192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10</a:t>
            </a:fld>
            <a:endParaRPr lang="en-US"/>
          </a:p>
        </p:txBody>
      </p:sp>
    </p:spTree>
    <p:extLst>
      <p:ext uri="{BB962C8B-B14F-4D97-AF65-F5344CB8AC3E}">
        <p14:creationId xmlns:p14="http://schemas.microsoft.com/office/powerpoint/2010/main" val="16228706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11</a:t>
            </a:fld>
            <a:endParaRPr lang="en-US"/>
          </a:p>
        </p:txBody>
      </p:sp>
    </p:spTree>
    <p:extLst>
      <p:ext uri="{BB962C8B-B14F-4D97-AF65-F5344CB8AC3E}">
        <p14:creationId xmlns:p14="http://schemas.microsoft.com/office/powerpoint/2010/main" val="40409978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12</a:t>
            </a:fld>
            <a:endParaRPr lang="en-US"/>
          </a:p>
        </p:txBody>
      </p:sp>
    </p:spTree>
    <p:extLst>
      <p:ext uri="{BB962C8B-B14F-4D97-AF65-F5344CB8AC3E}">
        <p14:creationId xmlns:p14="http://schemas.microsoft.com/office/powerpoint/2010/main" val="37391599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13</a:t>
            </a:fld>
            <a:endParaRPr lang="en-US"/>
          </a:p>
        </p:txBody>
      </p:sp>
    </p:spTree>
    <p:extLst>
      <p:ext uri="{BB962C8B-B14F-4D97-AF65-F5344CB8AC3E}">
        <p14:creationId xmlns:p14="http://schemas.microsoft.com/office/powerpoint/2010/main" val="2149076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14</a:t>
            </a:fld>
            <a:endParaRPr lang="en-US"/>
          </a:p>
        </p:txBody>
      </p:sp>
    </p:spTree>
    <p:extLst>
      <p:ext uri="{BB962C8B-B14F-4D97-AF65-F5344CB8AC3E}">
        <p14:creationId xmlns:p14="http://schemas.microsoft.com/office/powerpoint/2010/main" val="9572815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primary method of unsupervised learning is called clustering, a very broad set of techniques used for identifying groups, or clusters, of values in a data set. Clustering organizes things that are ‘close’ and places them into groups. There are a number of things to consider when using clustering</a:t>
            </a:r>
            <a:r>
              <a:rPr lang="en-US" dirty="0" smtClean="0"/>
              <a:t>:</a:t>
            </a:r>
          </a:p>
          <a:p>
            <a:endParaRPr lang="en-US" dirty="0"/>
          </a:p>
          <a:p>
            <a:pPr lvl="0"/>
            <a:r>
              <a:rPr lang="en-US" dirty="0"/>
              <a:t>How do we define “close” when we talk about data measurements?</a:t>
            </a:r>
          </a:p>
          <a:p>
            <a:pPr lvl="0"/>
            <a:r>
              <a:rPr lang="en-US" dirty="0"/>
              <a:t>How do we group things once we’ve defined close?</a:t>
            </a:r>
          </a:p>
          <a:p>
            <a:pPr lvl="0"/>
            <a:r>
              <a:rPr lang="en-US" dirty="0"/>
              <a:t>How do we visualize the grouping?</a:t>
            </a:r>
          </a:p>
          <a:p>
            <a:pPr lvl="0"/>
            <a:r>
              <a:rPr lang="en-US" dirty="0"/>
              <a:t>How do we interpret the groupings created from this statistical process that might be hard to believe or were just created due to noise?</a:t>
            </a:r>
          </a:p>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15</a:t>
            </a:fld>
            <a:endParaRPr lang="en-US"/>
          </a:p>
        </p:txBody>
      </p:sp>
    </p:spTree>
    <p:extLst>
      <p:ext uri="{BB962C8B-B14F-4D97-AF65-F5344CB8AC3E}">
        <p14:creationId xmlns:p14="http://schemas.microsoft.com/office/powerpoint/2010/main" val="24075574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 </a:t>
            </a:r>
            <a:r>
              <a:rPr lang="en-US" dirty="0"/>
              <a:t>we define </a:t>
            </a:r>
            <a:r>
              <a:rPr lang="en-US" dirty="0" smtClean="0"/>
              <a:t>closeness </a:t>
            </a:r>
            <a:r>
              <a:rPr lang="en-US" dirty="0"/>
              <a:t>is the most important step in a clustering algorithm. The distance metric must be appropriate to the kind of data you have. If not, then you can expect to get clusters that are less easy to interpret, i.e., the patterns are less clearly represented. Some examples of distance or </a:t>
            </a:r>
            <a:r>
              <a:rPr lang="en-US" dirty="0" smtClean="0"/>
              <a:t>similarity </a:t>
            </a:r>
            <a:r>
              <a:rPr lang="en-US" dirty="0"/>
              <a:t>measurements are: for continuous variables, you can use Euclidean distance, or instead of looking at the smallest distance, you can look at the greatest similarity, or binary measures of distance, such as the Manhattan distance. The choice of distance or similarity measure is very important to the problem </a:t>
            </a:r>
            <a:r>
              <a:rPr lang="en-US" dirty="0" smtClean="0"/>
              <a:t>you’re </a:t>
            </a:r>
            <a:r>
              <a:rPr lang="en-US" dirty="0"/>
              <a:t>analyzing in order to get good clustering results. </a:t>
            </a:r>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16</a:t>
            </a:fld>
            <a:endParaRPr lang="en-US"/>
          </a:p>
        </p:txBody>
      </p:sp>
    </p:spTree>
    <p:extLst>
      <p:ext uri="{BB962C8B-B14F-4D97-AF65-F5344CB8AC3E}">
        <p14:creationId xmlns:p14="http://schemas.microsoft.com/office/powerpoint/2010/main" val="1310018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a:t>
            </a:r>
            <a:r>
              <a:rPr lang="en-US" dirty="0"/>
              <a:t>consider </a:t>
            </a:r>
            <a:r>
              <a:rPr lang="en-US" i="1" dirty="0"/>
              <a:t>Euclidean</a:t>
            </a:r>
            <a:r>
              <a:rPr lang="en-US" dirty="0"/>
              <a:t> </a:t>
            </a:r>
            <a:r>
              <a:rPr lang="en-US" dirty="0" smtClean="0"/>
              <a:t>distance. </a:t>
            </a:r>
            <a:r>
              <a:rPr lang="en-US" dirty="0"/>
              <a:t>I</a:t>
            </a:r>
            <a:r>
              <a:rPr lang="en-US" dirty="0" smtClean="0"/>
              <a:t>t </a:t>
            </a:r>
            <a:r>
              <a:rPr lang="en-US" dirty="0"/>
              <a:t>will be useful to visualize this metric with </a:t>
            </a:r>
            <a:r>
              <a:rPr lang="en-US" dirty="0" smtClean="0"/>
              <a:t> the figure showing </a:t>
            </a:r>
            <a:r>
              <a:rPr lang="en-US" dirty="0"/>
              <a:t>how to look at the distance between New York City and Boston. As labeled on the graph, the y-coordinates measure the latitude values for both cities, and the x-coordinates measure longitude. </a:t>
            </a:r>
            <a:endParaRPr lang="en-US" dirty="0" smtClean="0"/>
          </a:p>
          <a:p>
            <a:endParaRPr lang="en-US" dirty="0"/>
          </a:p>
          <a:p>
            <a:r>
              <a:rPr lang="en-US" dirty="0" smtClean="0"/>
              <a:t>Further</a:t>
            </a:r>
            <a:r>
              <a:rPr lang="en-US" dirty="0"/>
              <a:t>, y1-y2 is the difference between latitudes, and x1-x2 is the difference between the longitudes. What we’re looking to define is some combination of these two differences to measure the distance between NYC and Boston. If you recall from basic geometry, this is just the Pythagorean Theorem with the formula shown. Of course this distance measure is for 2-dimensions. </a:t>
            </a:r>
            <a:endParaRPr lang="en-US" dirty="0" smtClean="0"/>
          </a:p>
          <a:p>
            <a:endParaRPr lang="en-US" dirty="0"/>
          </a:p>
          <a:p>
            <a:r>
              <a:rPr lang="en-US" dirty="0" smtClean="0"/>
              <a:t>We </a:t>
            </a:r>
            <a:r>
              <a:rPr lang="en-US" dirty="0"/>
              <a:t>can generalize the formula for many dimensions representing feature variables contributing to the clustering problem. We’ll arbitrarily use the letters A – Z to represent these variables in the generalized formula shown in the figure. This distance measure is used with quantitative (continuous) variables when performing clustering. </a:t>
            </a:r>
          </a:p>
        </p:txBody>
      </p:sp>
      <p:sp>
        <p:nvSpPr>
          <p:cNvPr id="4" name="Slide Number Placeholder 3"/>
          <p:cNvSpPr>
            <a:spLocks noGrp="1"/>
          </p:cNvSpPr>
          <p:nvPr>
            <p:ph type="sldNum" sz="quarter" idx="10"/>
          </p:nvPr>
        </p:nvSpPr>
        <p:spPr/>
        <p:txBody>
          <a:bodyPr/>
          <a:lstStyle/>
          <a:p>
            <a:fld id="{3BDB2BDD-21F4-4BB5-8A9F-16469AB2520C}" type="slidenum">
              <a:rPr lang="en-US" smtClean="0"/>
              <a:t>17</a:t>
            </a:fld>
            <a:endParaRPr lang="en-US"/>
          </a:p>
        </p:txBody>
      </p:sp>
    </p:spTree>
    <p:extLst>
      <p:ext uri="{BB962C8B-B14F-4D97-AF65-F5344CB8AC3E}">
        <p14:creationId xmlns:p14="http://schemas.microsoft.com/office/powerpoint/2010/main" val="2138809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hierarchical clustering algorithm compares all pairs of data points and then merges the pairs with the closest distance. The </a:t>
            </a:r>
            <a:r>
              <a:rPr lang="en-US" dirty="0" err="1"/>
              <a:t>hclust</a:t>
            </a:r>
            <a:r>
              <a:rPr lang="en-US" dirty="0"/>
              <a:t>() function in the stats package implements hierarchical clustering in R. To perform hierarchical clustering, we require a defined distance measure and a method for merging two observations. We’ll use Euclidean distance as the dissimilarity measure. </a:t>
            </a:r>
            <a:endParaRPr lang="en-US" dirty="0" smtClean="0"/>
          </a:p>
          <a:p>
            <a:endParaRPr lang="en-US" dirty="0"/>
          </a:p>
          <a:p>
            <a:r>
              <a:rPr lang="en-US" dirty="0" smtClean="0"/>
              <a:t>[SLIDE]</a:t>
            </a:r>
          </a:p>
          <a:p>
            <a:endParaRPr lang="en-US" dirty="0"/>
          </a:p>
          <a:p>
            <a:r>
              <a:rPr lang="en-US" dirty="0"/>
              <a:t>Hierarchical clustering is an agglomerative (bottom-up) approach toward the clustering process. You find the closest two observations or variables, merge them together into a single super observation, and then, using the rest of the observations plus the two you merged together, find the next closest two observations. This process continues until you’ve merged all the observations together into one big object. Since its complexity is high, hierarchical clustering is typically used when the number of points is not too </a:t>
            </a:r>
            <a:r>
              <a:rPr lang="en-US" dirty="0" smtClean="0"/>
              <a:t>great.</a:t>
            </a:r>
          </a:p>
          <a:p>
            <a:endParaRPr lang="en-US" dirty="0"/>
          </a:p>
          <a:p>
            <a:r>
              <a:rPr lang="en-US" dirty="0"/>
              <a:t>The visualization for hierarchical clustering is </a:t>
            </a:r>
            <a:r>
              <a:rPr lang="en-US" dirty="0" smtClean="0"/>
              <a:t>a tree </a:t>
            </a:r>
            <a:r>
              <a:rPr lang="en-US" dirty="0"/>
              <a:t>structure type of plot called a </a:t>
            </a:r>
            <a:r>
              <a:rPr lang="en-US" i="1" dirty="0" err="1"/>
              <a:t>dendrogram</a:t>
            </a:r>
            <a:r>
              <a:rPr lang="en-US" dirty="0"/>
              <a:t>. </a:t>
            </a:r>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18</a:t>
            </a:fld>
            <a:endParaRPr lang="en-US"/>
          </a:p>
        </p:txBody>
      </p:sp>
    </p:spTree>
    <p:extLst>
      <p:ext uri="{BB962C8B-B14F-4D97-AF65-F5344CB8AC3E}">
        <p14:creationId xmlns:p14="http://schemas.microsoft.com/office/powerpoint/2010/main" val="1439812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K-means clustering is different from hierarchical clustering in that it is a partitioning approach as opposed to an agglomerative approach. A partitioning approach starts with all of the data points and tries to divide them into a fixed number of clusters. K-means is applied to a set of quantitative variables. The number of clusters is fixed in advance and then we must guess where the centers (called “centroids”) of those clusters might be. Next we assign points to the closest centroid and then recalculate the centroids to iterate through this clustering approach. </a:t>
            </a:r>
            <a:endParaRPr lang="en-US" dirty="0" smtClean="0"/>
          </a:p>
          <a:p>
            <a:endParaRPr lang="en-US" dirty="0"/>
          </a:p>
          <a:p>
            <a:r>
              <a:rPr lang="en-US" dirty="0" smtClean="0"/>
              <a:t>The requirements for K-means are:</a:t>
            </a:r>
          </a:p>
          <a:p>
            <a:endParaRPr lang="en-US" dirty="0"/>
          </a:p>
          <a:p>
            <a:r>
              <a:rPr lang="en-US" dirty="0" smtClean="0"/>
              <a:t>READ: REQUIRES</a:t>
            </a:r>
          </a:p>
          <a:p>
            <a:endParaRPr lang="en-US" dirty="0" smtClean="0"/>
          </a:p>
          <a:p>
            <a:r>
              <a:rPr lang="en-US" dirty="0" smtClean="0"/>
              <a:t>The K-means algorithm produces:</a:t>
            </a:r>
            <a:endParaRPr lang="en-US" dirty="0"/>
          </a:p>
          <a:p>
            <a:endParaRPr lang="en-US" dirty="0"/>
          </a:p>
          <a:p>
            <a:r>
              <a:rPr lang="en-US" dirty="0" smtClean="0"/>
              <a:t>READ: PRODUCES</a:t>
            </a:r>
          </a:p>
          <a:p>
            <a:endParaRPr lang="en-US" dirty="0" smtClean="0"/>
          </a:p>
          <a:p>
            <a:endParaRPr lang="en-US" dirty="0"/>
          </a:p>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19</a:t>
            </a:fld>
            <a:endParaRPr lang="en-US"/>
          </a:p>
        </p:txBody>
      </p:sp>
    </p:spTree>
    <p:extLst>
      <p:ext uri="{BB962C8B-B14F-4D97-AF65-F5344CB8AC3E}">
        <p14:creationId xmlns:p14="http://schemas.microsoft.com/office/powerpoint/2010/main" val="4025464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WEEK 10 of the Introduction to Data Science course offered by UCLA Extension. This module covers unsupervised machine learning materials.</a:t>
            </a:r>
          </a:p>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2</a:t>
            </a:fld>
            <a:endParaRPr lang="en-US"/>
          </a:p>
        </p:txBody>
      </p:sp>
    </p:spTree>
    <p:extLst>
      <p:ext uri="{BB962C8B-B14F-4D97-AF65-F5344CB8AC3E}">
        <p14:creationId xmlns:p14="http://schemas.microsoft.com/office/powerpoint/2010/main" val="37485731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Let’t</a:t>
            </a:r>
            <a:r>
              <a:rPr lang="en-US" dirty="0" smtClean="0"/>
              <a:t> take a look at a simple example of the K-means process. </a:t>
            </a:r>
            <a:endParaRPr lang="en-US" dirty="0"/>
          </a:p>
          <a:p>
            <a:endParaRPr lang="en-US" dirty="0" smtClean="0"/>
          </a:p>
          <a:p>
            <a:r>
              <a:rPr lang="en-US" dirty="0" smtClean="0"/>
              <a:t>With K-means, the number of clusters is fixed in advance and then we must guess where the centers (called “centroids”)  of those clusters might be. Here, the initial centroids are marked with a plus sign. This is our starting point for the K-means algorithm.</a:t>
            </a:r>
          </a:p>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20</a:t>
            </a:fld>
            <a:endParaRPr lang="en-US"/>
          </a:p>
        </p:txBody>
      </p:sp>
    </p:spTree>
    <p:extLst>
      <p:ext uri="{BB962C8B-B14F-4D97-AF65-F5344CB8AC3E}">
        <p14:creationId xmlns:p14="http://schemas.microsoft.com/office/powerpoint/2010/main" val="389859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assign data points to the closest centroid using our distance metric, in this case Euclidean distance, to make that determination for each point. We assign different colors to the forming clusters. </a:t>
            </a:r>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21</a:t>
            </a:fld>
            <a:endParaRPr lang="en-US"/>
          </a:p>
        </p:txBody>
      </p:sp>
    </p:spTree>
    <p:extLst>
      <p:ext uri="{BB962C8B-B14F-4D97-AF65-F5344CB8AC3E}">
        <p14:creationId xmlns:p14="http://schemas.microsoft.com/office/powerpoint/2010/main" val="23762284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Next, we recalculate the centroids. </a:t>
            </a:r>
          </a:p>
          <a:p>
            <a:endParaRPr lang="en-US" dirty="0"/>
          </a:p>
          <a:p>
            <a:r>
              <a:rPr lang="en-US" dirty="0" smtClean="0"/>
              <a:t>To do this, we </a:t>
            </a:r>
            <a:r>
              <a:rPr lang="en-US" dirty="0"/>
              <a:t>take the average x-value and average y-value of the points (4, 8) and get a new center for cluster 1. Likewise, we take the x and y average values for points, (1, 2, 3) and get a new centroid 2. Finally, we perform that same recalculation for centroid 3. </a:t>
            </a:r>
          </a:p>
        </p:txBody>
      </p:sp>
      <p:sp>
        <p:nvSpPr>
          <p:cNvPr id="4" name="Slide Number Placeholder 3"/>
          <p:cNvSpPr>
            <a:spLocks noGrp="1"/>
          </p:cNvSpPr>
          <p:nvPr>
            <p:ph type="sldNum" sz="quarter" idx="10"/>
          </p:nvPr>
        </p:nvSpPr>
        <p:spPr/>
        <p:txBody>
          <a:bodyPr/>
          <a:lstStyle/>
          <a:p>
            <a:fld id="{3BDB2BDD-21F4-4BB5-8A9F-16469AB2520C}" type="slidenum">
              <a:rPr lang="en-US" smtClean="0"/>
              <a:t>22</a:t>
            </a:fld>
            <a:endParaRPr lang="en-US"/>
          </a:p>
        </p:txBody>
      </p:sp>
    </p:spTree>
    <p:extLst>
      <p:ext uri="{BB962C8B-B14F-4D97-AF65-F5344CB8AC3E}">
        <p14:creationId xmlns:p14="http://schemas.microsoft.com/office/powerpoint/2010/main" val="28206491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we can recalculate the distance to each centroid from each of the points and re-assign points to the appropriate centroids. </a:t>
            </a:r>
          </a:p>
        </p:txBody>
      </p:sp>
      <p:sp>
        <p:nvSpPr>
          <p:cNvPr id="4" name="Slide Number Placeholder 3"/>
          <p:cNvSpPr>
            <a:spLocks noGrp="1"/>
          </p:cNvSpPr>
          <p:nvPr>
            <p:ph type="sldNum" sz="quarter" idx="10"/>
          </p:nvPr>
        </p:nvSpPr>
        <p:spPr/>
        <p:txBody>
          <a:bodyPr/>
          <a:lstStyle/>
          <a:p>
            <a:fld id="{3BDB2BDD-21F4-4BB5-8A9F-16469AB2520C}" type="slidenum">
              <a:rPr lang="en-US" smtClean="0"/>
              <a:t>23</a:t>
            </a:fld>
            <a:endParaRPr lang="en-US"/>
          </a:p>
        </p:txBody>
      </p:sp>
    </p:spTree>
    <p:extLst>
      <p:ext uri="{BB962C8B-B14F-4D97-AF65-F5344CB8AC3E}">
        <p14:creationId xmlns:p14="http://schemas.microsoft.com/office/powerpoint/2010/main" val="255787610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continue to iterate this procedure by updating the centroids again. You’ll notice that the centroids move to align themselves with specific clusters. </a:t>
            </a:r>
          </a:p>
        </p:txBody>
      </p:sp>
      <p:sp>
        <p:nvSpPr>
          <p:cNvPr id="4" name="Slide Number Placeholder 3"/>
          <p:cNvSpPr>
            <a:spLocks noGrp="1"/>
          </p:cNvSpPr>
          <p:nvPr>
            <p:ph type="sldNum" sz="quarter" idx="10"/>
          </p:nvPr>
        </p:nvSpPr>
        <p:spPr/>
        <p:txBody>
          <a:bodyPr/>
          <a:lstStyle/>
          <a:p>
            <a:fld id="{3BDB2BDD-21F4-4BB5-8A9F-16469AB2520C}" type="slidenum">
              <a:rPr lang="en-US" smtClean="0"/>
              <a:t>24</a:t>
            </a:fld>
            <a:endParaRPr lang="en-US"/>
          </a:p>
        </p:txBody>
      </p:sp>
    </p:spTree>
    <p:extLst>
      <p:ext uri="{BB962C8B-B14F-4D97-AF65-F5344CB8AC3E}">
        <p14:creationId xmlns:p14="http://schemas.microsoft.com/office/powerpoint/2010/main" val="41997670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order to demonstrate the concepts for WEEK 10, we’ll step through a series of in-depth R code examples found in the screencasts listed.  </a:t>
            </a:r>
          </a:p>
          <a:p>
            <a:endParaRPr lang="en-US" dirty="0" smtClean="0"/>
          </a:p>
          <a:p>
            <a:r>
              <a:rPr lang="en-US" dirty="0" smtClean="0"/>
              <a:t>I encourage you to take the R script file for WEEK 10 and try each code snippet yourself. Take some time to tweak each example and try different things so you’ll fully understand each programming concept. </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25</a:t>
            </a:fld>
            <a:endParaRPr lang="en-US"/>
          </a:p>
        </p:txBody>
      </p:sp>
    </p:spTree>
    <p:extLst>
      <p:ext uri="{BB962C8B-B14F-4D97-AF65-F5344CB8AC3E}">
        <p14:creationId xmlns:p14="http://schemas.microsoft.com/office/powerpoint/2010/main" val="10892644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WEEK 10 of Introduction to Data Science we continued the data science process by exploring two popular unsupervised machine learning algorithms.</a:t>
            </a:r>
          </a:p>
          <a:p>
            <a:endParaRPr lang="en-US" dirty="0" smtClean="0"/>
          </a:p>
          <a:p>
            <a:r>
              <a:rPr lang="en-US" dirty="0" smtClean="0"/>
              <a:t>We used R’s </a:t>
            </a:r>
            <a:r>
              <a:rPr lang="en-US" dirty="0" err="1" smtClean="0"/>
              <a:t>hclust</a:t>
            </a:r>
            <a:r>
              <a:rPr lang="en-US" dirty="0" smtClean="0"/>
              <a:t>() algorithm for hierarchical clustering (an agglomerative or bottom-up approach). </a:t>
            </a:r>
          </a:p>
          <a:p>
            <a:endParaRPr lang="en-US" dirty="0" smtClean="0"/>
          </a:p>
          <a:p>
            <a:r>
              <a:rPr lang="en-US" dirty="0" smtClean="0"/>
              <a:t>We also used R’s </a:t>
            </a:r>
            <a:r>
              <a:rPr lang="en-US" dirty="0" err="1" smtClean="0"/>
              <a:t>kmeans</a:t>
            </a:r>
            <a:r>
              <a:rPr lang="en-US" dirty="0" smtClean="0"/>
              <a:t>() algorithm for K-mean clustering (a partitioning approach). </a:t>
            </a:r>
          </a:p>
          <a:p>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4693BE3-26F8-495D-832F-B13DA9418924}" type="slidenum">
              <a:rPr lang="en-US" smtClean="0"/>
              <a:t>26</a:t>
            </a:fld>
            <a:endParaRPr lang="en-US"/>
          </a:p>
        </p:txBody>
      </p:sp>
    </p:spTree>
    <p:extLst>
      <p:ext uri="{BB962C8B-B14F-4D97-AF65-F5344CB8AC3E}">
        <p14:creationId xmlns:p14="http://schemas.microsoft.com/office/powerpoint/2010/main" val="17417184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lesson objective for WEEK 10 is to look </a:t>
            </a:r>
            <a:r>
              <a:rPr lang="en-US" dirty="0"/>
              <a:t>at </a:t>
            </a:r>
            <a:r>
              <a:rPr lang="en-US" i="1" dirty="0" smtClean="0"/>
              <a:t>unsupervised </a:t>
            </a:r>
            <a:r>
              <a:rPr lang="en-US" i="1" dirty="0"/>
              <a:t>learning</a:t>
            </a:r>
            <a:r>
              <a:rPr lang="en-US" dirty="0"/>
              <a:t>. Although not nearly as common as supervised learning, this </a:t>
            </a:r>
            <a:r>
              <a:rPr lang="en-US" dirty="0" smtClean="0"/>
              <a:t>methodology </a:t>
            </a:r>
            <a:r>
              <a:rPr lang="en-US" dirty="0"/>
              <a:t>provides great potential for discovering previously unknown insights from existing </a:t>
            </a:r>
            <a:r>
              <a:rPr lang="en-US" i="1" dirty="0"/>
              <a:t>unlabeled</a:t>
            </a:r>
            <a:r>
              <a:rPr lang="en-US" dirty="0"/>
              <a:t> data sets. This means the data sets used for unsupervised learning do not contain a response variable, since we’re not trying to predict anything. The main use of unsupervised learning is to discover unknown patterns within data, e.g., grouping similar data or detecting outliers. Identifying clusters is a classical scenario of unsupervised learning. </a:t>
            </a:r>
            <a:endParaRPr lang="en-US" dirty="0" smtClean="0"/>
          </a:p>
          <a:p>
            <a:endParaRPr lang="en-US" dirty="0" smtClean="0"/>
          </a:p>
          <a:p>
            <a:r>
              <a:rPr lang="en-US" i="1" dirty="0"/>
              <a:t>Unsupervised</a:t>
            </a:r>
            <a:r>
              <a:rPr lang="en-US" dirty="0"/>
              <a:t> refers to the fact that we’re trying to understand the structure of our underlying data, rather than trying to optimize for a specific, pre-labeled criterion (such as creating a predictive model). Unsupervised learning is a great technique for exploratory </a:t>
            </a:r>
            <a:r>
              <a:rPr lang="en-US" dirty="0" smtClean="0"/>
              <a:t>analysis, </a:t>
            </a:r>
            <a:r>
              <a:rPr lang="en-US" dirty="0"/>
              <a:t>but it tends to be more subjective, since there is no specific goal like the prediction of a response variable. It is also difficult to assess the result obtained from unsupervised learning methods because there are no universally accepted procedures for evaluating model performance or validating results on an independent data set. </a:t>
            </a:r>
            <a:endParaRPr lang="en-US" dirty="0" smtClean="0"/>
          </a:p>
          <a:p>
            <a:endParaRPr lang="en-US" dirty="0" smtClean="0"/>
          </a:p>
          <a:p>
            <a:r>
              <a:rPr lang="en-US" dirty="0" smtClean="0"/>
              <a:t>Lastly, we’ll take a look at two clustering methods: hierarchical clustering with the </a:t>
            </a:r>
            <a:r>
              <a:rPr lang="en-US" dirty="0" err="1" smtClean="0"/>
              <a:t>hclust</a:t>
            </a:r>
            <a:r>
              <a:rPr lang="en-US" dirty="0" smtClean="0"/>
              <a:t>() algorithm and K-means clustering with the </a:t>
            </a:r>
            <a:r>
              <a:rPr lang="en-US" dirty="0" err="1" smtClean="0"/>
              <a:t>kmeans</a:t>
            </a:r>
            <a:r>
              <a:rPr lang="en-US" dirty="0" smtClean="0"/>
              <a:t>() algorithm. </a:t>
            </a:r>
          </a:p>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3</a:t>
            </a:fld>
            <a:endParaRPr lang="en-US"/>
          </a:p>
        </p:txBody>
      </p:sp>
    </p:spTree>
    <p:extLst>
      <p:ext uri="{BB962C8B-B14F-4D97-AF65-F5344CB8AC3E}">
        <p14:creationId xmlns:p14="http://schemas.microsoft.com/office/powerpoint/2010/main" val="37343204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4</a:t>
            </a:fld>
            <a:endParaRPr lang="en-US"/>
          </a:p>
        </p:txBody>
      </p:sp>
    </p:spTree>
    <p:extLst>
      <p:ext uri="{BB962C8B-B14F-4D97-AF65-F5344CB8AC3E}">
        <p14:creationId xmlns:p14="http://schemas.microsoft.com/office/powerpoint/2010/main" val="25457630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5</a:t>
            </a:fld>
            <a:endParaRPr lang="en-US"/>
          </a:p>
        </p:txBody>
      </p:sp>
    </p:spTree>
    <p:extLst>
      <p:ext uri="{BB962C8B-B14F-4D97-AF65-F5344CB8AC3E}">
        <p14:creationId xmlns:p14="http://schemas.microsoft.com/office/powerpoint/2010/main" val="3042841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6</a:t>
            </a:fld>
            <a:endParaRPr lang="en-US"/>
          </a:p>
        </p:txBody>
      </p:sp>
    </p:spTree>
    <p:extLst>
      <p:ext uri="{BB962C8B-B14F-4D97-AF65-F5344CB8AC3E}">
        <p14:creationId xmlns:p14="http://schemas.microsoft.com/office/powerpoint/2010/main" val="1397049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7</a:t>
            </a:fld>
            <a:endParaRPr lang="en-US"/>
          </a:p>
        </p:txBody>
      </p:sp>
    </p:spTree>
    <p:extLst>
      <p:ext uri="{BB962C8B-B14F-4D97-AF65-F5344CB8AC3E}">
        <p14:creationId xmlns:p14="http://schemas.microsoft.com/office/powerpoint/2010/main" val="3910670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8</a:t>
            </a:fld>
            <a:endParaRPr lang="en-US"/>
          </a:p>
        </p:txBody>
      </p:sp>
    </p:spTree>
    <p:extLst>
      <p:ext uri="{BB962C8B-B14F-4D97-AF65-F5344CB8AC3E}">
        <p14:creationId xmlns:p14="http://schemas.microsoft.com/office/powerpoint/2010/main" val="328307155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DB2BDD-21F4-4BB5-8A9F-16469AB2520C}" type="slidenum">
              <a:rPr lang="en-US" smtClean="0"/>
              <a:t>9</a:t>
            </a:fld>
            <a:endParaRPr lang="en-US"/>
          </a:p>
        </p:txBody>
      </p:sp>
    </p:spTree>
    <p:extLst>
      <p:ext uri="{BB962C8B-B14F-4D97-AF65-F5344CB8AC3E}">
        <p14:creationId xmlns:p14="http://schemas.microsoft.com/office/powerpoint/2010/main" val="877921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255561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95266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7626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136201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 Multi Color">
    <p:spTree>
      <p:nvGrpSpPr>
        <p:cNvPr id="1" name=""/>
        <p:cNvGrpSpPr/>
        <p:nvPr/>
      </p:nvGrpSpPr>
      <p:grpSpPr>
        <a:xfrm>
          <a:off x="0" y="0"/>
          <a:ext cx="0" cy="0"/>
          <a:chOff x="0" y="0"/>
          <a:chExt cx="0" cy="0"/>
        </a:xfrm>
      </p:grpSpPr>
      <p:grpSp>
        <p:nvGrpSpPr>
          <p:cNvPr id="4" name="Group 3"/>
          <p:cNvGrpSpPr>
            <a:grpSpLocks/>
          </p:cNvGrpSpPr>
          <p:nvPr/>
        </p:nvGrpSpPr>
        <p:grpSpPr bwMode="auto">
          <a:xfrm>
            <a:off x="-6350" y="5715000"/>
            <a:ext cx="9196388" cy="762000"/>
            <a:chOff x="-6927" y="5715000"/>
            <a:chExt cx="9196450" cy="762000"/>
          </a:xfrm>
        </p:grpSpPr>
        <p:grpSp>
          <p:nvGrpSpPr>
            <p:cNvPr id="5" name="Group 4"/>
            <p:cNvGrpSpPr>
              <a:grpSpLocks/>
            </p:cNvGrpSpPr>
            <p:nvPr/>
          </p:nvGrpSpPr>
          <p:grpSpPr bwMode="auto">
            <a:xfrm>
              <a:off x="-6927" y="5715000"/>
              <a:ext cx="9196450" cy="762000"/>
              <a:chOff x="-6927" y="5715000"/>
              <a:chExt cx="9196450" cy="762000"/>
            </a:xfrm>
          </p:grpSpPr>
          <p:sp>
            <p:nvSpPr>
              <p:cNvPr id="10" name="Rectangle 9"/>
              <p:cNvSpPr/>
              <p:nvPr/>
            </p:nvSpPr>
            <p:spPr>
              <a:xfrm>
                <a:off x="2445778" y="5788025"/>
                <a:ext cx="6697707" cy="615950"/>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pic>
            <p:nvPicPr>
              <p:cNvPr id="11" name="Picture 2" descr="\\fileserver\I\SHARED\MARKETING\Graphic Identity Resources\Logos\UNEX\Horizontal\PNG Transparent\unex_horiz_white_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11"/>
              <p:cNvSpPr/>
              <p:nvPr/>
            </p:nvSpPr>
            <p:spPr>
              <a:xfrm>
                <a:off x="-6927" y="5783263"/>
                <a:ext cx="1301759" cy="617537"/>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3" name="Rectangle 12"/>
              <p:cNvSpPr/>
              <p:nvPr/>
            </p:nvSpPr>
            <p:spPr>
              <a:xfrm>
                <a:off x="1337695" y="5783263"/>
                <a:ext cx="512765" cy="617537"/>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4" name="Rectangle 13"/>
              <p:cNvSpPr/>
              <p:nvPr/>
            </p:nvSpPr>
            <p:spPr>
              <a:xfrm>
                <a:off x="1891736" y="5783263"/>
                <a:ext cx="512766" cy="617537"/>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6" name="Rectangle 5"/>
            <p:cNvSpPr/>
            <p:nvPr/>
          </p:nvSpPr>
          <p:spPr>
            <a:xfrm>
              <a:off x="2445778" y="5788025"/>
              <a:ext cx="6697707" cy="615950"/>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Rectangle 6"/>
            <p:cNvSpPr/>
            <p:nvPr/>
          </p:nvSpPr>
          <p:spPr>
            <a:xfrm>
              <a:off x="-6927" y="5783263"/>
              <a:ext cx="1301759" cy="617537"/>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1337695" y="5783263"/>
              <a:ext cx="512765" cy="617537"/>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Rectangle 8"/>
            <p:cNvSpPr/>
            <p:nvPr/>
          </p:nvSpPr>
          <p:spPr>
            <a:xfrm>
              <a:off x="1891736" y="5783263"/>
              <a:ext cx="512766" cy="617537"/>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pic>
        <p:nvPicPr>
          <p:cNvPr id="1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2" y="5715004"/>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152400" y="2590800"/>
            <a:ext cx="8839200" cy="812800"/>
          </a:xfrm>
        </p:spPr>
        <p:txBody>
          <a:bodyPr>
            <a:noAutofit/>
          </a:bodyPr>
          <a:lstStyle>
            <a:lvl1pPr algn="ctr">
              <a:defRPr sz="4000" b="0" i="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3" name="Subtitle 2"/>
          <p:cNvSpPr>
            <a:spLocks noGrp="1"/>
          </p:cNvSpPr>
          <p:nvPr>
            <p:ph type="subTitle" idx="1"/>
          </p:nvPr>
        </p:nvSpPr>
        <p:spPr>
          <a:xfrm>
            <a:off x="152400" y="3454400"/>
            <a:ext cx="8839200" cy="508000"/>
          </a:xfrm>
        </p:spPr>
        <p:txBody>
          <a:bodyPr>
            <a:noAutofit/>
          </a:bodyPr>
          <a:lstStyle>
            <a:lvl1pPr marL="0" indent="0" algn="ctr">
              <a:lnSpc>
                <a:spcPct val="100000"/>
              </a:lnSpc>
              <a:buNone/>
              <a:defRPr sz="3200" baseline="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5804894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 Multi Color">
    <p:spTree>
      <p:nvGrpSpPr>
        <p:cNvPr id="1" name=""/>
        <p:cNvGrpSpPr/>
        <p:nvPr/>
      </p:nvGrpSpPr>
      <p:grpSpPr>
        <a:xfrm>
          <a:off x="0" y="0"/>
          <a:ext cx="0" cy="0"/>
          <a:chOff x="0" y="0"/>
          <a:chExt cx="0" cy="0"/>
        </a:xfrm>
      </p:grpSpPr>
      <p:grpSp>
        <p:nvGrpSpPr>
          <p:cNvPr id="4" name="Group 3"/>
          <p:cNvGrpSpPr>
            <a:grpSpLocks/>
          </p:cNvGrpSpPr>
          <p:nvPr/>
        </p:nvGrpSpPr>
        <p:grpSpPr bwMode="auto">
          <a:xfrm>
            <a:off x="-6350" y="228600"/>
            <a:ext cx="9196388" cy="762000"/>
            <a:chOff x="-6927" y="5715000"/>
            <a:chExt cx="9196450" cy="762000"/>
          </a:xfrm>
        </p:grpSpPr>
        <p:grpSp>
          <p:nvGrpSpPr>
            <p:cNvPr id="6" name="Group 4"/>
            <p:cNvGrpSpPr>
              <a:grpSpLocks/>
            </p:cNvGrpSpPr>
            <p:nvPr/>
          </p:nvGrpSpPr>
          <p:grpSpPr bwMode="auto">
            <a:xfrm>
              <a:off x="-6927" y="5715000"/>
              <a:ext cx="9196450" cy="762000"/>
              <a:chOff x="-6927" y="5715000"/>
              <a:chExt cx="9196450" cy="762000"/>
            </a:xfrm>
          </p:grpSpPr>
          <p:sp>
            <p:nvSpPr>
              <p:cNvPr id="12" name="Rectangle 11"/>
              <p:cNvSpPr/>
              <p:nvPr/>
            </p:nvSpPr>
            <p:spPr>
              <a:xfrm>
                <a:off x="2445778" y="5788025"/>
                <a:ext cx="6697707" cy="615950"/>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pic>
            <p:nvPicPr>
              <p:cNvPr id="13" name="Picture 2" descr="\\fileserver\I\SHARED\MARKETING\Graphic Identity Resources\Logos\UNEX\Horizontal\PNG Transparent\unex_horiz_white_l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0348" y="5715000"/>
                <a:ext cx="4829175"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Rectangle 13"/>
              <p:cNvSpPr/>
              <p:nvPr/>
            </p:nvSpPr>
            <p:spPr>
              <a:xfrm>
                <a:off x="-6927" y="5783263"/>
                <a:ext cx="1301759" cy="617537"/>
              </a:xfrm>
              <a:prstGeom prst="rect">
                <a:avLst/>
              </a:prstGeom>
              <a:solidFill>
                <a:srgbClr val="F47B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5" name="Rectangle 14"/>
              <p:cNvSpPr/>
              <p:nvPr/>
            </p:nvSpPr>
            <p:spPr>
              <a:xfrm>
                <a:off x="1337695" y="5783263"/>
                <a:ext cx="512765" cy="617537"/>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6" name="Rectangle 15"/>
              <p:cNvSpPr/>
              <p:nvPr/>
            </p:nvSpPr>
            <p:spPr>
              <a:xfrm>
                <a:off x="1891736" y="5783263"/>
                <a:ext cx="512766" cy="617537"/>
              </a:xfrm>
              <a:prstGeom prst="rect">
                <a:avLst/>
              </a:prstGeom>
              <a:solidFill>
                <a:srgbClr val="FFDE6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8" name="Rectangle 7"/>
            <p:cNvSpPr/>
            <p:nvPr/>
          </p:nvSpPr>
          <p:spPr>
            <a:xfrm>
              <a:off x="2445778" y="5788025"/>
              <a:ext cx="6697707" cy="615950"/>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Rectangle 8"/>
            <p:cNvSpPr/>
            <p:nvPr/>
          </p:nvSpPr>
          <p:spPr>
            <a:xfrm>
              <a:off x="-6927" y="5783263"/>
              <a:ext cx="1301759" cy="617537"/>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0" name="Rectangle 9"/>
            <p:cNvSpPr/>
            <p:nvPr/>
          </p:nvSpPr>
          <p:spPr>
            <a:xfrm>
              <a:off x="1337695" y="5783263"/>
              <a:ext cx="512765" cy="617537"/>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11" name="Rectangle 10"/>
            <p:cNvSpPr/>
            <p:nvPr/>
          </p:nvSpPr>
          <p:spPr>
            <a:xfrm>
              <a:off x="1891736" y="5783263"/>
              <a:ext cx="512766" cy="617537"/>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pic>
        <p:nvPicPr>
          <p:cNvPr id="1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002" y="228604"/>
            <a:ext cx="2600325"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a:spLocks noGrp="1"/>
          </p:cNvSpPr>
          <p:nvPr>
            <p:ph type="ctrTitle"/>
          </p:nvPr>
        </p:nvSpPr>
        <p:spPr>
          <a:xfrm>
            <a:off x="152400" y="2870199"/>
            <a:ext cx="8839200" cy="812800"/>
          </a:xfrm>
        </p:spPr>
        <p:txBody>
          <a:bodyPr>
            <a:noAutofit/>
          </a:bodyPr>
          <a:lstStyle>
            <a:lvl1pPr algn="ctr">
              <a:defRPr sz="4000" b="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7" name="Subtitle 2"/>
          <p:cNvSpPr>
            <a:spLocks noGrp="1"/>
          </p:cNvSpPr>
          <p:nvPr>
            <p:ph type="subTitle" idx="1"/>
          </p:nvPr>
        </p:nvSpPr>
        <p:spPr>
          <a:xfrm>
            <a:off x="152400" y="3683002"/>
            <a:ext cx="8839200" cy="507998"/>
          </a:xfrm>
        </p:spPr>
        <p:txBody>
          <a:bodyPr>
            <a:noAutofit/>
          </a:bodyPr>
          <a:lstStyle>
            <a:lvl1pPr marL="0" indent="0" algn="ctr">
              <a:lnSpc>
                <a:spcPct val="100000"/>
              </a:lnSpc>
              <a:buNone/>
              <a:defRPr sz="3200">
                <a:solidFill>
                  <a:srgbClr val="000000"/>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543999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Text - Blu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F93C846E-5ACC-4592-9C34-5A0616B345B5}"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1210405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1_Double Pane - Blu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2E55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D62FA98C-FFF4-40FC-8EC8-E826EF5FE87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40879443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 Blue">
    <p:spTree>
      <p:nvGrpSpPr>
        <p:cNvPr id="1" name=""/>
        <p:cNvGrpSpPr/>
        <p:nvPr/>
      </p:nvGrpSpPr>
      <p:grpSpPr>
        <a:xfrm>
          <a:off x="0" y="0"/>
          <a:ext cx="0" cy="0"/>
          <a:chOff x="0" y="0"/>
          <a:chExt cx="0" cy="0"/>
        </a:xfrm>
      </p:grpSpPr>
      <p:grpSp>
        <p:nvGrpSpPr>
          <p:cNvPr id="4" name="Group 3"/>
          <p:cNvGrpSpPr/>
          <p:nvPr/>
        </p:nvGrpSpPr>
        <p:grpSpPr>
          <a:xfrm>
            <a:off x="-6926" y="276100"/>
            <a:ext cx="9150927" cy="617516"/>
            <a:chOff x="-6927" y="276100"/>
            <a:chExt cx="9150927" cy="617516"/>
          </a:xfrm>
          <a:solidFill>
            <a:srgbClr val="2E5596"/>
          </a:solidFill>
        </p:grpSpPr>
        <p:sp>
          <p:nvSpPr>
            <p:cNvPr id="6" name="Rectangle 5"/>
            <p:cNvSpPr/>
            <p:nvPr/>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927" y="276100"/>
              <a:ext cx="9150927" cy="6175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grpSp>
      <p:sp>
        <p:nvSpPr>
          <p:cNvPr id="5" name="Title 1"/>
          <p:cNvSpPr>
            <a:spLocks noGrp="1"/>
          </p:cNvSpPr>
          <p:nvPr>
            <p:ph type="ctrTitle"/>
          </p:nvPr>
        </p:nvSpPr>
        <p:spPr>
          <a:xfrm>
            <a:off x="152400" y="2870199"/>
            <a:ext cx="8839200" cy="812800"/>
          </a:xfrm>
        </p:spPr>
        <p:txBody>
          <a:bodyPr>
            <a:noAutofit/>
          </a:bodyPr>
          <a:lstStyle>
            <a:lvl1pPr algn="ctr">
              <a:defRPr sz="4000" b="0" baseline="0">
                <a:solidFill>
                  <a:srgbClr val="000000"/>
                </a:solidFill>
                <a:effectLst>
                  <a:outerShdw blurRad="38100" dist="38100" dir="2700000" algn="tl">
                    <a:srgbClr val="000000">
                      <a:alpha val="43137"/>
                    </a:srgbClr>
                  </a:outerShdw>
                </a:effectLst>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7" name="Subtitle 2"/>
          <p:cNvSpPr>
            <a:spLocks noGrp="1"/>
          </p:cNvSpPr>
          <p:nvPr>
            <p:ph type="subTitle" idx="1"/>
          </p:nvPr>
        </p:nvSpPr>
        <p:spPr>
          <a:xfrm>
            <a:off x="152400" y="3683002"/>
            <a:ext cx="8839200" cy="507998"/>
          </a:xfrm>
        </p:spPr>
        <p:txBody>
          <a:bodyPr>
            <a:noAutofit/>
          </a:bodyPr>
          <a:lstStyle>
            <a:lvl1pPr marL="0" indent="0" algn="ctr">
              <a:lnSpc>
                <a:spcPct val="100000"/>
              </a:lnSpc>
              <a:buNone/>
              <a:defRPr sz="3200">
                <a:solidFill>
                  <a:schemeClr val="tx2"/>
                </a:solidFill>
                <a:latin typeface="Verdana" panose="020B0604030504040204" pitchFamily="34" charset="0"/>
                <a:ea typeface="Verdana" panose="020B0604030504040204" pitchFamily="34" charset="0"/>
                <a:cs typeface="Verdana" panose="020B0604030504040204" pitchFamily="34" charset="0"/>
              </a:defRPr>
            </a:lvl1pPr>
            <a:lvl2pPr marL="342754" indent="0" algn="ctr">
              <a:buNone/>
              <a:defRPr>
                <a:solidFill>
                  <a:schemeClr val="tx1">
                    <a:tint val="75000"/>
                  </a:schemeClr>
                </a:solidFill>
              </a:defRPr>
            </a:lvl2pPr>
            <a:lvl3pPr marL="685510" indent="0" algn="ctr">
              <a:buNone/>
              <a:defRPr>
                <a:solidFill>
                  <a:schemeClr val="tx1">
                    <a:tint val="75000"/>
                  </a:schemeClr>
                </a:solidFill>
              </a:defRPr>
            </a:lvl3pPr>
            <a:lvl4pPr marL="1028264" indent="0" algn="ctr">
              <a:buNone/>
              <a:defRPr>
                <a:solidFill>
                  <a:schemeClr val="tx1">
                    <a:tint val="75000"/>
                  </a:schemeClr>
                </a:solidFill>
              </a:defRPr>
            </a:lvl4pPr>
            <a:lvl5pPr marL="1371016" indent="0" algn="ctr">
              <a:buNone/>
              <a:defRPr>
                <a:solidFill>
                  <a:schemeClr val="tx1">
                    <a:tint val="75000"/>
                  </a:schemeClr>
                </a:solidFill>
              </a:defRPr>
            </a:lvl5pPr>
            <a:lvl6pPr marL="1713772" indent="0" algn="ctr">
              <a:buNone/>
              <a:defRPr>
                <a:solidFill>
                  <a:schemeClr val="tx1">
                    <a:tint val="75000"/>
                  </a:schemeClr>
                </a:solidFill>
              </a:defRPr>
            </a:lvl6pPr>
            <a:lvl7pPr marL="2056526" indent="0" algn="ctr">
              <a:buNone/>
              <a:defRPr>
                <a:solidFill>
                  <a:schemeClr val="tx1">
                    <a:tint val="75000"/>
                  </a:schemeClr>
                </a:solidFill>
              </a:defRPr>
            </a:lvl7pPr>
            <a:lvl8pPr marL="2399280" indent="0" algn="ctr">
              <a:buNone/>
              <a:defRPr>
                <a:solidFill>
                  <a:schemeClr val="tx1">
                    <a:tint val="75000"/>
                  </a:schemeClr>
                </a:solidFill>
              </a:defRPr>
            </a:lvl8pPr>
            <a:lvl9pPr marL="2742034"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38332394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_Text - Dark Grey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CE9995D0-0B64-4831-AE03-31E4147B69E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8133315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2_Double Pane - Dark Grey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E4F4FCB1-8E0A-4467-A080-E239C9D966D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54575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2832083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3_Text - Light Blu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36F84289-1E79-4023-89C4-8EBE6095FBA2}"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0846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A2E3FB-765F-4E26-BAE8-82A5866214C6}"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0807266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3_Double Pane - Light Blue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0562C462-79A6-46FF-B1E7-D3D6CBFB328B}"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6AA2B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35298700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4_Text - Dark Blu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B4FC959-A8D9-4742-842C-C456CC292979}"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0" y="276225"/>
            <a:ext cx="9144000" cy="617538"/>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3"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69210000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4_Double Pane - Dark Blue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E803918-7EA2-4A4A-A8B4-DDDEBAEB2EF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0" y="276225"/>
            <a:ext cx="9144000" cy="617538"/>
          </a:xfrm>
          <a:prstGeom prst="rect">
            <a:avLst/>
          </a:prstGeom>
          <a:solidFill>
            <a:srgbClr val="00396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4182547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5_Text - Orange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675571D8-4694-4693-B64F-E12213B54C7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98D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19755847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6_Text - Ligh Grey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B68F4EF6-9A71-4D2F-AD02-5853FA75CF6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3" name="Title 5"/>
          <p:cNvSpPr>
            <a:spLocks noGrp="1"/>
          </p:cNvSpPr>
          <p:nvPr>
            <p:ph type="title"/>
          </p:nvPr>
        </p:nvSpPr>
        <p:spPr>
          <a:xfrm>
            <a:off x="173740" y="320984"/>
            <a:ext cx="8970260" cy="533400"/>
          </a:xfrm>
          <a:noFill/>
        </p:spPr>
        <p:txBody>
          <a:bodyPr/>
          <a:lstStyle>
            <a:lvl1pPr>
              <a:defRPr sz="2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88479759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6_Double Pane - Light Grey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D0D04527-7506-4AEA-B701-186FEC12DF0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C6BEB5"/>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5" name="Title 5"/>
          <p:cNvSpPr>
            <a:spLocks noGrp="1"/>
          </p:cNvSpPr>
          <p:nvPr>
            <p:ph type="title"/>
          </p:nvPr>
        </p:nvSpPr>
        <p:spPr>
          <a:xfrm>
            <a:off x="173740" y="320984"/>
            <a:ext cx="8970260" cy="533400"/>
          </a:xfrm>
          <a:noFill/>
        </p:spPr>
        <p:txBody>
          <a:bodyPr/>
          <a:lstStyle>
            <a:lvl1pPr>
              <a:defRPr sz="2800" b="0">
                <a:solidFill>
                  <a:schemeClr val="tx1"/>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0485637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7_Text - Light Yellow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BD7CFE5A-1CBB-48D6-A9C5-C89CC85B629A}"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76918442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7_Double Pane - Light Yellow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2AA4C055-1246-411D-89D2-7562EFF35C2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F7EA5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907905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8_Text - Dark Yellow Banner">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0533EEC9-9B67-47BD-8662-96B34751E66A}"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Rectangle 4"/>
          <p:cNvSpPr/>
          <p:nvPr/>
        </p:nvSpPr>
        <p:spPr>
          <a:xfrm>
            <a:off x="-6350" y="276225"/>
            <a:ext cx="9150350" cy="61753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defRPr>
            </a:lvl1pPr>
            <a:lvl2pPr marL="574660" indent="-233357">
              <a:buFont typeface="Arial" pitchFamily="34" charset="0"/>
              <a:buChar char="•"/>
              <a:defRPr sz="2600">
                <a:solidFill>
                  <a:srgbClr val="000000"/>
                </a:solidFill>
              </a:defRPr>
            </a:lvl2pPr>
            <a:lvl3pPr marL="914377" indent="-230182">
              <a:buFont typeface="Arial" pitchFamily="34" charset="0"/>
              <a:buChar char="•"/>
              <a:defRPr sz="2400">
                <a:solidFill>
                  <a:srgbClr val="000000"/>
                </a:solidFill>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1"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06269466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8_Double Pane - Dark Yellow Banner">
    <p:spTree>
      <p:nvGrpSpPr>
        <p:cNvPr id="1" name=""/>
        <p:cNvGrpSpPr/>
        <p:nvPr/>
      </p:nvGrpSpPr>
      <p:grpSpPr>
        <a:xfrm>
          <a:off x="0" y="0"/>
          <a:ext cx="0" cy="0"/>
          <a:chOff x="0" y="0"/>
          <a:chExt cx="0" cy="0"/>
        </a:xfrm>
      </p:grpSpPr>
      <p:sp>
        <p:nvSpPr>
          <p:cNvPr id="5" name="TextBox 4"/>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7F17E2EA-1180-44CF-9628-DFC5DFC967B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6" name="Rectangle 5"/>
          <p:cNvSpPr/>
          <p:nvPr/>
        </p:nvSpPr>
        <p:spPr>
          <a:xfrm>
            <a:off x="-6350" y="276225"/>
            <a:ext cx="9150350" cy="617538"/>
          </a:xfrm>
          <a:prstGeom prst="rect">
            <a:avLst/>
          </a:prstGeom>
          <a:solidFill>
            <a:srgbClr val="FFD1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vl1pPr>
            <a:lvl2pPr marL="574660" indent="-233357">
              <a:buFont typeface="Arial" pitchFamily="34" charset="0"/>
              <a:buChar char="•"/>
              <a:defRPr sz="2600"/>
            </a:lvl2pPr>
            <a:lvl3pPr marL="914377" indent="-230182">
              <a:buFont typeface="Arial" pitchFamily="34" charset="0"/>
              <a:buChar char="•"/>
              <a:defRPr sz="2400"/>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16" name="Title 5"/>
          <p:cNvSpPr>
            <a:spLocks noGrp="1"/>
          </p:cNvSpPr>
          <p:nvPr>
            <p:ph type="title"/>
          </p:nvPr>
        </p:nvSpPr>
        <p:spPr>
          <a:xfrm>
            <a:off x="173740" y="320984"/>
            <a:ext cx="8970260" cy="533400"/>
          </a:xfrm>
          <a:noFill/>
        </p:spPr>
        <p:txBody>
          <a:bodyPr/>
          <a:lstStyle>
            <a:lvl1pPr>
              <a:defRPr sz="2800" b="0">
                <a:solidFill>
                  <a:srgbClr val="000000"/>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4167434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AA2E3FB-765F-4E26-BAE8-82A5866214C6}" type="datetimeFigureOut">
              <a:rPr lang="en-US" smtClean="0"/>
              <a:t>11/25/2019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99417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4_Text - Green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E05FE047-EB42-463A-BD26-DB384B86EC32}"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5598803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4_Double Pane - Green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68955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2A7D3765-0BD4-439A-AF7F-683CD78CFEAE}"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810901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3_Text - Purpl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5F55DB29-2C10-4331-9F47-F148CE684F37}"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21588734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_Double Pane - Purpl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723E9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5F00B9B8-1F15-4C1B-BD1B-B36C0A95B4D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94404335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2_Text - Turquoise Banner">
    <p:spTree>
      <p:nvGrpSpPr>
        <p:cNvPr id="1" name=""/>
        <p:cNvGrpSpPr/>
        <p:nvPr/>
      </p:nvGrpSpPr>
      <p:grpSpPr>
        <a:xfrm>
          <a:off x="0" y="0"/>
          <a:ext cx="0" cy="0"/>
          <a:chOff x="0" y="0"/>
          <a:chExt cx="0" cy="0"/>
        </a:xfrm>
      </p:grpSpPr>
      <p:sp>
        <p:nvSpPr>
          <p:cNvPr id="4" name="Rectangle 3"/>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5" name="Rectangle 4"/>
          <p:cNvSpPr/>
          <p:nvPr/>
        </p:nvSpPr>
        <p:spPr>
          <a:xfrm>
            <a:off x="-6350" y="276225"/>
            <a:ext cx="9150350" cy="617538"/>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6" name="TextBox 5"/>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A6CFE9E0-F52C-4778-ACC0-BC3305F33946}"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3" name="Text Placeholder 2"/>
          <p:cNvSpPr>
            <a:spLocks noGrp="1"/>
          </p:cNvSpPr>
          <p:nvPr>
            <p:ph idx="1"/>
          </p:nvPr>
        </p:nvSpPr>
        <p:spPr>
          <a:xfrm>
            <a:off x="173743" y="990600"/>
            <a:ext cx="8741659" cy="5486400"/>
          </a:xfrm>
          <a:prstGeom prst="rect">
            <a:avLst/>
          </a:prstGeom>
        </p:spPr>
        <p:txBody>
          <a:bodyPr rtlCol="0">
            <a:noAutofit/>
          </a:bodyPr>
          <a:lstStyle>
            <a:lvl1pPr marL="227008" indent="-227008">
              <a:buFont typeface="Arial" pitchFamily="34" charset="0"/>
              <a:buChar char="•"/>
              <a:defRPr sz="2800">
                <a:solidFill>
                  <a:srgbClr val="000000"/>
                </a:solidFill>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solidFill>
                  <a:srgbClr val="000000"/>
                </a:solidFill>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solidFill>
                  <a:srgbClr val="000000"/>
                </a:solidFill>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solidFill>
                  <a:srgbClr val="000000"/>
                </a:solidFill>
              </a:defRPr>
            </a:lvl4pPr>
            <a:lvl5pPr marL="1542463" indent="-171446">
              <a:buFont typeface="Arial" pitchFamily="34" charset="0"/>
              <a:buChar char="•"/>
              <a:defRPr sz="1400">
                <a:solidFill>
                  <a:srgbClr val="000000"/>
                </a:solidFill>
              </a:defRPr>
            </a:lvl5pPr>
          </a:lstStyle>
          <a:p>
            <a:pPr lvl="0"/>
            <a:r>
              <a:rPr lang="en-US" smtClean="0"/>
              <a:t>Click to edit Master text styles</a:t>
            </a:r>
          </a:p>
          <a:p>
            <a:pPr lvl="1"/>
            <a:r>
              <a:rPr lang="en-US" smtClean="0"/>
              <a:t>Second level</a:t>
            </a:r>
          </a:p>
          <a:p>
            <a:pPr lvl="2"/>
            <a:r>
              <a:rPr lang="en-US" smtClean="0"/>
              <a:t>Third level</a:t>
            </a:r>
          </a:p>
        </p:txBody>
      </p:sp>
      <p:sp>
        <p:nvSpPr>
          <p:cNvPr id="10"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37551950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2_Double Pane - Turquoise Banner">
    <p:spTree>
      <p:nvGrpSpPr>
        <p:cNvPr id="1" name=""/>
        <p:cNvGrpSpPr/>
        <p:nvPr/>
      </p:nvGrpSpPr>
      <p:grpSpPr>
        <a:xfrm>
          <a:off x="0" y="0"/>
          <a:ext cx="0" cy="0"/>
          <a:chOff x="0" y="0"/>
          <a:chExt cx="0" cy="0"/>
        </a:xfrm>
      </p:grpSpPr>
      <p:sp>
        <p:nvSpPr>
          <p:cNvPr id="6" name="Rectangle 5"/>
          <p:cNvSpPr/>
          <p:nvPr/>
        </p:nvSpPr>
        <p:spPr>
          <a:xfrm>
            <a:off x="-6350" y="276225"/>
            <a:ext cx="9150350" cy="617538"/>
          </a:xfrm>
          <a:prstGeom prst="rect">
            <a:avLst/>
          </a:prstGeom>
          <a:solidFill>
            <a:srgbClr val="00224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8" name="Rectangle 7"/>
          <p:cNvSpPr/>
          <p:nvPr/>
        </p:nvSpPr>
        <p:spPr>
          <a:xfrm>
            <a:off x="-6350" y="276225"/>
            <a:ext cx="9150350" cy="617538"/>
          </a:xfrm>
          <a:prstGeom prst="rect">
            <a:avLst/>
          </a:prstGeom>
          <a:solidFill>
            <a:srgbClr val="00A3C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510">
              <a:defRPr/>
            </a:pPr>
            <a:endParaRPr lang="en-US">
              <a:solidFill>
                <a:srgbClr val="FFFFFF"/>
              </a:solidFill>
            </a:endParaRPr>
          </a:p>
        </p:txBody>
      </p:sp>
      <p:sp>
        <p:nvSpPr>
          <p:cNvPr id="9" name="TextBox 8"/>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9E33FFDA-DEB1-47DA-B3FB-84944EA52B9D}"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7" name="Text Placeholder 2"/>
          <p:cNvSpPr>
            <a:spLocks noGrp="1"/>
          </p:cNvSpPr>
          <p:nvPr>
            <p:ph idx="1"/>
          </p:nvPr>
        </p:nvSpPr>
        <p:spPr>
          <a:xfrm>
            <a:off x="173741"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
        <p:nvSpPr>
          <p:cNvPr id="5" name="Title 5"/>
          <p:cNvSpPr>
            <a:spLocks noGrp="1"/>
          </p:cNvSpPr>
          <p:nvPr>
            <p:ph type="title"/>
          </p:nvPr>
        </p:nvSpPr>
        <p:spPr>
          <a:xfrm>
            <a:off x="173740" y="320984"/>
            <a:ext cx="8970260" cy="533400"/>
          </a:xfrm>
          <a:noFill/>
        </p:spPr>
        <p:txBody>
          <a:bodyPr/>
          <a:lstStyle>
            <a:lvl1pPr>
              <a:defRPr sz="2800" b="0">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
        <p:nvSpPr>
          <p:cNvPr id="12" name="Text Placeholder 2"/>
          <p:cNvSpPr>
            <a:spLocks noGrp="1"/>
          </p:cNvSpPr>
          <p:nvPr>
            <p:ph idx="10"/>
          </p:nvPr>
        </p:nvSpPr>
        <p:spPr>
          <a:xfrm>
            <a:off x="4666930" y="990600"/>
            <a:ext cx="4297680" cy="5486400"/>
          </a:xfrm>
          <a:prstGeom prst="rect">
            <a:avLst/>
          </a:prstGeom>
        </p:spPr>
        <p:txBody>
          <a:bodyPr rtlCol="0">
            <a:noAutofit/>
          </a:bodyPr>
          <a:lstStyle>
            <a:lvl1pPr marL="227008" indent="-227008">
              <a:buFont typeface="Arial" pitchFamily="34" charset="0"/>
              <a:buChar char="•"/>
              <a:defRPr sz="2800">
                <a:latin typeface="+mn-lt"/>
                <a:ea typeface="Verdana" panose="020B0604030504040204" pitchFamily="34" charset="0"/>
                <a:cs typeface="Verdana" panose="020B0604030504040204" pitchFamily="34" charset="0"/>
              </a:defRPr>
            </a:lvl1pPr>
            <a:lvl2pPr marL="574660" indent="-233357">
              <a:buFont typeface="Arial" pitchFamily="34" charset="0"/>
              <a:buChar char="•"/>
              <a:defRPr sz="2600">
                <a:latin typeface="+mn-lt"/>
                <a:ea typeface="Verdana" panose="020B0604030504040204" pitchFamily="34" charset="0"/>
                <a:cs typeface="Verdana" panose="020B0604030504040204" pitchFamily="34" charset="0"/>
              </a:defRPr>
            </a:lvl2pPr>
            <a:lvl3pPr marL="914377" indent="-230182">
              <a:buFont typeface="Arial" pitchFamily="34" charset="0"/>
              <a:buChar char="•"/>
              <a:defRPr sz="2400">
                <a:latin typeface="+mn-lt"/>
                <a:ea typeface="Verdana" panose="020B0604030504040204" pitchFamily="34" charset="0"/>
                <a:cs typeface="Verdana" panose="020B0604030504040204" pitchFamily="34" charset="0"/>
              </a:defRPr>
            </a:lvl3pPr>
            <a:lvl4pPr marL="1199709" indent="-171446">
              <a:buFont typeface="Arial" pitchFamily="34" charset="0"/>
              <a:buChar char="•"/>
              <a:defRPr sz="1600"/>
            </a:lvl4pPr>
            <a:lvl5pPr marL="1542463" indent="-171446">
              <a:buFont typeface="Arial" pitchFamily="34" charset="0"/>
              <a:buChar char="•"/>
              <a:defRPr sz="14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84762868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Blank Slide + Page# + UNEX logo">
    <p:spTree>
      <p:nvGrpSpPr>
        <p:cNvPr id="1" name=""/>
        <p:cNvGrpSpPr/>
        <p:nvPr/>
      </p:nvGrpSpPr>
      <p:grpSpPr>
        <a:xfrm>
          <a:off x="0" y="0"/>
          <a:ext cx="0" cy="0"/>
          <a:chOff x="0" y="0"/>
          <a:chExt cx="0" cy="0"/>
        </a:xfrm>
      </p:grpSpPr>
      <p:sp>
        <p:nvSpPr>
          <p:cNvPr id="2" name="TextBox 1"/>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A3B9DD6B-80A2-45AA-888B-4525EE02F96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Tree>
    <p:extLst>
      <p:ext uri="{BB962C8B-B14F-4D97-AF65-F5344CB8AC3E}">
        <p14:creationId xmlns:p14="http://schemas.microsoft.com/office/powerpoint/2010/main" val="411347826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1_Blank Slide + Page# + UNEX logo">
    <p:spTree>
      <p:nvGrpSpPr>
        <p:cNvPr id="1" name=""/>
        <p:cNvGrpSpPr/>
        <p:nvPr/>
      </p:nvGrpSpPr>
      <p:grpSpPr>
        <a:xfrm>
          <a:off x="0" y="0"/>
          <a:ext cx="0" cy="0"/>
          <a:chOff x="0" y="0"/>
          <a:chExt cx="0" cy="0"/>
        </a:xfrm>
      </p:grpSpPr>
      <p:sp>
        <p:nvSpPr>
          <p:cNvPr id="3" name="TextBox 2"/>
          <p:cNvSpPr txBox="1">
            <a:spLocks noChangeArrowheads="1"/>
          </p:cNvSpPr>
          <p:nvPr/>
        </p:nvSpPr>
        <p:spPr bwMode="auto">
          <a:xfrm>
            <a:off x="4375150" y="6635754"/>
            <a:ext cx="34176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1300">
                <a:solidFill>
                  <a:schemeClr val="tx1"/>
                </a:solidFill>
                <a:latin typeface="Arial" panose="020B0604020202020204" pitchFamily="34" charset="0"/>
              </a:defRPr>
            </a:lvl1pPr>
            <a:lvl2pPr marL="742950" indent="-285750">
              <a:defRPr sz="1300">
                <a:solidFill>
                  <a:schemeClr val="tx1"/>
                </a:solidFill>
                <a:latin typeface="Arial" panose="020B0604020202020204" pitchFamily="34" charset="0"/>
              </a:defRPr>
            </a:lvl2pPr>
            <a:lvl3pPr marL="1143000" indent="-228600">
              <a:defRPr sz="1300">
                <a:solidFill>
                  <a:schemeClr val="tx1"/>
                </a:solidFill>
                <a:latin typeface="Arial" panose="020B0604020202020204" pitchFamily="34" charset="0"/>
              </a:defRPr>
            </a:lvl3pPr>
            <a:lvl4pPr marL="1600200" indent="-228600">
              <a:defRPr sz="1300">
                <a:solidFill>
                  <a:schemeClr val="tx1"/>
                </a:solidFill>
                <a:latin typeface="Arial" panose="020B0604020202020204" pitchFamily="34" charset="0"/>
              </a:defRPr>
            </a:lvl4pPr>
            <a:lvl5pPr marL="2057400" indent="-228600">
              <a:defRPr sz="1300">
                <a:solidFill>
                  <a:schemeClr val="tx1"/>
                </a:solidFill>
                <a:latin typeface="Arial" panose="020B0604020202020204" pitchFamily="34" charset="0"/>
              </a:defRPr>
            </a:lvl5pPr>
            <a:lvl6pPr marL="2514600" indent="-228600" defTabSz="684213" fontAlgn="base">
              <a:spcBef>
                <a:spcPct val="0"/>
              </a:spcBef>
              <a:spcAft>
                <a:spcPct val="0"/>
              </a:spcAft>
              <a:defRPr sz="1300">
                <a:solidFill>
                  <a:schemeClr val="tx1"/>
                </a:solidFill>
                <a:latin typeface="Arial" panose="020B0604020202020204" pitchFamily="34" charset="0"/>
              </a:defRPr>
            </a:lvl6pPr>
            <a:lvl7pPr marL="2971800" indent="-228600" defTabSz="684213" fontAlgn="base">
              <a:spcBef>
                <a:spcPct val="0"/>
              </a:spcBef>
              <a:spcAft>
                <a:spcPct val="0"/>
              </a:spcAft>
              <a:defRPr sz="1300">
                <a:solidFill>
                  <a:schemeClr val="tx1"/>
                </a:solidFill>
                <a:latin typeface="Arial" panose="020B0604020202020204" pitchFamily="34" charset="0"/>
              </a:defRPr>
            </a:lvl7pPr>
            <a:lvl8pPr marL="3429000" indent="-228600" defTabSz="684213" fontAlgn="base">
              <a:spcBef>
                <a:spcPct val="0"/>
              </a:spcBef>
              <a:spcAft>
                <a:spcPct val="0"/>
              </a:spcAft>
              <a:defRPr sz="1300">
                <a:solidFill>
                  <a:schemeClr val="tx1"/>
                </a:solidFill>
                <a:latin typeface="Arial" panose="020B0604020202020204" pitchFamily="34" charset="0"/>
              </a:defRPr>
            </a:lvl8pPr>
            <a:lvl9pPr marL="3886200" indent="-228600" defTabSz="684213" fontAlgn="base">
              <a:spcBef>
                <a:spcPct val="0"/>
              </a:spcBef>
              <a:spcAft>
                <a:spcPct val="0"/>
              </a:spcAft>
              <a:defRPr sz="1300">
                <a:solidFill>
                  <a:schemeClr val="tx1"/>
                </a:solidFill>
                <a:latin typeface="Arial" panose="020B0604020202020204" pitchFamily="34" charset="0"/>
              </a:defRPr>
            </a:lvl9pPr>
          </a:lstStyle>
          <a:p>
            <a:pPr>
              <a:defRPr/>
            </a:pPr>
            <a:fld id="{66B493AD-A80E-4717-B45B-5B2BC3B0FC71}" type="slidenum">
              <a:rPr lang="en-CA" altLang="en-US" sz="1000" smtClean="0">
                <a:solidFill>
                  <a:srgbClr val="1B344A"/>
                </a:solidFill>
                <a:cs typeface="Arial" panose="020B0604020202020204" pitchFamily="34" charset="0"/>
              </a:rPr>
              <a:pPr>
                <a:defRPr/>
              </a:pPr>
              <a:t>‹#›</a:t>
            </a:fld>
            <a:endParaRPr lang="en-CA" altLang="en-US" sz="1000" smtClean="0">
              <a:solidFill>
                <a:srgbClr val="1B344A"/>
              </a:solidFill>
              <a:cs typeface="Arial" panose="020B0604020202020204" pitchFamily="34" charset="0"/>
            </a:endParaRPr>
          </a:p>
        </p:txBody>
      </p:sp>
      <p:sp>
        <p:nvSpPr>
          <p:cNvPr id="5" name="Title 5"/>
          <p:cNvSpPr>
            <a:spLocks noGrp="1"/>
          </p:cNvSpPr>
          <p:nvPr>
            <p:ph type="title"/>
          </p:nvPr>
        </p:nvSpPr>
        <p:spPr>
          <a:xfrm>
            <a:off x="173740" y="320984"/>
            <a:ext cx="8970260" cy="533400"/>
          </a:xfrm>
          <a:noFill/>
        </p:spPr>
        <p:txBody>
          <a:bodyPr/>
          <a:lstStyle>
            <a:lvl1pPr>
              <a:defRPr sz="2800" b="0">
                <a:solidFill>
                  <a:srgbClr val="2E5596"/>
                </a:solidFill>
                <a:latin typeface="Verdana" panose="020B0604030504040204" pitchFamily="34" charset="0"/>
                <a:ea typeface="Verdana" panose="020B0604030504040204" pitchFamily="34" charset="0"/>
                <a:cs typeface="Verdana" panose="020B0604030504040204" pitchFamily="34" charset="0"/>
              </a:defRPr>
            </a:lvl1pPr>
          </a:lstStyle>
          <a:p>
            <a:r>
              <a:rPr lang="en-US" smtClean="0"/>
              <a:t>Click to edit Master title style</a:t>
            </a:r>
            <a:endParaRPr lang="en-US" dirty="0"/>
          </a:p>
        </p:txBody>
      </p:sp>
    </p:spTree>
    <p:extLst>
      <p:ext uri="{BB962C8B-B14F-4D97-AF65-F5344CB8AC3E}">
        <p14:creationId xmlns:p14="http://schemas.microsoft.com/office/powerpoint/2010/main" val="9036367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Blank Slide No Page# - UNEX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53210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a:xfrm>
            <a:off x="628650" y="6356350"/>
            <a:ext cx="2057400" cy="365125"/>
          </a:xfrm>
          <a:prstGeom prst="rect">
            <a:avLst/>
          </a:prstGeom>
        </p:spPr>
        <p:txBody>
          <a:bodyPr/>
          <a:lstStyle/>
          <a:p>
            <a:fld id="{2AA2E3FB-765F-4E26-BAE8-82A5866214C6}" type="datetimeFigureOut">
              <a:rPr lang="en-US" smtClean="0"/>
              <a:t>11/25/2019</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0"/>
            <a:ext cx="2057400" cy="365125"/>
          </a:xfrm>
          <a:prstGeom prst="rect">
            <a:avLst/>
          </a:prstGeom>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2997712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825625"/>
            <a:ext cx="386715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A2E3FB-765F-4E26-BAE8-82A5866214C6}"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020200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A2E3FB-765F-4E26-BAE8-82A5866214C6}" type="datetimeFigureOut">
              <a:rPr lang="en-US" smtClean="0"/>
              <a:t>11/25/2019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4158354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A2E3FB-765F-4E26-BAE8-82A5866214C6}" type="datetimeFigureOut">
              <a:rPr lang="en-US" smtClean="0"/>
              <a:t>11/25/2019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490994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A2E3FB-765F-4E26-BAE8-82A5866214C6}" type="datetimeFigureOut">
              <a:rPr lang="en-US" smtClean="0"/>
              <a:t>11/25/2019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40475943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8835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AA2E3FB-765F-4E26-BAE8-82A5866214C6}" type="datetimeFigureOut">
              <a:rPr lang="en-US" smtClean="0"/>
              <a:t>11/25/2019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2BD272-1031-4148-B13A-EC5A3FAF68DA}" type="slidenum">
              <a:rPr lang="en-US" smtClean="0"/>
              <a:t>‹#›</a:t>
            </a:fld>
            <a:endParaRPr lang="en-US"/>
          </a:p>
        </p:txBody>
      </p:sp>
    </p:spTree>
    <p:extLst>
      <p:ext uri="{BB962C8B-B14F-4D97-AF65-F5344CB8AC3E}">
        <p14:creationId xmlns:p14="http://schemas.microsoft.com/office/powerpoint/2010/main" val="36572828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 Type="http://schemas.openxmlformats.org/officeDocument/2006/relationships/slideLayout" Target="../slideLayouts/slideLayout14.xml"/><Relationship Id="rId21" Type="http://schemas.openxmlformats.org/officeDocument/2006/relationships/slideLayout" Target="../slideLayouts/slideLayout32.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A2E3FB-765F-4E26-BAE8-82A5866214C6}" type="datetimeFigureOut">
              <a:rPr lang="en-US" smtClean="0"/>
              <a:t>11/25/2019</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2BD272-1031-4148-B13A-EC5A3FAF68DA}" type="slidenum">
              <a:rPr lang="en-US" smtClean="0"/>
              <a:t>‹#›</a:t>
            </a:fld>
            <a:endParaRPr lang="en-US"/>
          </a:p>
        </p:txBody>
      </p:sp>
    </p:spTree>
    <p:extLst>
      <p:ext uri="{BB962C8B-B14F-4D97-AF65-F5344CB8AC3E}">
        <p14:creationId xmlns:p14="http://schemas.microsoft.com/office/powerpoint/2010/main" val="2379844591"/>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73040" y="279400"/>
            <a:ext cx="649287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6576" tIns="34276" rIns="36576" bIns="34276"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173040" y="990600"/>
            <a:ext cx="6492875" cy="569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5720" tIns="0" rIns="45720" bIns="0" numCol="1" anchor="t" anchorCtr="0" compatLnSpc="1">
            <a:prstTxWarp prst="textNoShape">
              <a:avLst/>
            </a:prstTxWarp>
          </a:bodyPr>
          <a:lstStyle/>
          <a:p>
            <a:pPr lvl="0"/>
            <a:r>
              <a:rPr lang="en-US" altLang="en-US" smtClean="0"/>
              <a:t>Click to edit</a:t>
            </a:r>
          </a:p>
          <a:p>
            <a:pPr lvl="1"/>
            <a:r>
              <a:rPr lang="en-US" altLang="en-US" smtClean="0"/>
              <a:t>Second level</a:t>
            </a:r>
          </a:p>
          <a:p>
            <a:pPr lvl="2"/>
            <a:r>
              <a:rPr lang="en-US" altLang="en-US" smtClean="0"/>
              <a:t>Third level</a:t>
            </a:r>
          </a:p>
        </p:txBody>
      </p:sp>
    </p:spTree>
    <p:extLst>
      <p:ext uri="{BB962C8B-B14F-4D97-AF65-F5344CB8AC3E}">
        <p14:creationId xmlns:p14="http://schemas.microsoft.com/office/powerpoint/2010/main" val="1394234679"/>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 id="2147483700" r:id="rId15"/>
    <p:sldLayoutId id="2147483701" r:id="rId16"/>
    <p:sldLayoutId id="2147483702" r:id="rId17"/>
    <p:sldLayoutId id="2147483703" r:id="rId18"/>
    <p:sldLayoutId id="2147483704" r:id="rId19"/>
    <p:sldLayoutId id="2147483705" r:id="rId20"/>
    <p:sldLayoutId id="2147483706" r:id="rId21"/>
    <p:sldLayoutId id="2147483707" r:id="rId22"/>
    <p:sldLayoutId id="2147483708" r:id="rId23"/>
    <p:sldLayoutId id="2147483709" r:id="rId24"/>
    <p:sldLayoutId id="2147483710" r:id="rId25"/>
    <p:sldLayoutId id="2147483711" r:id="rId26"/>
    <p:sldLayoutId id="2147483712" r:id="rId27"/>
    <p:sldLayoutId id="2147483713" r:id="rId28"/>
  </p:sldLayoutIdLst>
  <p:timing>
    <p:tnLst>
      <p:par>
        <p:cTn id="1" dur="indefinite" restart="never" nodeType="tmRoot"/>
      </p:par>
    </p:tnLst>
  </p:timing>
  <p:txStyles>
    <p:titleStyle>
      <a:lvl1pPr algn="l" defTabSz="684196" rtl="0" eaLnBrk="1" fontAlgn="base" hangingPunct="1">
        <a:spcBef>
          <a:spcPct val="0"/>
        </a:spcBef>
        <a:spcAft>
          <a:spcPct val="0"/>
        </a:spcAft>
        <a:defRPr sz="2800" kern="1200">
          <a:solidFill>
            <a:schemeClr val="bg2"/>
          </a:solidFill>
          <a:latin typeface="+mj-lt"/>
          <a:ea typeface="+mj-ea"/>
          <a:cs typeface="+mj-cs"/>
        </a:defRPr>
      </a:lvl1pPr>
      <a:lvl2pPr algn="l" defTabSz="684196" rtl="0" eaLnBrk="1" fontAlgn="base" hangingPunct="1">
        <a:spcBef>
          <a:spcPct val="0"/>
        </a:spcBef>
        <a:spcAft>
          <a:spcPct val="0"/>
        </a:spcAft>
        <a:defRPr sz="2800">
          <a:solidFill>
            <a:schemeClr val="bg2"/>
          </a:solidFill>
          <a:latin typeface="Arial Black" panose="020B0A04020102020204" pitchFamily="34" charset="0"/>
        </a:defRPr>
      </a:lvl2pPr>
      <a:lvl3pPr algn="l" defTabSz="684196" rtl="0" eaLnBrk="1" fontAlgn="base" hangingPunct="1">
        <a:spcBef>
          <a:spcPct val="0"/>
        </a:spcBef>
        <a:spcAft>
          <a:spcPct val="0"/>
        </a:spcAft>
        <a:defRPr sz="2800">
          <a:solidFill>
            <a:schemeClr val="bg2"/>
          </a:solidFill>
          <a:latin typeface="Arial Black" panose="020B0A04020102020204" pitchFamily="34" charset="0"/>
        </a:defRPr>
      </a:lvl3pPr>
      <a:lvl4pPr algn="l" defTabSz="684196" rtl="0" eaLnBrk="1" fontAlgn="base" hangingPunct="1">
        <a:spcBef>
          <a:spcPct val="0"/>
        </a:spcBef>
        <a:spcAft>
          <a:spcPct val="0"/>
        </a:spcAft>
        <a:defRPr sz="2800">
          <a:solidFill>
            <a:schemeClr val="bg2"/>
          </a:solidFill>
          <a:latin typeface="Arial Black" panose="020B0A04020102020204" pitchFamily="34" charset="0"/>
        </a:defRPr>
      </a:lvl4pPr>
      <a:lvl5pPr algn="l" defTabSz="684196" rtl="0" eaLnBrk="1" fontAlgn="base" hangingPunct="1">
        <a:spcBef>
          <a:spcPct val="0"/>
        </a:spcBef>
        <a:spcAft>
          <a:spcPct val="0"/>
        </a:spcAft>
        <a:defRPr sz="2800">
          <a:solidFill>
            <a:schemeClr val="bg2"/>
          </a:solidFill>
          <a:latin typeface="Arial Black" panose="020B0A04020102020204" pitchFamily="34" charset="0"/>
        </a:defRPr>
      </a:lvl5pPr>
      <a:lvl6pPr marL="457189" algn="l" defTabSz="684196" rtl="0" eaLnBrk="1" fontAlgn="base" hangingPunct="1">
        <a:spcBef>
          <a:spcPct val="0"/>
        </a:spcBef>
        <a:spcAft>
          <a:spcPct val="0"/>
        </a:spcAft>
        <a:defRPr sz="2800">
          <a:solidFill>
            <a:schemeClr val="bg2"/>
          </a:solidFill>
          <a:latin typeface="Arial Black" panose="020B0A04020102020204" pitchFamily="34" charset="0"/>
        </a:defRPr>
      </a:lvl6pPr>
      <a:lvl7pPr marL="914377" algn="l" defTabSz="684196" rtl="0" eaLnBrk="1" fontAlgn="base" hangingPunct="1">
        <a:spcBef>
          <a:spcPct val="0"/>
        </a:spcBef>
        <a:spcAft>
          <a:spcPct val="0"/>
        </a:spcAft>
        <a:defRPr sz="2800">
          <a:solidFill>
            <a:schemeClr val="bg2"/>
          </a:solidFill>
          <a:latin typeface="Arial Black" panose="020B0A04020102020204" pitchFamily="34" charset="0"/>
        </a:defRPr>
      </a:lvl7pPr>
      <a:lvl8pPr marL="1371566" algn="l" defTabSz="684196" rtl="0" eaLnBrk="1" fontAlgn="base" hangingPunct="1">
        <a:spcBef>
          <a:spcPct val="0"/>
        </a:spcBef>
        <a:spcAft>
          <a:spcPct val="0"/>
        </a:spcAft>
        <a:defRPr sz="2800">
          <a:solidFill>
            <a:schemeClr val="bg2"/>
          </a:solidFill>
          <a:latin typeface="Arial Black" panose="020B0A04020102020204" pitchFamily="34" charset="0"/>
        </a:defRPr>
      </a:lvl8pPr>
      <a:lvl9pPr marL="1828754" algn="l" defTabSz="684196" rtl="0" eaLnBrk="1" fontAlgn="base" hangingPunct="1">
        <a:spcBef>
          <a:spcPct val="0"/>
        </a:spcBef>
        <a:spcAft>
          <a:spcPct val="0"/>
        </a:spcAft>
        <a:defRPr sz="2800">
          <a:solidFill>
            <a:schemeClr val="bg2"/>
          </a:solidFill>
          <a:latin typeface="Arial Black" panose="020B0A04020102020204" pitchFamily="34" charset="0"/>
        </a:defRPr>
      </a:lvl9pPr>
    </p:titleStyle>
    <p:bodyStyle>
      <a:lvl1pPr algn="l" defTabSz="684196" rtl="0" eaLnBrk="1" fontAlgn="base" hangingPunct="1">
        <a:lnSpc>
          <a:spcPct val="140000"/>
        </a:lnSpc>
        <a:spcBef>
          <a:spcPct val="0"/>
        </a:spcBef>
        <a:spcAft>
          <a:spcPct val="0"/>
        </a:spcAft>
        <a:buFont typeface="Arial" panose="020B0604020202020204" pitchFamily="34" charset="0"/>
        <a:defRPr sz="2800" kern="1200">
          <a:solidFill>
            <a:schemeClr val="tx2"/>
          </a:solidFill>
          <a:latin typeface="Arial" pitchFamily="34" charset="0"/>
          <a:ea typeface="+mn-ea"/>
          <a:cs typeface="Arial" pitchFamily="34" charset="0"/>
        </a:defRPr>
      </a:lvl1pPr>
      <a:lvl2pPr marL="341305" algn="l" defTabSz="684196" rtl="0" eaLnBrk="1" fontAlgn="base" hangingPunct="1">
        <a:lnSpc>
          <a:spcPct val="140000"/>
        </a:lnSpc>
        <a:spcBef>
          <a:spcPct val="0"/>
        </a:spcBef>
        <a:spcAft>
          <a:spcPct val="0"/>
        </a:spcAft>
        <a:buFont typeface="Arial" panose="020B0604020202020204" pitchFamily="34" charset="0"/>
        <a:defRPr sz="2600" kern="1200">
          <a:solidFill>
            <a:schemeClr val="tx2"/>
          </a:solidFill>
          <a:latin typeface="Arial" pitchFamily="34" charset="0"/>
          <a:ea typeface="+mn-ea"/>
          <a:cs typeface="Arial" pitchFamily="34" charset="0"/>
        </a:defRPr>
      </a:lvl2pPr>
      <a:lvl3pPr marL="684196" algn="l" defTabSz="684196" rtl="0" eaLnBrk="1" fontAlgn="base" hangingPunct="1">
        <a:lnSpc>
          <a:spcPct val="140000"/>
        </a:lnSpc>
        <a:spcBef>
          <a:spcPct val="0"/>
        </a:spcBef>
        <a:spcAft>
          <a:spcPct val="0"/>
        </a:spcAft>
        <a:buFont typeface="Arial" panose="020B0604020202020204" pitchFamily="34" charset="0"/>
        <a:defRPr sz="2400" kern="1200">
          <a:solidFill>
            <a:schemeClr val="tx2"/>
          </a:solidFill>
          <a:latin typeface="Arial" pitchFamily="34" charset="0"/>
          <a:ea typeface="+mn-ea"/>
          <a:cs typeface="Arial" pitchFamily="34" charset="0"/>
        </a:defRPr>
      </a:lvl3pPr>
      <a:lvl4pPr marL="1027088" algn="l" defTabSz="684196" rtl="0" eaLnBrk="1" fontAlgn="base" hangingPunct="1">
        <a:lnSpc>
          <a:spcPct val="140000"/>
        </a:lnSpc>
        <a:spcBef>
          <a:spcPct val="0"/>
        </a:spcBef>
        <a:spcAft>
          <a:spcPct val="0"/>
        </a:spcAft>
        <a:buFont typeface="Arial" panose="020B0604020202020204" pitchFamily="34" charset="0"/>
        <a:defRPr sz="1400" kern="1200">
          <a:solidFill>
            <a:schemeClr val="tx2"/>
          </a:solidFill>
          <a:latin typeface="Arial" pitchFamily="34" charset="0"/>
          <a:ea typeface="+mn-ea"/>
          <a:cs typeface="Arial" pitchFamily="34" charset="0"/>
        </a:defRPr>
      </a:lvl4pPr>
      <a:lvl5pPr marL="1369979" algn="l" defTabSz="684196" rtl="0" eaLnBrk="1" fontAlgn="base" hangingPunct="1">
        <a:lnSpc>
          <a:spcPct val="140000"/>
        </a:lnSpc>
        <a:spcBef>
          <a:spcPct val="0"/>
        </a:spcBef>
        <a:spcAft>
          <a:spcPct val="0"/>
        </a:spcAft>
        <a:buFont typeface="Arial" panose="020B0604020202020204" pitchFamily="34" charset="0"/>
        <a:defRPr sz="1400" kern="1200">
          <a:solidFill>
            <a:schemeClr val="tx2"/>
          </a:solidFill>
          <a:latin typeface="Arial" pitchFamily="34" charset="0"/>
          <a:ea typeface="+mn-ea"/>
          <a:cs typeface="Arial" pitchFamily="34" charset="0"/>
        </a:defRPr>
      </a:lvl5pPr>
      <a:lvl6pPr marL="1885149"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7903"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0657"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3411" indent="-171377" algn="l" defTabSz="68551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510" rtl="0" eaLnBrk="1" latinLnBrk="0" hangingPunct="1">
        <a:defRPr sz="1300" kern="1200">
          <a:solidFill>
            <a:schemeClr val="tx1"/>
          </a:solidFill>
          <a:latin typeface="+mn-lt"/>
          <a:ea typeface="+mn-ea"/>
          <a:cs typeface="+mn-cs"/>
        </a:defRPr>
      </a:lvl1pPr>
      <a:lvl2pPr marL="342754" algn="l" defTabSz="685510" rtl="0" eaLnBrk="1" latinLnBrk="0" hangingPunct="1">
        <a:defRPr sz="1300" kern="1200">
          <a:solidFill>
            <a:schemeClr val="tx1"/>
          </a:solidFill>
          <a:latin typeface="+mn-lt"/>
          <a:ea typeface="+mn-ea"/>
          <a:cs typeface="+mn-cs"/>
        </a:defRPr>
      </a:lvl2pPr>
      <a:lvl3pPr marL="685510" algn="l" defTabSz="685510" rtl="0" eaLnBrk="1" latinLnBrk="0" hangingPunct="1">
        <a:defRPr sz="1300" kern="1200">
          <a:solidFill>
            <a:schemeClr val="tx1"/>
          </a:solidFill>
          <a:latin typeface="+mn-lt"/>
          <a:ea typeface="+mn-ea"/>
          <a:cs typeface="+mn-cs"/>
        </a:defRPr>
      </a:lvl3pPr>
      <a:lvl4pPr marL="1028264" algn="l" defTabSz="685510" rtl="0" eaLnBrk="1" latinLnBrk="0" hangingPunct="1">
        <a:defRPr sz="1300" kern="1200">
          <a:solidFill>
            <a:schemeClr val="tx1"/>
          </a:solidFill>
          <a:latin typeface="+mn-lt"/>
          <a:ea typeface="+mn-ea"/>
          <a:cs typeface="+mn-cs"/>
        </a:defRPr>
      </a:lvl4pPr>
      <a:lvl5pPr marL="1371016" algn="l" defTabSz="685510" rtl="0" eaLnBrk="1" latinLnBrk="0" hangingPunct="1">
        <a:defRPr sz="1300" kern="1200">
          <a:solidFill>
            <a:schemeClr val="tx1"/>
          </a:solidFill>
          <a:latin typeface="+mn-lt"/>
          <a:ea typeface="+mn-ea"/>
          <a:cs typeface="+mn-cs"/>
        </a:defRPr>
      </a:lvl5pPr>
      <a:lvl6pPr marL="1713772" algn="l" defTabSz="685510" rtl="0" eaLnBrk="1" latinLnBrk="0" hangingPunct="1">
        <a:defRPr sz="1300" kern="1200">
          <a:solidFill>
            <a:schemeClr val="tx1"/>
          </a:solidFill>
          <a:latin typeface="+mn-lt"/>
          <a:ea typeface="+mn-ea"/>
          <a:cs typeface="+mn-cs"/>
        </a:defRPr>
      </a:lvl6pPr>
      <a:lvl7pPr marL="2056526" algn="l" defTabSz="685510" rtl="0" eaLnBrk="1" latinLnBrk="0" hangingPunct="1">
        <a:defRPr sz="1300" kern="1200">
          <a:solidFill>
            <a:schemeClr val="tx1"/>
          </a:solidFill>
          <a:latin typeface="+mn-lt"/>
          <a:ea typeface="+mn-ea"/>
          <a:cs typeface="+mn-cs"/>
        </a:defRPr>
      </a:lvl7pPr>
      <a:lvl8pPr marL="2399280" algn="l" defTabSz="685510" rtl="0" eaLnBrk="1" latinLnBrk="0" hangingPunct="1">
        <a:defRPr sz="1300" kern="1200">
          <a:solidFill>
            <a:schemeClr val="tx1"/>
          </a:solidFill>
          <a:latin typeface="+mn-lt"/>
          <a:ea typeface="+mn-ea"/>
          <a:cs typeface="+mn-cs"/>
        </a:defRPr>
      </a:lvl8pPr>
      <a:lvl9pPr marL="2742034" algn="l" defTabSz="685510" rtl="0" eaLnBrk="1" latinLnBrk="0" hangingPunct="1">
        <a:defRPr sz="1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aeuso.org/includes/files/articles/Vol8_Iss27_3764-3771_Fraud_Detection_in_Automobile_Insur.pdf" TargetMode="External"/><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hyperlink" Target="https://mapr.com/blog/monitoring-real-time-uber-data-using-spark-machine-learning-streaming-and-kafka-api-part-1/" TargetMode="External"/><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thesai.org/Downloads/Volume7No7/Paper_59-Cyber_Profiling_Using_Log_Analysis_And_K_Means_Clustering.pdf"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hyperlink" Target="https://www.kdnuggets.com/2017/06/k-means-clustering-r-call-detail-record-analysis.html" TargetMode="External"/><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hyperlink" Target="https://content.pivotal.io/blog/using-data-science-techniques-for-the-automatic-clustering-of-it-alerts" TargetMode="External"/><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audio" Target="../media/media1.m4a"/><Relationship Id="rId1" Type="http://schemas.microsoft.com/office/2007/relationships/media" Target="../media/media1.m4a"/><Relationship Id="rId6" Type="http://schemas.openxmlformats.org/officeDocument/2006/relationships/image" Target="../media/image8.png"/><Relationship Id="rId5" Type="http://schemas.openxmlformats.org/officeDocument/2006/relationships/image" Target="../media/image7.JPG"/><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9.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codeproject.com/Articles/439890/Text-Documents-Clustering-using-K-Means-Algorithm" TargetMode="External"/><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hyperlink" Target="https://upcommons.upc.edu/bitstream/handle/2117/88986/1929-8707-1-PB.pdf?sequence=1&amp;isAllowed=y" TargetMode="External"/><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www.grdjournals.com/uploads/article/GRDJE/V02/I05/0176/GRDJEV02I050176.pdf" TargetMode="External"/><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hyperlink" Target="https://www.researchgate.net/publication/268445170_Prepaid_Telecom_Customer_Segmentation_Using_the_K-Mean_Algorithm" TargetMode="External"/><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hyperlink" Target="http://thespread.us/clustering.html" TargetMode="External"/><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Introduction to Data Science</a:t>
            </a:r>
            <a:endParaRPr lang="en-US" dirty="0"/>
          </a:p>
        </p:txBody>
      </p:sp>
      <p:sp>
        <p:nvSpPr>
          <p:cNvPr id="3" name="Subtitle 2"/>
          <p:cNvSpPr>
            <a:spLocks noGrp="1"/>
          </p:cNvSpPr>
          <p:nvPr>
            <p:ph type="subTitle" idx="1"/>
          </p:nvPr>
        </p:nvSpPr>
        <p:spPr/>
        <p:txBody>
          <a:bodyPr/>
          <a:lstStyle/>
          <a:p>
            <a:r>
              <a:rPr lang="en-US" dirty="0" smtClean="0"/>
              <a:t>Daniel Gutierrez, Data Scientist</a:t>
            </a:r>
            <a:endParaRPr lang="en-US" dirty="0"/>
          </a:p>
          <a:p>
            <a:r>
              <a:rPr lang="en-US" dirty="0" smtClean="0"/>
              <a:t>Los Angeles, Calif.</a:t>
            </a:r>
            <a:endParaRPr lang="en-US" dirty="0"/>
          </a:p>
        </p:txBody>
      </p:sp>
    </p:spTree>
    <p:extLst>
      <p:ext uri="{BB962C8B-B14F-4D97-AF65-F5344CB8AC3E}">
        <p14:creationId xmlns:p14="http://schemas.microsoft.com/office/powerpoint/2010/main" val="2483838749"/>
      </p:ext>
    </p:extLst>
  </p:cSld>
  <p:clrMapOvr>
    <a:masterClrMapping/>
  </p:clrMapOvr>
  <mc:AlternateContent xmlns:mc="http://schemas.openxmlformats.org/markup-compatibility/2006" xmlns:p14="http://schemas.microsoft.com/office/powerpoint/2010/main">
    <mc:Choice Requires="p14">
      <p:transition spd="slow" p14:dur="2000" advTm="7726"/>
    </mc:Choice>
    <mc:Fallback xmlns="">
      <p:transition spd="slow" advTm="7726"/>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smtClean="0"/>
              <a:t>#6 Insurance </a:t>
            </a:r>
            <a:r>
              <a:rPr lang="en-US" sz="2400" b="1" dirty="0"/>
              <a:t>Fraud </a:t>
            </a:r>
            <a:r>
              <a:rPr lang="en-US" sz="2400" b="1" dirty="0" smtClean="0"/>
              <a:t>Detection - </a:t>
            </a:r>
            <a:r>
              <a:rPr lang="en-US" sz="2400" dirty="0" smtClean="0"/>
              <a:t>Machine </a:t>
            </a:r>
            <a:r>
              <a:rPr lang="en-US" sz="2400" dirty="0"/>
              <a:t>learning has a critical role to play in fraud </a:t>
            </a:r>
            <a:r>
              <a:rPr lang="en-US" sz="2400" dirty="0" smtClean="0"/>
              <a:t>detection. </a:t>
            </a:r>
            <a:r>
              <a:rPr lang="en-US" sz="2400" dirty="0"/>
              <a:t>Utilizing past historical data on fraudulent claims, it is possible to isolate new claims based on its proximity to clusters that indicate fraudulent patterns. Since insurance fraud can potentially have a multi-million dollar impact on a company, the ability to detect frauds is crucial. </a:t>
            </a:r>
            <a:r>
              <a:rPr lang="en-US" sz="2400" dirty="0" smtClean="0">
                <a:hlinkClick r:id="rId3"/>
              </a:rPr>
              <a:t>Here is a research</a:t>
            </a:r>
            <a:r>
              <a:rPr lang="en-US" sz="2400" dirty="0" smtClean="0">
                <a:hlinkClick r:id="rId3"/>
              </a:rPr>
              <a:t> paper using Weka Explorer</a:t>
            </a:r>
            <a:r>
              <a:rPr lang="en-US" sz="2400" dirty="0" smtClean="0"/>
              <a:t> on </a:t>
            </a:r>
            <a:r>
              <a:rPr lang="en-US" sz="2400" dirty="0"/>
              <a:t>using clustering in automobile insurance to detect frauds.</a:t>
            </a:r>
          </a:p>
          <a:p>
            <a:endParaRPr lang="en-US" sz="2400" dirty="0" smtClean="0"/>
          </a:p>
        </p:txBody>
      </p:sp>
      <p:sp>
        <p:nvSpPr>
          <p:cNvPr id="2" name="Title 1"/>
          <p:cNvSpPr>
            <a:spLocks noGrp="1"/>
          </p:cNvSpPr>
          <p:nvPr>
            <p:ph type="title"/>
          </p:nvPr>
        </p:nvSpPr>
        <p:spPr/>
        <p:txBody>
          <a:bodyPr/>
          <a:lstStyle/>
          <a:p>
            <a:r>
              <a:rPr lang="en-US" dirty="0" smtClean="0"/>
              <a:t>Unsupervised Machine Learning</a:t>
            </a:r>
            <a:endParaRPr lang="en-US" dirty="0"/>
          </a:p>
        </p:txBody>
      </p:sp>
    </p:spTree>
    <p:extLst>
      <p:ext uri="{BB962C8B-B14F-4D97-AF65-F5344CB8AC3E}">
        <p14:creationId xmlns:p14="http://schemas.microsoft.com/office/powerpoint/2010/main" val="3466706544"/>
      </p:ext>
    </p:extLst>
  </p:cSld>
  <p:clrMapOvr>
    <a:masterClrMapping/>
  </p:clrMapOvr>
  <mc:AlternateContent xmlns:mc="http://schemas.openxmlformats.org/markup-compatibility/2006" xmlns:p14="http://schemas.microsoft.com/office/powerpoint/2010/main">
    <mc:Choice Requires="p14">
      <p:transition spd="slow" p14:dur="2000" advTm="51064"/>
    </mc:Choice>
    <mc:Fallback xmlns="">
      <p:transition spd="slow" advTm="51064"/>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smtClean="0"/>
              <a:t>#7 Rideshare </a:t>
            </a:r>
            <a:r>
              <a:rPr lang="en-US" sz="2400" b="1" dirty="0"/>
              <a:t>Data </a:t>
            </a:r>
            <a:r>
              <a:rPr lang="en-US" sz="2400" b="1" dirty="0" smtClean="0"/>
              <a:t>Analysis - </a:t>
            </a:r>
            <a:r>
              <a:rPr lang="en-US" sz="2400" dirty="0" smtClean="0"/>
              <a:t>The </a:t>
            </a:r>
            <a:r>
              <a:rPr lang="en-US" sz="2400" dirty="0"/>
              <a:t>publicly available Uber ride information </a:t>
            </a:r>
            <a:r>
              <a:rPr lang="en-US" sz="2400" dirty="0" smtClean="0"/>
              <a:t>data set </a:t>
            </a:r>
            <a:r>
              <a:rPr lang="en-US" sz="2400" dirty="0"/>
              <a:t>provides a large amount of valuable data around traffic, transit time, peak pickup localities, and more. Analyzing this data is useful not just in the context of Uber but also in providing insight into urban traffic patterns and helping us plan for the cities of the future. </a:t>
            </a:r>
            <a:r>
              <a:rPr lang="en-US" sz="2400" dirty="0">
                <a:hlinkClick r:id="rId3"/>
              </a:rPr>
              <a:t>Here is </a:t>
            </a:r>
            <a:r>
              <a:rPr lang="en-US" sz="2400" dirty="0" smtClean="0">
                <a:hlinkClick r:id="rId3"/>
              </a:rPr>
              <a:t>a blog article using Spark ML K-means</a:t>
            </a:r>
            <a:r>
              <a:rPr lang="en-US" sz="2400" dirty="0" smtClean="0"/>
              <a:t> </a:t>
            </a:r>
            <a:r>
              <a:rPr lang="en-US" sz="2400" dirty="0"/>
              <a:t>with links to a sample </a:t>
            </a:r>
            <a:r>
              <a:rPr lang="en-US" sz="2400" dirty="0" smtClean="0"/>
              <a:t>data set </a:t>
            </a:r>
            <a:r>
              <a:rPr lang="en-US" sz="2400" dirty="0"/>
              <a:t>and a process for analyzing Uber data.</a:t>
            </a:r>
          </a:p>
          <a:p>
            <a:endParaRPr lang="en-US" sz="2400" dirty="0" smtClean="0"/>
          </a:p>
        </p:txBody>
      </p:sp>
      <p:sp>
        <p:nvSpPr>
          <p:cNvPr id="2" name="Title 1"/>
          <p:cNvSpPr>
            <a:spLocks noGrp="1"/>
          </p:cNvSpPr>
          <p:nvPr>
            <p:ph type="title"/>
          </p:nvPr>
        </p:nvSpPr>
        <p:spPr/>
        <p:txBody>
          <a:bodyPr/>
          <a:lstStyle/>
          <a:p>
            <a:r>
              <a:rPr lang="en-US" dirty="0" smtClean="0"/>
              <a:t>Unsupervised Machine Learning</a:t>
            </a:r>
            <a:endParaRPr lang="en-US" dirty="0"/>
          </a:p>
        </p:txBody>
      </p:sp>
    </p:spTree>
    <p:extLst>
      <p:ext uri="{BB962C8B-B14F-4D97-AF65-F5344CB8AC3E}">
        <p14:creationId xmlns:p14="http://schemas.microsoft.com/office/powerpoint/2010/main" val="2464600773"/>
      </p:ext>
    </p:extLst>
  </p:cSld>
  <p:clrMapOvr>
    <a:masterClrMapping/>
  </p:clrMapOvr>
  <mc:AlternateContent xmlns:mc="http://schemas.openxmlformats.org/markup-compatibility/2006" xmlns:p14="http://schemas.microsoft.com/office/powerpoint/2010/main">
    <mc:Choice Requires="p14">
      <p:transition spd="slow" p14:dur="2000" advTm="51064"/>
    </mc:Choice>
    <mc:Fallback xmlns="">
      <p:transition spd="slow" advTm="51064"/>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smtClean="0"/>
              <a:t>#8 Cyber-Profiling Criminals - </a:t>
            </a:r>
            <a:r>
              <a:rPr lang="en-US" sz="2400" dirty="0" smtClean="0"/>
              <a:t>Cyber-profiling </a:t>
            </a:r>
            <a:r>
              <a:rPr lang="en-US" sz="2400" dirty="0"/>
              <a:t>is the process of collecting data from individuals and groups to identify significant co-relations. The idea of cyber profiling is derived from criminal profiles, which provide information on the investigation division to classify the types of criminals who were at the crime scene. </a:t>
            </a:r>
            <a:r>
              <a:rPr lang="en-US" sz="2400" dirty="0">
                <a:hlinkClick r:id="rId3"/>
              </a:rPr>
              <a:t>Here is an interesting </a:t>
            </a:r>
            <a:r>
              <a:rPr lang="en-US" sz="2400" dirty="0" smtClean="0">
                <a:hlinkClick r:id="rId3"/>
              </a:rPr>
              <a:t>research </a:t>
            </a:r>
            <a:r>
              <a:rPr lang="en-US" sz="2400" dirty="0">
                <a:hlinkClick r:id="rId3"/>
              </a:rPr>
              <a:t>paper</a:t>
            </a:r>
            <a:r>
              <a:rPr lang="en-US" sz="2400" dirty="0"/>
              <a:t> on how to cyber-profile users in an academic environment based on user data preferences.</a:t>
            </a:r>
          </a:p>
          <a:p>
            <a:endParaRPr lang="en-US" sz="2400" dirty="0" smtClean="0"/>
          </a:p>
        </p:txBody>
      </p:sp>
      <p:sp>
        <p:nvSpPr>
          <p:cNvPr id="2" name="Title 1"/>
          <p:cNvSpPr>
            <a:spLocks noGrp="1"/>
          </p:cNvSpPr>
          <p:nvPr>
            <p:ph type="title"/>
          </p:nvPr>
        </p:nvSpPr>
        <p:spPr/>
        <p:txBody>
          <a:bodyPr/>
          <a:lstStyle/>
          <a:p>
            <a:r>
              <a:rPr lang="en-US" dirty="0" smtClean="0"/>
              <a:t>Unsupervised Machine Learning</a:t>
            </a:r>
            <a:endParaRPr lang="en-US" dirty="0"/>
          </a:p>
        </p:txBody>
      </p:sp>
    </p:spTree>
    <p:extLst>
      <p:ext uri="{BB962C8B-B14F-4D97-AF65-F5344CB8AC3E}">
        <p14:creationId xmlns:p14="http://schemas.microsoft.com/office/powerpoint/2010/main" val="2896916816"/>
      </p:ext>
    </p:extLst>
  </p:cSld>
  <p:clrMapOvr>
    <a:masterClrMapping/>
  </p:clrMapOvr>
  <mc:AlternateContent xmlns:mc="http://schemas.openxmlformats.org/markup-compatibility/2006" xmlns:p14="http://schemas.microsoft.com/office/powerpoint/2010/main">
    <mc:Choice Requires="p14">
      <p:transition spd="slow" p14:dur="2000" advTm="51064"/>
    </mc:Choice>
    <mc:Fallback xmlns="">
      <p:transition spd="slow" advTm="51064"/>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smtClean="0"/>
              <a:t>#9 Call </a:t>
            </a:r>
            <a:r>
              <a:rPr lang="en-US" sz="2400" b="1" dirty="0"/>
              <a:t>Record Detail </a:t>
            </a:r>
            <a:r>
              <a:rPr lang="en-US" sz="2400" b="1" dirty="0" smtClean="0"/>
              <a:t>Analysis - </a:t>
            </a:r>
            <a:r>
              <a:rPr lang="en-US" sz="2400" dirty="0" smtClean="0"/>
              <a:t>A </a:t>
            </a:r>
            <a:r>
              <a:rPr lang="en-US" sz="2400" dirty="0"/>
              <a:t>call detail record (CDR) is the information captured by telecom companies during </a:t>
            </a:r>
            <a:r>
              <a:rPr lang="en-US" sz="2400" dirty="0"/>
              <a:t>a</a:t>
            </a:r>
            <a:r>
              <a:rPr lang="en-US" sz="2400" dirty="0" smtClean="0"/>
              <a:t> </a:t>
            </a:r>
            <a:r>
              <a:rPr lang="en-US" sz="2400" dirty="0"/>
              <a:t>call, SMS, </a:t>
            </a:r>
            <a:r>
              <a:rPr lang="en-US" sz="2400" dirty="0" smtClean="0"/>
              <a:t>or</a:t>
            </a:r>
            <a:r>
              <a:rPr lang="en-US" sz="2400" dirty="0" smtClean="0"/>
              <a:t> </a:t>
            </a:r>
            <a:r>
              <a:rPr lang="en-US" sz="2400" dirty="0"/>
              <a:t>internet activity of a customer. This information provides greater insights about the customer’s needs when used with customer demographics. In </a:t>
            </a:r>
            <a:r>
              <a:rPr lang="en-US" sz="2400" dirty="0">
                <a:hlinkClick r:id="rId3"/>
              </a:rPr>
              <a:t>this </a:t>
            </a:r>
            <a:r>
              <a:rPr lang="en-US" sz="2400" dirty="0" smtClean="0">
                <a:hlinkClick r:id="rId3"/>
              </a:rPr>
              <a:t>blog article using R</a:t>
            </a:r>
            <a:r>
              <a:rPr lang="en-US" sz="2400" dirty="0" smtClean="0"/>
              <a:t>, you’ll see how you </a:t>
            </a:r>
            <a:r>
              <a:rPr lang="en-US" sz="2400" dirty="0"/>
              <a:t>can cluster customer activities for 24 hours by using the unsupervised k-means clustering algorithm. It is used to understand segments of customers with respect to their usage by hours.</a:t>
            </a:r>
          </a:p>
          <a:p>
            <a:endParaRPr lang="en-US" sz="2400" dirty="0" smtClean="0"/>
          </a:p>
        </p:txBody>
      </p:sp>
      <p:sp>
        <p:nvSpPr>
          <p:cNvPr id="2" name="Title 1"/>
          <p:cNvSpPr>
            <a:spLocks noGrp="1"/>
          </p:cNvSpPr>
          <p:nvPr>
            <p:ph type="title"/>
          </p:nvPr>
        </p:nvSpPr>
        <p:spPr/>
        <p:txBody>
          <a:bodyPr/>
          <a:lstStyle/>
          <a:p>
            <a:r>
              <a:rPr lang="en-US" dirty="0" smtClean="0"/>
              <a:t>Unsupervised Machine Learning</a:t>
            </a:r>
            <a:endParaRPr lang="en-US" dirty="0"/>
          </a:p>
        </p:txBody>
      </p:sp>
    </p:spTree>
    <p:extLst>
      <p:ext uri="{BB962C8B-B14F-4D97-AF65-F5344CB8AC3E}">
        <p14:creationId xmlns:p14="http://schemas.microsoft.com/office/powerpoint/2010/main" val="129849125"/>
      </p:ext>
    </p:extLst>
  </p:cSld>
  <p:clrMapOvr>
    <a:masterClrMapping/>
  </p:clrMapOvr>
  <mc:AlternateContent xmlns:mc="http://schemas.openxmlformats.org/markup-compatibility/2006" xmlns:p14="http://schemas.microsoft.com/office/powerpoint/2010/main">
    <mc:Choice Requires="p14">
      <p:transition spd="slow" p14:dur="2000" advTm="51064"/>
    </mc:Choice>
    <mc:Fallback xmlns="">
      <p:transition spd="slow" advTm="51064"/>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smtClean="0"/>
              <a:t>#10 Automatic </a:t>
            </a:r>
            <a:r>
              <a:rPr lang="en-US" sz="2400" b="1" dirty="0"/>
              <a:t>Clustering of IT </a:t>
            </a:r>
            <a:r>
              <a:rPr lang="en-US" sz="2400" b="1" dirty="0" smtClean="0"/>
              <a:t>Alerts - </a:t>
            </a:r>
            <a:r>
              <a:rPr lang="en-US" sz="2400" dirty="0" smtClean="0"/>
              <a:t>Large </a:t>
            </a:r>
            <a:r>
              <a:rPr lang="en-US" sz="2400" dirty="0"/>
              <a:t>enterprise IT infrastructure technology components such as network, storage, or database generate large volumes of alert messages. Because alert messages potentially point to operational issues, they must be manually screened for prioritization for downstream processes. </a:t>
            </a:r>
            <a:r>
              <a:rPr lang="en-US" sz="2400" dirty="0" smtClean="0">
                <a:hlinkClick r:id="rId3"/>
              </a:rPr>
              <a:t>This blog article </a:t>
            </a:r>
            <a:r>
              <a:rPr lang="en-US" sz="2400" dirty="0" smtClean="0">
                <a:hlinkClick r:id="rId3"/>
              </a:rPr>
              <a:t>describing cl</a:t>
            </a:r>
            <a:r>
              <a:rPr lang="en-US" sz="2400" dirty="0" smtClean="0">
                <a:hlinkClick r:id="rId3"/>
              </a:rPr>
              <a:t>ustering </a:t>
            </a:r>
            <a:r>
              <a:rPr lang="en-US" sz="2400" dirty="0">
                <a:hlinkClick r:id="rId3"/>
              </a:rPr>
              <a:t>of </a:t>
            </a:r>
            <a:r>
              <a:rPr lang="en-US" sz="2400" dirty="0" smtClean="0">
                <a:hlinkClick r:id="rId3"/>
              </a:rPr>
              <a:t>data</a:t>
            </a:r>
            <a:r>
              <a:rPr lang="en-US" sz="2400" dirty="0" smtClean="0"/>
              <a:t>, provides </a:t>
            </a:r>
            <a:r>
              <a:rPr lang="en-US" sz="2400" dirty="0"/>
              <a:t>insight into categories of alerts and mean time to repair, and help in failure predictions.</a:t>
            </a:r>
          </a:p>
          <a:p>
            <a:endParaRPr lang="en-US" sz="2400" dirty="0" smtClean="0"/>
          </a:p>
        </p:txBody>
      </p:sp>
      <p:sp>
        <p:nvSpPr>
          <p:cNvPr id="2" name="Title 1"/>
          <p:cNvSpPr>
            <a:spLocks noGrp="1"/>
          </p:cNvSpPr>
          <p:nvPr>
            <p:ph type="title"/>
          </p:nvPr>
        </p:nvSpPr>
        <p:spPr/>
        <p:txBody>
          <a:bodyPr/>
          <a:lstStyle/>
          <a:p>
            <a:r>
              <a:rPr lang="en-US" dirty="0" smtClean="0"/>
              <a:t>Unsupervised Machine Learning</a:t>
            </a:r>
            <a:endParaRPr lang="en-US" dirty="0"/>
          </a:p>
        </p:txBody>
      </p:sp>
    </p:spTree>
    <p:extLst>
      <p:ext uri="{BB962C8B-B14F-4D97-AF65-F5344CB8AC3E}">
        <p14:creationId xmlns:p14="http://schemas.microsoft.com/office/powerpoint/2010/main" val="4221819345"/>
      </p:ext>
    </p:extLst>
  </p:cSld>
  <p:clrMapOvr>
    <a:masterClrMapping/>
  </p:clrMapOvr>
  <mc:AlternateContent xmlns:mc="http://schemas.openxmlformats.org/markup-compatibility/2006" xmlns:p14="http://schemas.microsoft.com/office/powerpoint/2010/main">
    <mc:Choice Requires="p14">
      <p:transition spd="slow" p14:dur="2000" advTm="51064"/>
    </mc:Choice>
    <mc:Fallback xmlns="">
      <p:transition spd="slow" advTm="51064"/>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Can we find things that are close together?</a:t>
            </a:r>
          </a:p>
          <a:p>
            <a:pPr lvl="1"/>
            <a:r>
              <a:rPr lang="en-US" dirty="0" smtClean="0"/>
              <a:t>How do we define close?</a:t>
            </a:r>
          </a:p>
          <a:p>
            <a:pPr lvl="1"/>
            <a:r>
              <a:rPr lang="en-US" dirty="0" smtClean="0"/>
              <a:t>How do we group things?</a:t>
            </a:r>
          </a:p>
          <a:p>
            <a:pPr lvl="1"/>
            <a:r>
              <a:rPr lang="en-US" dirty="0" smtClean="0"/>
              <a:t>How do we visualize the grouping?</a:t>
            </a:r>
          </a:p>
          <a:p>
            <a:pPr lvl="1"/>
            <a:r>
              <a:rPr lang="en-US" dirty="0" smtClean="0"/>
              <a:t>How do we interpret the grouping?</a:t>
            </a:r>
            <a:endParaRPr lang="en-US" dirty="0"/>
          </a:p>
        </p:txBody>
      </p:sp>
      <p:sp>
        <p:nvSpPr>
          <p:cNvPr id="2" name="Title 1"/>
          <p:cNvSpPr>
            <a:spLocks noGrp="1"/>
          </p:cNvSpPr>
          <p:nvPr>
            <p:ph type="title"/>
          </p:nvPr>
        </p:nvSpPr>
        <p:spPr/>
        <p:txBody>
          <a:bodyPr/>
          <a:lstStyle/>
          <a:p>
            <a:r>
              <a:rPr lang="en-US" dirty="0" smtClean="0"/>
              <a:t>Unsupervised Machine Learning</a:t>
            </a:r>
            <a:endParaRPr lang="en-US" dirty="0"/>
          </a:p>
        </p:txBody>
      </p:sp>
    </p:spTree>
    <p:extLst>
      <p:ext uri="{BB962C8B-B14F-4D97-AF65-F5344CB8AC3E}">
        <p14:creationId xmlns:p14="http://schemas.microsoft.com/office/powerpoint/2010/main" val="981598960"/>
      </p:ext>
    </p:extLst>
  </p:cSld>
  <p:clrMapOvr>
    <a:masterClrMapping/>
  </p:clrMapOvr>
  <mc:AlternateContent xmlns:mc="http://schemas.openxmlformats.org/markup-compatibility/2006" xmlns:p14="http://schemas.microsoft.com/office/powerpoint/2010/main">
    <mc:Choice Requires="p14">
      <p:transition spd="slow" p14:dur="2000" advTm="51064"/>
    </mc:Choice>
    <mc:Fallback xmlns="">
      <p:transition spd="slow" advTm="51064"/>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How do we define close?</a:t>
            </a:r>
          </a:p>
          <a:p>
            <a:pPr lvl="1"/>
            <a:r>
              <a:rPr lang="en-US" dirty="0" smtClean="0"/>
              <a:t>Most important step is selecting appropriate distance measure - garbage in -&gt; garbage out</a:t>
            </a:r>
          </a:p>
          <a:p>
            <a:pPr lvl="1"/>
            <a:r>
              <a:rPr lang="en-US" dirty="0" smtClean="0"/>
              <a:t>Distance or similarity</a:t>
            </a:r>
          </a:p>
          <a:p>
            <a:pPr lvl="2"/>
            <a:r>
              <a:rPr lang="en-US" dirty="0" smtClean="0"/>
              <a:t>Continuous – Euclidean distance</a:t>
            </a:r>
          </a:p>
          <a:p>
            <a:pPr lvl="2"/>
            <a:r>
              <a:rPr lang="en-US" dirty="0" smtClean="0"/>
              <a:t>Continuous – correlation similarity</a:t>
            </a:r>
          </a:p>
          <a:p>
            <a:pPr lvl="2"/>
            <a:r>
              <a:rPr lang="en-US" dirty="0" smtClean="0"/>
              <a:t>Binary – </a:t>
            </a:r>
            <a:r>
              <a:rPr lang="en-US" dirty="0"/>
              <a:t>M</a:t>
            </a:r>
            <a:r>
              <a:rPr lang="en-US" dirty="0" smtClean="0"/>
              <a:t>anhattan distance</a:t>
            </a:r>
          </a:p>
          <a:p>
            <a:pPr lvl="1"/>
            <a:r>
              <a:rPr lang="en-US" dirty="0" smtClean="0"/>
              <a:t>Pick a distance </a:t>
            </a:r>
            <a:r>
              <a:rPr lang="en-US" dirty="0" smtClean="0"/>
              <a:t>or </a:t>
            </a:r>
            <a:r>
              <a:rPr lang="en-US" dirty="0" smtClean="0"/>
              <a:t>similarity that makes sense for your problem</a:t>
            </a:r>
            <a:endParaRPr lang="en-US" dirty="0"/>
          </a:p>
        </p:txBody>
      </p:sp>
      <p:sp>
        <p:nvSpPr>
          <p:cNvPr id="2" name="Title 1"/>
          <p:cNvSpPr>
            <a:spLocks noGrp="1"/>
          </p:cNvSpPr>
          <p:nvPr>
            <p:ph type="title"/>
          </p:nvPr>
        </p:nvSpPr>
        <p:spPr/>
        <p:txBody>
          <a:bodyPr/>
          <a:lstStyle/>
          <a:p>
            <a:r>
              <a:rPr lang="en-US" dirty="0"/>
              <a:t>Unsupervised Machine Learning</a:t>
            </a:r>
          </a:p>
        </p:txBody>
      </p:sp>
    </p:spTree>
    <p:extLst>
      <p:ext uri="{BB962C8B-B14F-4D97-AF65-F5344CB8AC3E}">
        <p14:creationId xmlns:p14="http://schemas.microsoft.com/office/powerpoint/2010/main" val="1395925345"/>
      </p:ext>
    </p:extLst>
  </p:cSld>
  <p:clrMapOvr>
    <a:masterClrMapping/>
  </p:clrMapOvr>
  <mc:AlternateContent xmlns:mc="http://schemas.openxmlformats.org/markup-compatibility/2006" xmlns:p14="http://schemas.microsoft.com/office/powerpoint/2010/main">
    <mc:Choice Requires="p14">
      <p:transition spd="slow" p14:dur="2000" advTm="59096"/>
    </mc:Choice>
    <mc:Fallback xmlns="">
      <p:transition spd="slow" advTm="59096"/>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smtClean="0"/>
              <a:t>Euclidean Distance</a:t>
            </a:r>
          </a:p>
          <a:p>
            <a:endParaRPr lang="en-US" dirty="0" smtClean="0"/>
          </a:p>
        </p:txBody>
      </p:sp>
      <p:sp>
        <p:nvSpPr>
          <p:cNvPr id="2" name="Title 1"/>
          <p:cNvSpPr>
            <a:spLocks noGrp="1"/>
          </p:cNvSpPr>
          <p:nvPr>
            <p:ph type="title"/>
          </p:nvPr>
        </p:nvSpPr>
        <p:spPr/>
        <p:txBody>
          <a:bodyPr/>
          <a:lstStyle/>
          <a:p>
            <a:r>
              <a:rPr lang="en-US" dirty="0"/>
              <a:t>Unsupervised Machine Learning</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19300" y="1981200"/>
            <a:ext cx="5105400" cy="3886200"/>
          </a:xfrm>
          <a:prstGeom prst="rect">
            <a:avLst/>
          </a:prstGeom>
        </p:spPr>
      </p:pic>
    </p:spTree>
    <p:extLst>
      <p:ext uri="{BB962C8B-B14F-4D97-AF65-F5344CB8AC3E}">
        <p14:creationId xmlns:p14="http://schemas.microsoft.com/office/powerpoint/2010/main" val="2590644917"/>
      </p:ext>
    </p:extLst>
  </p:cSld>
  <p:clrMapOvr>
    <a:masterClrMapping/>
  </p:clrMapOvr>
  <mc:AlternateContent xmlns:mc="http://schemas.openxmlformats.org/markup-compatibility/2006" xmlns:p14="http://schemas.microsoft.com/office/powerpoint/2010/main">
    <mc:Choice Requires="p14">
      <p:transition spd="slow" p14:dur="2000" advTm="86597"/>
    </mc:Choice>
    <mc:Fallback xmlns="">
      <p:transition spd="slow" advTm="86597"/>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smtClean="0"/>
              <a:t>Hierarchical </a:t>
            </a:r>
            <a:r>
              <a:rPr lang="en-US" sz="2000" dirty="0"/>
              <a:t>clustering</a:t>
            </a:r>
          </a:p>
          <a:p>
            <a:pPr lvl="1"/>
            <a:r>
              <a:rPr lang="en-US" sz="2000" dirty="0"/>
              <a:t>Compute the distance between every pair of </a:t>
            </a:r>
            <a:r>
              <a:rPr lang="en-US" sz="2000" dirty="0" smtClean="0"/>
              <a:t>points/clusters:</a:t>
            </a:r>
            <a:endParaRPr lang="en-US" sz="2000" dirty="0"/>
          </a:p>
          <a:p>
            <a:pPr lvl="2"/>
            <a:r>
              <a:rPr lang="en-US" sz="2000" dirty="0"/>
              <a:t>Computing the distance between point A and point B is via the distance </a:t>
            </a:r>
            <a:r>
              <a:rPr lang="en-US" sz="2000" dirty="0" smtClean="0"/>
              <a:t>function</a:t>
            </a:r>
            <a:endParaRPr lang="en-US" sz="2000" dirty="0"/>
          </a:p>
          <a:p>
            <a:pPr lvl="2"/>
            <a:r>
              <a:rPr lang="en-US" sz="2000" dirty="0"/>
              <a:t>Computing the distance between point A and cluster B may first compute distance of all point pairs (one from cluster A and the other from cluster B) and then pick either min/max/</a:t>
            </a:r>
            <a:r>
              <a:rPr lang="en-US" sz="2000" dirty="0" err="1"/>
              <a:t>avg</a:t>
            </a:r>
            <a:r>
              <a:rPr lang="en-US" sz="2000" dirty="0"/>
              <a:t> of these </a:t>
            </a:r>
            <a:r>
              <a:rPr lang="en-US" sz="2000" dirty="0" smtClean="0"/>
              <a:t>pairs</a:t>
            </a:r>
            <a:endParaRPr lang="en-US" sz="2000" dirty="0"/>
          </a:p>
          <a:p>
            <a:pPr lvl="1"/>
            <a:r>
              <a:rPr lang="en-US" sz="2000" dirty="0"/>
              <a:t>Combine the two closest point/pairs into a cluster. Repeat step 1 until only one big cluster </a:t>
            </a:r>
            <a:r>
              <a:rPr lang="en-US" sz="2000" dirty="0" smtClean="0"/>
              <a:t>remains</a:t>
            </a:r>
          </a:p>
          <a:p>
            <a:pPr lvl="1"/>
            <a:endParaRPr lang="en-US" sz="2000" dirty="0"/>
          </a:p>
          <a:p>
            <a:pPr lvl="1"/>
            <a:endParaRPr lang="en-US" sz="2000" dirty="0" smtClean="0"/>
          </a:p>
          <a:p>
            <a:pPr lvl="1"/>
            <a:endParaRPr lang="en-US" sz="2000" dirty="0"/>
          </a:p>
        </p:txBody>
      </p:sp>
      <p:sp>
        <p:nvSpPr>
          <p:cNvPr id="2" name="Title 1"/>
          <p:cNvSpPr>
            <a:spLocks noGrp="1"/>
          </p:cNvSpPr>
          <p:nvPr>
            <p:ph type="title"/>
          </p:nvPr>
        </p:nvSpPr>
        <p:spPr/>
        <p:txBody>
          <a:bodyPr/>
          <a:lstStyle/>
          <a:p>
            <a:r>
              <a:rPr lang="en-US" dirty="0"/>
              <a:t>Unsupervised Machine Learning</a:t>
            </a:r>
          </a:p>
        </p:txBody>
      </p:sp>
    </p:spTree>
    <p:extLst>
      <p:ext uri="{BB962C8B-B14F-4D97-AF65-F5344CB8AC3E}">
        <p14:creationId xmlns:p14="http://schemas.microsoft.com/office/powerpoint/2010/main" val="1353630317"/>
      </p:ext>
    </p:extLst>
  </p:cSld>
  <p:clrMapOvr>
    <a:masterClrMapping/>
  </p:clrMapOvr>
  <mc:AlternateContent xmlns:mc="http://schemas.openxmlformats.org/markup-compatibility/2006" xmlns:p14="http://schemas.microsoft.com/office/powerpoint/2010/main">
    <mc:Choice Requires="p14">
      <p:transition spd="slow" p14:dur="2000" advTm="105692"/>
    </mc:Choice>
    <mc:Fallback xmlns="">
      <p:transition spd="slow" advTm="105692"/>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000" dirty="0"/>
              <a:t>K-means clustering</a:t>
            </a:r>
          </a:p>
          <a:p>
            <a:pPr lvl="1"/>
            <a:r>
              <a:rPr lang="en-US" sz="2000" dirty="0"/>
              <a:t>A </a:t>
            </a:r>
            <a:r>
              <a:rPr lang="en-US" sz="2000" dirty="0" err="1"/>
              <a:t>partioning</a:t>
            </a:r>
            <a:r>
              <a:rPr lang="en-US" sz="2000" dirty="0"/>
              <a:t> approach</a:t>
            </a:r>
          </a:p>
          <a:p>
            <a:pPr lvl="2"/>
            <a:r>
              <a:rPr lang="en-US" sz="2000" dirty="0"/>
              <a:t>Fix a number of clusters</a:t>
            </a:r>
          </a:p>
          <a:p>
            <a:pPr lvl="2"/>
            <a:r>
              <a:rPr lang="en-US" sz="2000" dirty="0"/>
              <a:t>Get “centroids” of each cluster</a:t>
            </a:r>
          </a:p>
          <a:p>
            <a:pPr lvl="2"/>
            <a:r>
              <a:rPr lang="en-US" sz="2000" dirty="0"/>
              <a:t>Assign things to closest centroid</a:t>
            </a:r>
          </a:p>
          <a:p>
            <a:pPr lvl="2"/>
            <a:r>
              <a:rPr lang="en-US" sz="2000" dirty="0"/>
              <a:t>Recalculate centroids</a:t>
            </a:r>
          </a:p>
          <a:p>
            <a:pPr lvl="1"/>
            <a:r>
              <a:rPr lang="en-US" sz="2000" dirty="0"/>
              <a:t>Requires</a:t>
            </a:r>
          </a:p>
          <a:p>
            <a:pPr lvl="2"/>
            <a:r>
              <a:rPr lang="en-US" sz="2000" dirty="0"/>
              <a:t>A defined distance metric</a:t>
            </a:r>
          </a:p>
          <a:p>
            <a:pPr lvl="2"/>
            <a:r>
              <a:rPr lang="en-US" sz="2000" dirty="0"/>
              <a:t>A number of clusters</a:t>
            </a:r>
          </a:p>
          <a:p>
            <a:pPr lvl="2"/>
            <a:r>
              <a:rPr lang="en-US" sz="2000" dirty="0"/>
              <a:t>An initial guess as to cluster centroids</a:t>
            </a:r>
          </a:p>
          <a:p>
            <a:pPr lvl="1"/>
            <a:r>
              <a:rPr lang="en-US" sz="2000" dirty="0"/>
              <a:t>Produces</a:t>
            </a:r>
          </a:p>
          <a:p>
            <a:pPr lvl="2"/>
            <a:r>
              <a:rPr lang="en-US" sz="2000" dirty="0"/>
              <a:t>Final estimate of cluster centroids</a:t>
            </a:r>
          </a:p>
          <a:p>
            <a:pPr lvl="2"/>
            <a:r>
              <a:rPr lang="en-US" sz="2000" dirty="0"/>
              <a:t>An assignment of each point to clusters</a:t>
            </a:r>
          </a:p>
        </p:txBody>
      </p:sp>
      <p:sp>
        <p:nvSpPr>
          <p:cNvPr id="2" name="Title 1"/>
          <p:cNvSpPr>
            <a:spLocks noGrp="1"/>
          </p:cNvSpPr>
          <p:nvPr>
            <p:ph type="title"/>
          </p:nvPr>
        </p:nvSpPr>
        <p:spPr/>
        <p:txBody>
          <a:bodyPr/>
          <a:lstStyle/>
          <a:p>
            <a:r>
              <a:rPr lang="en-US" dirty="0"/>
              <a:t>Unsupervised Machine Learning</a:t>
            </a:r>
          </a:p>
        </p:txBody>
      </p:sp>
    </p:spTree>
    <p:extLst>
      <p:ext uri="{BB962C8B-B14F-4D97-AF65-F5344CB8AC3E}">
        <p14:creationId xmlns:p14="http://schemas.microsoft.com/office/powerpoint/2010/main" val="3959304392"/>
      </p:ext>
    </p:extLst>
  </p:cSld>
  <p:clrMapOvr>
    <a:masterClrMapping/>
  </p:clrMapOvr>
  <mc:AlternateContent xmlns:mc="http://schemas.openxmlformats.org/markup-compatibility/2006" xmlns:p14="http://schemas.microsoft.com/office/powerpoint/2010/main">
    <mc:Choice Requires="p14">
      <p:transition spd="slow" p14:dur="2000" advTm="72236"/>
    </mc:Choice>
    <mc:Fallback xmlns="">
      <p:transition spd="slow" advTm="72236"/>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Course Outcomes</a:t>
            </a:r>
            <a:endParaRPr lang="en-US" dirty="0"/>
          </a:p>
        </p:txBody>
      </p:sp>
      <p:sp>
        <p:nvSpPr>
          <p:cNvPr id="3" name="Content Placeholder 2"/>
          <p:cNvSpPr>
            <a:spLocks noGrp="1"/>
          </p:cNvSpPr>
          <p:nvPr>
            <p:ph idx="1"/>
          </p:nvPr>
        </p:nvSpPr>
        <p:spPr/>
        <p:txBody>
          <a:bodyPr/>
          <a:lstStyle/>
          <a:p>
            <a:r>
              <a:rPr lang="en-US" dirty="0" smtClean="0"/>
              <a:t>Deploy unsupervised machine learning methods for knowledge discovery</a:t>
            </a:r>
          </a:p>
        </p:txBody>
      </p:sp>
    </p:spTree>
    <p:extLst>
      <p:ext uri="{BB962C8B-B14F-4D97-AF65-F5344CB8AC3E}">
        <p14:creationId xmlns:p14="http://schemas.microsoft.com/office/powerpoint/2010/main" val="1432487867"/>
      </p:ext>
    </p:extLst>
  </p:cSld>
  <p:clrMapOvr>
    <a:masterClrMapping/>
  </p:clrMapOvr>
  <mc:AlternateContent xmlns:mc="http://schemas.openxmlformats.org/markup-compatibility/2006" xmlns:p14="http://schemas.microsoft.com/office/powerpoint/2010/main">
    <mc:Choice Requires="p14">
      <p:transition spd="slow" p14:dur="2000" advTm="15884"/>
    </mc:Choice>
    <mc:Fallback xmlns="">
      <p:transition spd="slow" advTm="15884"/>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K-means clustering – starting centroids</a:t>
            </a:r>
            <a:endParaRPr lang="en-US" dirty="0"/>
          </a:p>
        </p:txBody>
      </p:sp>
      <p:sp>
        <p:nvSpPr>
          <p:cNvPr id="2" name="Title 1"/>
          <p:cNvSpPr>
            <a:spLocks noGrp="1"/>
          </p:cNvSpPr>
          <p:nvPr>
            <p:ph type="title"/>
          </p:nvPr>
        </p:nvSpPr>
        <p:spPr/>
        <p:txBody>
          <a:bodyPr/>
          <a:lstStyle/>
          <a:p>
            <a:r>
              <a:rPr lang="en-US" dirty="0"/>
              <a:t>Unsupervised Machine Learning</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1888"/>
          <a:stretch/>
        </p:blipFill>
        <p:spPr>
          <a:xfrm>
            <a:off x="497287" y="1676400"/>
            <a:ext cx="7211916" cy="4343400"/>
          </a:xfrm>
          <a:prstGeom prst="rect">
            <a:avLst/>
          </a:prstGeom>
        </p:spPr>
      </p:pic>
    </p:spTree>
    <p:extLst>
      <p:ext uri="{BB962C8B-B14F-4D97-AF65-F5344CB8AC3E}">
        <p14:creationId xmlns:p14="http://schemas.microsoft.com/office/powerpoint/2010/main" val="1961126857"/>
      </p:ext>
    </p:extLst>
  </p:cSld>
  <p:clrMapOvr>
    <a:masterClrMapping/>
  </p:clrMapOvr>
  <mc:AlternateContent xmlns:mc="http://schemas.openxmlformats.org/markup-compatibility/2006" xmlns:p14="http://schemas.microsoft.com/office/powerpoint/2010/main">
    <mc:Choice Requires="p14">
      <p:transition spd="slow" p14:dur="2000" advTm="29110"/>
    </mc:Choice>
    <mc:Fallback xmlns="">
      <p:transition spd="slow" advTm="29110"/>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K-means clustering – assign to closest centroid</a:t>
            </a:r>
            <a:endParaRPr lang="en-US" dirty="0"/>
          </a:p>
        </p:txBody>
      </p:sp>
      <p:sp>
        <p:nvSpPr>
          <p:cNvPr id="2" name="Title 1"/>
          <p:cNvSpPr>
            <a:spLocks noGrp="1"/>
          </p:cNvSpPr>
          <p:nvPr>
            <p:ph type="title"/>
          </p:nvPr>
        </p:nvSpPr>
        <p:spPr/>
        <p:txBody>
          <a:bodyPr/>
          <a:lstStyle/>
          <a:p>
            <a:r>
              <a:rPr lang="en-US" dirty="0"/>
              <a:t>Unsupervised Machine Learning</a:t>
            </a:r>
          </a:p>
        </p:txBody>
      </p:sp>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t="12382"/>
          <a:stretch/>
        </p:blipFill>
        <p:spPr>
          <a:xfrm>
            <a:off x="811027" y="1905000"/>
            <a:ext cx="8165905" cy="4191000"/>
          </a:xfrm>
          <a:prstGeom prst="rect">
            <a:avLst/>
          </a:prstGeom>
        </p:spPr>
      </p:pic>
    </p:spTree>
    <p:extLst>
      <p:ext uri="{BB962C8B-B14F-4D97-AF65-F5344CB8AC3E}">
        <p14:creationId xmlns:p14="http://schemas.microsoft.com/office/powerpoint/2010/main" val="3841114348"/>
      </p:ext>
    </p:extLst>
  </p:cSld>
  <p:clrMapOvr>
    <a:masterClrMapping/>
  </p:clrMapOvr>
  <mc:AlternateContent xmlns:mc="http://schemas.openxmlformats.org/markup-compatibility/2006" xmlns:p14="http://schemas.microsoft.com/office/powerpoint/2010/main">
    <mc:Choice Requires="p14">
      <p:transition spd="slow" p14:dur="2000" advTm="18921"/>
    </mc:Choice>
    <mc:Fallback xmlns="">
      <p:transition spd="slow" advTm="18921"/>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K-means clustering – recalculate centroids</a:t>
            </a:r>
            <a:endParaRPr lang="en-US" dirty="0"/>
          </a:p>
        </p:txBody>
      </p:sp>
      <p:sp>
        <p:nvSpPr>
          <p:cNvPr id="2" name="Title 1"/>
          <p:cNvSpPr>
            <a:spLocks noGrp="1"/>
          </p:cNvSpPr>
          <p:nvPr>
            <p:ph type="title"/>
          </p:nvPr>
        </p:nvSpPr>
        <p:spPr/>
        <p:txBody>
          <a:bodyPr/>
          <a:lstStyle/>
          <a:p>
            <a:r>
              <a:rPr lang="en-US" dirty="0"/>
              <a:t>Unsupervised Machine Learning</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1961"/>
          <a:stretch/>
        </p:blipFill>
        <p:spPr>
          <a:xfrm>
            <a:off x="914403" y="1818446"/>
            <a:ext cx="7403655" cy="4353755"/>
          </a:xfrm>
          <a:prstGeom prst="rect">
            <a:avLst/>
          </a:prstGeom>
        </p:spPr>
      </p:pic>
    </p:spTree>
    <p:extLst>
      <p:ext uri="{BB962C8B-B14F-4D97-AF65-F5344CB8AC3E}">
        <p14:creationId xmlns:p14="http://schemas.microsoft.com/office/powerpoint/2010/main" val="841378464"/>
      </p:ext>
    </p:extLst>
  </p:cSld>
  <p:clrMapOvr>
    <a:masterClrMapping/>
  </p:clrMapOvr>
  <mc:AlternateContent xmlns:mc="http://schemas.openxmlformats.org/markup-compatibility/2006" xmlns:p14="http://schemas.microsoft.com/office/powerpoint/2010/main">
    <mc:Choice Requires="p14">
      <p:transition spd="slow" p14:dur="2000" advTm="34274"/>
    </mc:Choice>
    <mc:Fallback xmlns="">
      <p:transition spd="slow" advTm="34274"/>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t>K-means clustering – reassign values</a:t>
            </a:r>
            <a:endParaRPr lang="en-US" dirty="0"/>
          </a:p>
        </p:txBody>
      </p:sp>
      <p:sp>
        <p:nvSpPr>
          <p:cNvPr id="2" name="Title 1"/>
          <p:cNvSpPr>
            <a:spLocks noGrp="1"/>
          </p:cNvSpPr>
          <p:nvPr>
            <p:ph type="title"/>
          </p:nvPr>
        </p:nvSpPr>
        <p:spPr/>
        <p:txBody>
          <a:bodyPr/>
          <a:lstStyle/>
          <a:p>
            <a:r>
              <a:rPr lang="en-US" dirty="0"/>
              <a:t>Unsupervised Machine Learning</a:t>
            </a:r>
          </a:p>
        </p:txBody>
      </p:sp>
      <p:pic>
        <p:nvPicPr>
          <p:cNvPr id="4" name="Picture 3"/>
          <p:cNvPicPr>
            <a:picLocks noChangeAspect="1"/>
          </p:cNvPicPr>
          <p:nvPr/>
        </p:nvPicPr>
        <p:blipFill rotWithShape="1">
          <a:blip r:embed="rId5">
            <a:extLst>
              <a:ext uri="{28A0092B-C50C-407E-A947-70E740481C1C}">
                <a14:useLocalDpi xmlns:a14="http://schemas.microsoft.com/office/drawing/2010/main" val="0"/>
              </a:ext>
            </a:extLst>
          </a:blip>
          <a:srcRect t="11581"/>
          <a:stretch/>
        </p:blipFill>
        <p:spPr>
          <a:xfrm>
            <a:off x="619006" y="1676400"/>
            <a:ext cx="8057323" cy="4419600"/>
          </a:xfrm>
          <a:prstGeom prst="rect">
            <a:avLst/>
          </a:prstGeom>
        </p:spPr>
      </p:pic>
      <p:pic>
        <p:nvPicPr>
          <p:cNvPr id="5" name="Audio 4">
            <a:hlinkClick r:id="" action="ppaction://media"/>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8382000" y="6096000"/>
            <a:ext cx="609600" cy="609600"/>
          </a:xfrm>
          <a:prstGeom prst="rect">
            <a:avLst/>
          </a:prstGeom>
        </p:spPr>
      </p:pic>
    </p:spTree>
    <p:extLst>
      <p:ext uri="{BB962C8B-B14F-4D97-AF65-F5344CB8AC3E}">
        <p14:creationId xmlns:p14="http://schemas.microsoft.com/office/powerpoint/2010/main" val="4244577948"/>
      </p:ext>
    </p:extLst>
  </p:cSld>
  <p:clrMapOvr>
    <a:masterClrMapping/>
  </p:clrMapOvr>
  <mc:AlternateContent xmlns:mc="http://schemas.openxmlformats.org/markup-compatibility/2006" xmlns:p14="http://schemas.microsoft.com/office/powerpoint/2010/main">
    <mc:Choice Requires="p14">
      <p:transition spd="slow" p14:dur="2000" advTm="13735"/>
    </mc:Choice>
    <mc:Fallback xmlns="">
      <p:transition spd="slow" advTm="13735"/>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5"/>
                </p:tgtEl>
              </p:cMediaNode>
            </p:audio>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smtClean="0"/>
              <a:t>K-means clustering – update centroids</a:t>
            </a:r>
            <a:endParaRPr lang="en-US" dirty="0"/>
          </a:p>
        </p:txBody>
      </p:sp>
      <p:sp>
        <p:nvSpPr>
          <p:cNvPr id="2" name="Title 1"/>
          <p:cNvSpPr>
            <a:spLocks noGrp="1"/>
          </p:cNvSpPr>
          <p:nvPr>
            <p:ph type="title"/>
          </p:nvPr>
        </p:nvSpPr>
        <p:spPr/>
        <p:txBody>
          <a:bodyPr/>
          <a:lstStyle/>
          <a:p>
            <a:r>
              <a:rPr lang="en-US" dirty="0"/>
              <a:t>Unsupervised Machine Learning</a:t>
            </a:r>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3534"/>
          <a:stretch/>
        </p:blipFill>
        <p:spPr>
          <a:xfrm>
            <a:off x="501551" y="1905000"/>
            <a:ext cx="7920447" cy="4191000"/>
          </a:xfrm>
          <a:prstGeom prst="rect">
            <a:avLst/>
          </a:prstGeom>
        </p:spPr>
      </p:pic>
    </p:spTree>
    <p:extLst>
      <p:ext uri="{BB962C8B-B14F-4D97-AF65-F5344CB8AC3E}">
        <p14:creationId xmlns:p14="http://schemas.microsoft.com/office/powerpoint/2010/main" val="804642832"/>
      </p:ext>
    </p:extLst>
  </p:cSld>
  <p:clrMapOvr>
    <a:masterClrMapping/>
  </p:clrMapOvr>
  <mc:AlternateContent xmlns:mc="http://schemas.openxmlformats.org/markup-compatibility/2006" xmlns:p14="http://schemas.microsoft.com/office/powerpoint/2010/main">
    <mc:Choice Requires="p14">
      <p:transition spd="slow" p14:dur="2000" advTm="13818"/>
    </mc:Choice>
    <mc:Fallback xmlns="">
      <p:transition spd="slow" advTm="13818"/>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3040" y="1981201"/>
            <a:ext cx="8742360" cy="3200399"/>
          </a:xfrm>
        </p:spPr>
        <p:txBody>
          <a:bodyPr>
            <a:normAutofit/>
          </a:bodyPr>
          <a:lstStyle/>
          <a:p>
            <a:r>
              <a:rPr lang="en-US" sz="2000" dirty="0" smtClean="0"/>
              <a:t>WEEK 10-1 Code module – EDA on simulated data set </a:t>
            </a:r>
          </a:p>
          <a:p>
            <a:r>
              <a:rPr lang="en-US" sz="2000" dirty="0" smtClean="0"/>
              <a:t>WEEK 10-2 Code module – </a:t>
            </a:r>
            <a:r>
              <a:rPr lang="en-US" sz="2000" dirty="0"/>
              <a:t>h</a:t>
            </a:r>
            <a:r>
              <a:rPr lang="en-US" sz="2000" dirty="0" smtClean="0"/>
              <a:t>ierarchical clustering</a:t>
            </a:r>
          </a:p>
          <a:p>
            <a:r>
              <a:rPr lang="en-US" sz="2000" dirty="0" smtClean="0"/>
              <a:t>WEEK 10-3 Code module – data </a:t>
            </a:r>
            <a:r>
              <a:rPr lang="en-US" sz="2000" dirty="0" err="1" smtClean="0"/>
              <a:t>viz</a:t>
            </a:r>
            <a:r>
              <a:rPr lang="en-US" sz="2000" dirty="0" smtClean="0"/>
              <a:t> for hierarchical clusters </a:t>
            </a:r>
          </a:p>
          <a:p>
            <a:r>
              <a:rPr lang="en-US" sz="2000" dirty="0" smtClean="0"/>
              <a:t>WEEK 10-4 Code module – K-means clustering</a:t>
            </a:r>
          </a:p>
          <a:p>
            <a:r>
              <a:rPr lang="en-US" sz="2000" dirty="0" smtClean="0"/>
              <a:t>WEEK 10-5 Code module – data </a:t>
            </a:r>
            <a:r>
              <a:rPr lang="en-US" sz="2000" dirty="0" err="1" smtClean="0"/>
              <a:t>viz</a:t>
            </a:r>
            <a:r>
              <a:rPr lang="en-US" sz="2000" dirty="0" smtClean="0"/>
              <a:t> for K-means </a:t>
            </a:r>
            <a:r>
              <a:rPr lang="en-US" sz="2000" dirty="0" smtClean="0"/>
              <a:t>clusters</a:t>
            </a:r>
          </a:p>
          <a:p>
            <a:r>
              <a:rPr lang="en-US" sz="2000" dirty="0"/>
              <a:t>WEEK </a:t>
            </a:r>
            <a:r>
              <a:rPr lang="en-US" sz="2000" dirty="0" smtClean="0"/>
              <a:t>10-6 </a:t>
            </a:r>
            <a:r>
              <a:rPr lang="en-US" sz="2000" dirty="0"/>
              <a:t>Code module – </a:t>
            </a:r>
            <a:r>
              <a:rPr lang="en-US" sz="2000" dirty="0" smtClean="0"/>
              <a:t>extensive example using K-means</a:t>
            </a:r>
            <a:endParaRPr lang="en-US" sz="2000" dirty="0"/>
          </a:p>
          <a:p>
            <a:endParaRPr lang="en-US" sz="2000" dirty="0" smtClean="0"/>
          </a:p>
        </p:txBody>
      </p:sp>
      <p:sp>
        <p:nvSpPr>
          <p:cNvPr id="5" name="Title 1"/>
          <p:cNvSpPr txBox="1">
            <a:spLocks/>
          </p:cNvSpPr>
          <p:nvPr/>
        </p:nvSpPr>
        <p:spPr>
          <a:xfrm>
            <a:off x="304800" y="365125"/>
            <a:ext cx="78867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smtClean="0">
                <a:ln>
                  <a:noFill/>
                </a:ln>
                <a:solidFill>
                  <a:sysClr val="windowText" lastClr="000000"/>
                </a:solidFill>
                <a:effectLst/>
                <a:uLnTx/>
                <a:uFillTx/>
                <a:latin typeface="Calibri Light" panose="020F0302020204030204"/>
                <a:ea typeface="+mj-ea"/>
                <a:cs typeface="+mj-cs"/>
              </a:rPr>
              <a:t>Code modules</a:t>
            </a:r>
            <a:endParaRPr kumimoji="0" lang="en-US" sz="4400" b="0" i="0" u="none" strike="noStrike" kern="1200" cap="none" spc="0" normalizeH="0" baseline="0" noProof="0" dirty="0">
              <a:ln>
                <a:noFill/>
              </a:ln>
              <a:solidFill>
                <a:sysClr val="windowText" lastClr="000000"/>
              </a:solidFill>
              <a:effectLst/>
              <a:uLnTx/>
              <a:uFillTx/>
              <a:latin typeface="Calibri Light" panose="020F0302020204030204"/>
              <a:ea typeface="+mj-ea"/>
              <a:cs typeface="+mj-cs"/>
            </a:endParaRPr>
          </a:p>
        </p:txBody>
      </p:sp>
    </p:spTree>
    <p:extLst>
      <p:ext uri="{BB962C8B-B14F-4D97-AF65-F5344CB8AC3E}">
        <p14:creationId xmlns:p14="http://schemas.microsoft.com/office/powerpoint/2010/main" val="451284810"/>
      </p:ext>
    </p:extLst>
  </p:cSld>
  <p:clrMapOvr>
    <a:masterClrMapping/>
  </p:clrMapOvr>
  <mc:AlternateContent xmlns:mc="http://schemas.openxmlformats.org/markup-compatibility/2006" xmlns:p14="http://schemas.microsoft.com/office/powerpoint/2010/main">
    <mc:Choice Requires="p14">
      <p:transition spd="slow" p14:dur="2000" advTm="28584"/>
    </mc:Choice>
    <mc:Fallback xmlns="">
      <p:transition spd="slow" advTm="28584"/>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dirty="0"/>
              <a:t>In </a:t>
            </a:r>
            <a:r>
              <a:rPr lang="en-US" dirty="0" smtClean="0"/>
              <a:t>WEEK 10 </a:t>
            </a:r>
            <a:r>
              <a:rPr lang="en-US" dirty="0"/>
              <a:t>of Introduction to Data Science, we </a:t>
            </a:r>
            <a:r>
              <a:rPr lang="en-US" dirty="0" smtClean="0"/>
              <a:t>continued the data science process by exploring two popular unsupervised machine learning algorithms. </a:t>
            </a:r>
            <a:endParaRPr lang="en-US" dirty="0"/>
          </a:p>
          <a:p>
            <a:r>
              <a:rPr lang="en-US" dirty="0" smtClean="0"/>
              <a:t>We used the </a:t>
            </a:r>
            <a:r>
              <a:rPr lang="en-US" dirty="0" err="1" smtClean="0">
                <a:latin typeface="Courier New" panose="02070309020205020404" pitchFamily="49" charset="0"/>
                <a:cs typeface="Courier New" panose="02070309020205020404" pitchFamily="49" charset="0"/>
              </a:rPr>
              <a:t>hclust</a:t>
            </a:r>
            <a:r>
              <a:rPr lang="en-US" dirty="0" smtClean="0">
                <a:latin typeface="Courier New" panose="02070309020205020404" pitchFamily="49" charset="0"/>
                <a:cs typeface="Courier New" panose="02070309020205020404" pitchFamily="49" charset="0"/>
              </a:rPr>
              <a:t>() </a:t>
            </a:r>
            <a:r>
              <a:rPr lang="en-US" dirty="0" smtClean="0"/>
              <a:t>algorithm for hierarchical clustering.</a:t>
            </a:r>
            <a:endParaRPr lang="en-US" dirty="0"/>
          </a:p>
          <a:p>
            <a:r>
              <a:rPr lang="en-US" dirty="0"/>
              <a:t>We used the </a:t>
            </a:r>
            <a:r>
              <a:rPr lang="en-US" dirty="0" err="1" smtClean="0">
                <a:latin typeface="Courier New" panose="02070309020205020404" pitchFamily="49" charset="0"/>
                <a:cs typeface="Courier New" panose="02070309020205020404" pitchFamily="49" charset="0"/>
              </a:rPr>
              <a:t>kmeans</a:t>
            </a:r>
            <a:r>
              <a:rPr lang="en-US" dirty="0" smtClean="0">
                <a:latin typeface="Courier New" panose="02070309020205020404" pitchFamily="49" charset="0"/>
                <a:cs typeface="Courier New" panose="02070309020205020404" pitchFamily="49" charset="0"/>
              </a:rPr>
              <a:t>() </a:t>
            </a:r>
            <a:r>
              <a:rPr lang="en-US" dirty="0"/>
              <a:t>algorithm for </a:t>
            </a:r>
            <a:r>
              <a:rPr lang="en-US" dirty="0" smtClean="0"/>
              <a:t>K-means  </a:t>
            </a:r>
            <a:r>
              <a:rPr lang="en-US" dirty="0"/>
              <a:t>clustering.</a:t>
            </a:r>
          </a:p>
        </p:txBody>
      </p:sp>
    </p:spTree>
    <p:extLst>
      <p:ext uri="{BB962C8B-B14F-4D97-AF65-F5344CB8AC3E}">
        <p14:creationId xmlns:p14="http://schemas.microsoft.com/office/powerpoint/2010/main" val="407260837"/>
      </p:ext>
    </p:extLst>
  </p:cSld>
  <p:clrMapOvr>
    <a:masterClrMapping/>
  </p:clrMapOvr>
  <mc:AlternateContent xmlns:mc="http://schemas.openxmlformats.org/markup-compatibility/2006" xmlns:p14="http://schemas.microsoft.com/office/powerpoint/2010/main">
    <mc:Choice Requires="p14">
      <p:transition spd="slow" p14:dur="2000" advTm="31678"/>
    </mc:Choice>
    <mc:Fallback xmlns="">
      <p:transition spd="slow" advTm="31678"/>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Lesson Objectives</a:t>
            </a:r>
            <a:endParaRPr lang="en-US" dirty="0"/>
          </a:p>
        </p:txBody>
      </p:sp>
      <p:sp>
        <p:nvSpPr>
          <p:cNvPr id="3" name="Content Placeholder 2"/>
          <p:cNvSpPr>
            <a:spLocks noGrp="1"/>
          </p:cNvSpPr>
          <p:nvPr>
            <p:ph idx="1"/>
          </p:nvPr>
        </p:nvSpPr>
        <p:spPr/>
        <p:txBody>
          <a:bodyPr/>
          <a:lstStyle/>
          <a:p>
            <a:r>
              <a:rPr lang="en-US" dirty="0" smtClean="0"/>
              <a:t>Overview of unsupervised learning methods</a:t>
            </a:r>
          </a:p>
          <a:p>
            <a:r>
              <a:rPr lang="en-US" dirty="0"/>
              <a:t>Manually step through process yielding distinct clusters showing groupings and similarities in the </a:t>
            </a:r>
            <a:r>
              <a:rPr lang="en-US" dirty="0" smtClean="0"/>
              <a:t>data</a:t>
            </a:r>
          </a:p>
          <a:p>
            <a:r>
              <a:rPr lang="en-US" dirty="0" smtClean="0"/>
              <a:t>Review the hierarchical clustering algorithm using R’s </a:t>
            </a:r>
            <a:r>
              <a:rPr lang="en-US" dirty="0" err="1" smtClean="0">
                <a:latin typeface="Courier New" panose="02070309020205020404" pitchFamily="49" charset="0"/>
                <a:cs typeface="Courier New" panose="02070309020205020404" pitchFamily="49" charset="0"/>
              </a:rPr>
              <a:t>hclust</a:t>
            </a:r>
            <a:r>
              <a:rPr lang="en-US" dirty="0" smtClean="0">
                <a:latin typeface="Courier New" panose="02070309020205020404" pitchFamily="49" charset="0"/>
                <a:cs typeface="Courier New" panose="02070309020205020404" pitchFamily="49" charset="0"/>
              </a:rPr>
              <a:t>() </a:t>
            </a:r>
            <a:r>
              <a:rPr lang="en-US" dirty="0" smtClean="0"/>
              <a:t>function to compute clusters and use data </a:t>
            </a:r>
            <a:r>
              <a:rPr lang="en-US" dirty="0" err="1" smtClean="0"/>
              <a:t>viz</a:t>
            </a:r>
            <a:r>
              <a:rPr lang="en-US" dirty="0" smtClean="0"/>
              <a:t> to display</a:t>
            </a:r>
          </a:p>
          <a:p>
            <a:r>
              <a:rPr lang="en-US" dirty="0" smtClean="0"/>
              <a:t>Review the K-means clustering algorithm using R’s </a:t>
            </a:r>
            <a:r>
              <a:rPr lang="en-US" dirty="0" err="1" smtClean="0">
                <a:latin typeface="Courier New" panose="02070309020205020404" pitchFamily="49" charset="0"/>
                <a:cs typeface="Courier New" panose="02070309020205020404" pitchFamily="49" charset="0"/>
              </a:rPr>
              <a:t>kmeans</a:t>
            </a:r>
            <a:r>
              <a:rPr lang="en-US" dirty="0" smtClean="0">
                <a:latin typeface="Courier New" panose="02070309020205020404" pitchFamily="49" charset="0"/>
                <a:cs typeface="Courier New" panose="02070309020205020404" pitchFamily="49" charset="0"/>
              </a:rPr>
              <a:t>() </a:t>
            </a:r>
            <a:r>
              <a:rPr lang="en-US" dirty="0" smtClean="0"/>
              <a:t>function to compute clusters and use data </a:t>
            </a:r>
            <a:r>
              <a:rPr lang="en-US" dirty="0" err="1" smtClean="0"/>
              <a:t>viz</a:t>
            </a:r>
            <a:r>
              <a:rPr lang="en-US" dirty="0" smtClean="0"/>
              <a:t> to display</a:t>
            </a:r>
          </a:p>
          <a:p>
            <a:endParaRPr lang="en-US" dirty="0" smtClean="0"/>
          </a:p>
        </p:txBody>
      </p:sp>
    </p:spTree>
    <p:extLst>
      <p:ext uri="{BB962C8B-B14F-4D97-AF65-F5344CB8AC3E}">
        <p14:creationId xmlns:p14="http://schemas.microsoft.com/office/powerpoint/2010/main" val="3426867200"/>
      </p:ext>
    </p:extLst>
  </p:cSld>
  <p:clrMapOvr>
    <a:masterClrMapping/>
  </p:clrMapOvr>
  <mc:AlternateContent xmlns:mc="http://schemas.openxmlformats.org/markup-compatibility/2006" xmlns:p14="http://schemas.microsoft.com/office/powerpoint/2010/main">
    <mc:Choice Requires="p14">
      <p:transition spd="slow" p14:dur="2000" advTm="110073"/>
    </mc:Choice>
    <mc:Fallback xmlns="">
      <p:transition spd="slow" advTm="110073"/>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Unsupervised Learning Case Studies</a:t>
            </a:r>
            <a:endParaRPr lang="en-US" dirty="0"/>
          </a:p>
        </p:txBody>
      </p:sp>
      <p:sp>
        <p:nvSpPr>
          <p:cNvPr id="3" name="Content Placeholder 2"/>
          <p:cNvSpPr>
            <a:spLocks noGrp="1"/>
          </p:cNvSpPr>
          <p:nvPr>
            <p:ph idx="1"/>
          </p:nvPr>
        </p:nvSpPr>
        <p:spPr/>
        <p:txBody>
          <a:bodyPr/>
          <a:lstStyle/>
          <a:p>
            <a:r>
              <a:rPr lang="en-US" dirty="0" smtClean="0"/>
              <a:t>To fully appreciate the ways unsupervised learning methods can help in a business setting, case studies are useful</a:t>
            </a:r>
            <a:endParaRPr lang="en-US" dirty="0" smtClean="0"/>
          </a:p>
          <a:p>
            <a:r>
              <a:rPr lang="en-US" dirty="0" smtClean="0"/>
              <a:t>Let’s present a series of 10 case studies using the k-means algorithm along with a variety of platforms including R, Python, </a:t>
            </a:r>
            <a:endParaRPr lang="en-US" dirty="0" smtClean="0"/>
          </a:p>
          <a:p>
            <a:r>
              <a:rPr lang="en-US" dirty="0" smtClean="0"/>
              <a:t>Each case study includes a link to a detailed technical article for further study</a:t>
            </a:r>
            <a:endParaRPr lang="en-US" dirty="0" smtClean="0"/>
          </a:p>
          <a:p>
            <a:endParaRPr lang="en-US" dirty="0" smtClean="0"/>
          </a:p>
        </p:txBody>
      </p:sp>
    </p:spTree>
    <p:extLst>
      <p:ext uri="{BB962C8B-B14F-4D97-AF65-F5344CB8AC3E}">
        <p14:creationId xmlns:p14="http://schemas.microsoft.com/office/powerpoint/2010/main" val="294822514"/>
      </p:ext>
    </p:extLst>
  </p:cSld>
  <p:clrMapOvr>
    <a:masterClrMapping/>
  </p:clrMapOvr>
  <mc:AlternateContent xmlns:mc="http://schemas.openxmlformats.org/markup-compatibility/2006" xmlns:p14="http://schemas.microsoft.com/office/powerpoint/2010/main">
    <mc:Choice Requires="p14">
      <p:transition spd="slow" p14:dur="2000" advTm="110073"/>
    </mc:Choice>
    <mc:Fallback xmlns="">
      <p:transition spd="slow" advTm="110073"/>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smtClean="0"/>
              <a:t>#1 Document Classification - </a:t>
            </a:r>
            <a:r>
              <a:rPr lang="en-US" sz="2400" dirty="0" smtClean="0"/>
              <a:t>Cluster </a:t>
            </a:r>
            <a:r>
              <a:rPr lang="en-US" sz="2400" dirty="0"/>
              <a:t>documents in multiple categories based on tags, topics, and the content of the document. This is a very standard classification problem and k-means is a highly suitable algorithm for this purpose. The initial processing of the documents is needed to represent each document as a vector and uses </a:t>
            </a:r>
            <a:r>
              <a:rPr lang="en-US" sz="2400" dirty="0" smtClean="0"/>
              <a:t>“term frequency” </a:t>
            </a:r>
            <a:r>
              <a:rPr lang="en-US" sz="2400" dirty="0"/>
              <a:t>to identify commonly used terms that help classify the document. The document vectors are then clustered to help identify similarity in document groups. </a:t>
            </a:r>
            <a:r>
              <a:rPr lang="en-US" sz="2400" dirty="0">
                <a:hlinkClick r:id="rId3"/>
              </a:rPr>
              <a:t>Here is a sample implementation</a:t>
            </a:r>
            <a:r>
              <a:rPr lang="en-US" sz="2400" dirty="0"/>
              <a:t> </a:t>
            </a:r>
            <a:r>
              <a:rPr lang="en-US" sz="2400" dirty="0" smtClean="0"/>
              <a:t>in Java of </a:t>
            </a:r>
            <a:r>
              <a:rPr lang="en-US" sz="2400" dirty="0"/>
              <a:t>the k-means for document clustering.</a:t>
            </a:r>
            <a:endParaRPr lang="en-US" sz="2400" dirty="0" smtClean="0"/>
          </a:p>
        </p:txBody>
      </p:sp>
      <p:sp>
        <p:nvSpPr>
          <p:cNvPr id="2" name="Title 1"/>
          <p:cNvSpPr>
            <a:spLocks noGrp="1"/>
          </p:cNvSpPr>
          <p:nvPr>
            <p:ph type="title"/>
          </p:nvPr>
        </p:nvSpPr>
        <p:spPr/>
        <p:txBody>
          <a:bodyPr/>
          <a:lstStyle/>
          <a:p>
            <a:r>
              <a:rPr lang="en-US" dirty="0" smtClean="0"/>
              <a:t>Unsupervised Machine Learning</a:t>
            </a:r>
            <a:endParaRPr lang="en-US" dirty="0"/>
          </a:p>
        </p:txBody>
      </p:sp>
    </p:spTree>
    <p:extLst>
      <p:ext uri="{BB962C8B-B14F-4D97-AF65-F5344CB8AC3E}">
        <p14:creationId xmlns:p14="http://schemas.microsoft.com/office/powerpoint/2010/main" val="3005469948"/>
      </p:ext>
    </p:extLst>
  </p:cSld>
  <p:clrMapOvr>
    <a:masterClrMapping/>
  </p:clrMapOvr>
  <mc:AlternateContent xmlns:mc="http://schemas.openxmlformats.org/markup-compatibility/2006" xmlns:p14="http://schemas.microsoft.com/office/powerpoint/2010/main">
    <mc:Choice Requires="p14">
      <p:transition spd="slow" p14:dur="2000" advTm="51064"/>
    </mc:Choice>
    <mc:Fallback xmlns="">
      <p:transition spd="slow" advTm="51064"/>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smtClean="0"/>
              <a:t>#2 Delivery </a:t>
            </a:r>
            <a:r>
              <a:rPr lang="en-US" sz="2400" b="1" dirty="0"/>
              <a:t>Store </a:t>
            </a:r>
            <a:r>
              <a:rPr lang="en-US" sz="2400" b="1" dirty="0" smtClean="0"/>
              <a:t>Optimization - </a:t>
            </a:r>
            <a:r>
              <a:rPr lang="en-US" sz="2400" dirty="0" smtClean="0"/>
              <a:t>Optimize </a:t>
            </a:r>
            <a:r>
              <a:rPr lang="en-US" sz="2400" dirty="0"/>
              <a:t>the process of good delivery using truck drones by using a combination of k-means to find the optimal number of launch locations and a genetic algorithm to solve the truck route as a traveling salesman problem. </a:t>
            </a:r>
            <a:r>
              <a:rPr lang="en-US" sz="2400" dirty="0">
                <a:hlinkClick r:id="rId3"/>
              </a:rPr>
              <a:t>Here is a </a:t>
            </a:r>
            <a:r>
              <a:rPr lang="en-US" sz="2400" dirty="0" smtClean="0">
                <a:hlinkClick r:id="rId3"/>
              </a:rPr>
              <a:t>theoretical (no code) whitepaper </a:t>
            </a:r>
            <a:r>
              <a:rPr lang="en-US" sz="2400" dirty="0">
                <a:hlinkClick r:id="rId3"/>
              </a:rPr>
              <a:t>on the </a:t>
            </a:r>
            <a:r>
              <a:rPr lang="en-US" sz="2400" dirty="0" smtClean="0">
                <a:hlinkClick r:id="rId3"/>
              </a:rPr>
              <a:t>topic</a:t>
            </a:r>
            <a:r>
              <a:rPr lang="en-US" sz="2400" dirty="0"/>
              <a:t>.</a:t>
            </a:r>
          </a:p>
          <a:p>
            <a:endParaRPr lang="en-US" sz="2400" dirty="0" smtClean="0"/>
          </a:p>
        </p:txBody>
      </p:sp>
      <p:sp>
        <p:nvSpPr>
          <p:cNvPr id="2" name="Title 1"/>
          <p:cNvSpPr>
            <a:spLocks noGrp="1"/>
          </p:cNvSpPr>
          <p:nvPr>
            <p:ph type="title"/>
          </p:nvPr>
        </p:nvSpPr>
        <p:spPr/>
        <p:txBody>
          <a:bodyPr/>
          <a:lstStyle/>
          <a:p>
            <a:r>
              <a:rPr lang="en-US" dirty="0" smtClean="0"/>
              <a:t>Unsupervised Machine Learning</a:t>
            </a:r>
            <a:endParaRPr lang="en-US" dirty="0"/>
          </a:p>
        </p:txBody>
      </p:sp>
    </p:spTree>
    <p:extLst>
      <p:ext uri="{BB962C8B-B14F-4D97-AF65-F5344CB8AC3E}">
        <p14:creationId xmlns:p14="http://schemas.microsoft.com/office/powerpoint/2010/main" val="2396026398"/>
      </p:ext>
    </p:extLst>
  </p:cSld>
  <p:clrMapOvr>
    <a:masterClrMapping/>
  </p:clrMapOvr>
  <mc:AlternateContent xmlns:mc="http://schemas.openxmlformats.org/markup-compatibility/2006" xmlns:p14="http://schemas.microsoft.com/office/powerpoint/2010/main">
    <mc:Choice Requires="p14">
      <p:transition spd="slow" p14:dur="2000" advTm="51064"/>
    </mc:Choice>
    <mc:Fallback xmlns="">
      <p:transition spd="slow" advTm="51064"/>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smtClean="0"/>
              <a:t>#3 Identifying </a:t>
            </a:r>
            <a:r>
              <a:rPr lang="en-US" sz="2400" b="1" dirty="0"/>
              <a:t>Crime </a:t>
            </a:r>
            <a:r>
              <a:rPr lang="en-US" sz="2400" b="1" dirty="0" smtClean="0"/>
              <a:t>Localities - </a:t>
            </a:r>
            <a:r>
              <a:rPr lang="en-US" sz="2400" dirty="0" smtClean="0"/>
              <a:t>With </a:t>
            </a:r>
            <a:r>
              <a:rPr lang="en-US" sz="2400" dirty="0"/>
              <a:t>data related to crimes available in specific localities in a city, the category of crime, the area of the crime, and the association between the two can give quality insight into crime-prone areas within a city or a locality. </a:t>
            </a:r>
            <a:r>
              <a:rPr lang="en-US" sz="2400" dirty="0">
                <a:hlinkClick r:id="rId3"/>
              </a:rPr>
              <a:t>Here is an interesting paper</a:t>
            </a:r>
            <a:r>
              <a:rPr lang="en-US" sz="2400" dirty="0"/>
              <a:t> </a:t>
            </a:r>
            <a:r>
              <a:rPr lang="en-US" sz="2400" dirty="0" smtClean="0"/>
              <a:t>for using clustering based </a:t>
            </a:r>
            <a:r>
              <a:rPr lang="en-US" sz="2400" dirty="0"/>
              <a:t>on crime </a:t>
            </a:r>
            <a:r>
              <a:rPr lang="en-US" sz="2400" dirty="0" smtClean="0"/>
              <a:t>data</a:t>
            </a:r>
            <a:r>
              <a:rPr lang="en-US" sz="2400" dirty="0" smtClean="0"/>
              <a:t>. You can use the outline from the paper to implement a solution in R. </a:t>
            </a:r>
            <a:endParaRPr lang="en-US" sz="2400" dirty="0"/>
          </a:p>
          <a:p>
            <a:endParaRPr lang="en-US" sz="2400" dirty="0" smtClean="0"/>
          </a:p>
        </p:txBody>
      </p:sp>
      <p:sp>
        <p:nvSpPr>
          <p:cNvPr id="2" name="Title 1"/>
          <p:cNvSpPr>
            <a:spLocks noGrp="1"/>
          </p:cNvSpPr>
          <p:nvPr>
            <p:ph type="title"/>
          </p:nvPr>
        </p:nvSpPr>
        <p:spPr/>
        <p:txBody>
          <a:bodyPr/>
          <a:lstStyle/>
          <a:p>
            <a:r>
              <a:rPr lang="en-US" dirty="0" smtClean="0"/>
              <a:t>Unsupervised Machine Learning</a:t>
            </a:r>
            <a:endParaRPr lang="en-US" dirty="0"/>
          </a:p>
        </p:txBody>
      </p:sp>
    </p:spTree>
    <p:extLst>
      <p:ext uri="{BB962C8B-B14F-4D97-AF65-F5344CB8AC3E}">
        <p14:creationId xmlns:p14="http://schemas.microsoft.com/office/powerpoint/2010/main" val="1265392916"/>
      </p:ext>
    </p:extLst>
  </p:cSld>
  <p:clrMapOvr>
    <a:masterClrMapping/>
  </p:clrMapOvr>
  <mc:AlternateContent xmlns:mc="http://schemas.openxmlformats.org/markup-compatibility/2006" xmlns:p14="http://schemas.microsoft.com/office/powerpoint/2010/main">
    <mc:Choice Requires="p14">
      <p:transition spd="slow" p14:dur="2000" advTm="51064"/>
    </mc:Choice>
    <mc:Fallback xmlns="">
      <p:transition spd="slow" advTm="51064"/>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smtClean="0"/>
              <a:t>#4 Customer Segmentation - </a:t>
            </a:r>
            <a:r>
              <a:rPr lang="en-US" sz="2400" dirty="0" smtClean="0"/>
              <a:t>Clustering </a:t>
            </a:r>
            <a:r>
              <a:rPr lang="en-US" sz="2400" dirty="0"/>
              <a:t>helps marketers improve their customer base, work on target areas, and segment customers based on purchase history, interests, or activity monitoring. </a:t>
            </a:r>
            <a:r>
              <a:rPr lang="en-US" sz="2400" dirty="0">
                <a:hlinkClick r:id="rId3"/>
              </a:rPr>
              <a:t>Here is </a:t>
            </a:r>
            <a:r>
              <a:rPr lang="en-US" sz="2400" dirty="0" smtClean="0">
                <a:hlinkClick r:id="rId3"/>
              </a:rPr>
              <a:t>a theoretical research paper</a:t>
            </a:r>
            <a:r>
              <a:rPr lang="en-US" sz="2400" dirty="0" smtClean="0"/>
              <a:t> </a:t>
            </a:r>
            <a:r>
              <a:rPr lang="en-US" sz="2400" dirty="0"/>
              <a:t>on how telecom providers can cluster pre-paid customers to identify patterns in terms of money spent in recharging, sending SMS, and browsing the internet. The classification would help the company target specific clusters of customers for specific campaigns.</a:t>
            </a:r>
          </a:p>
          <a:p>
            <a:endParaRPr lang="en-US" sz="2400" dirty="0" smtClean="0"/>
          </a:p>
        </p:txBody>
      </p:sp>
      <p:sp>
        <p:nvSpPr>
          <p:cNvPr id="2" name="Title 1"/>
          <p:cNvSpPr>
            <a:spLocks noGrp="1"/>
          </p:cNvSpPr>
          <p:nvPr>
            <p:ph type="title"/>
          </p:nvPr>
        </p:nvSpPr>
        <p:spPr/>
        <p:txBody>
          <a:bodyPr/>
          <a:lstStyle/>
          <a:p>
            <a:r>
              <a:rPr lang="en-US" dirty="0" smtClean="0"/>
              <a:t>Unsupervised Machine Learning</a:t>
            </a:r>
            <a:endParaRPr lang="en-US" dirty="0"/>
          </a:p>
        </p:txBody>
      </p:sp>
    </p:spTree>
    <p:extLst>
      <p:ext uri="{BB962C8B-B14F-4D97-AF65-F5344CB8AC3E}">
        <p14:creationId xmlns:p14="http://schemas.microsoft.com/office/powerpoint/2010/main" val="1942709699"/>
      </p:ext>
    </p:extLst>
  </p:cSld>
  <p:clrMapOvr>
    <a:masterClrMapping/>
  </p:clrMapOvr>
  <mc:AlternateContent xmlns:mc="http://schemas.openxmlformats.org/markup-compatibility/2006" xmlns:p14="http://schemas.microsoft.com/office/powerpoint/2010/main">
    <mc:Choice Requires="p14">
      <p:transition spd="slow" p14:dur="2000" advTm="51064"/>
    </mc:Choice>
    <mc:Fallback xmlns="">
      <p:transition spd="slow" advTm="51064"/>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sz="2400" b="1" dirty="0" smtClean="0"/>
              <a:t>#5 Fantasy </a:t>
            </a:r>
            <a:r>
              <a:rPr lang="en-US" sz="2400" b="1" dirty="0"/>
              <a:t>League Stat </a:t>
            </a:r>
            <a:r>
              <a:rPr lang="en-US" sz="2400" b="1" dirty="0" smtClean="0"/>
              <a:t>Analysis - </a:t>
            </a:r>
            <a:r>
              <a:rPr lang="en-US" sz="2400" dirty="0" smtClean="0"/>
              <a:t>Analyzing </a:t>
            </a:r>
            <a:r>
              <a:rPr lang="en-US" sz="2400" dirty="0"/>
              <a:t>player stats has always been a critical element of the sporting world, and with increasing competition, machine learning has a critical role to play here. As an interesting exercise, if you would like to create a fantasy draft team and like to identify similar players based on player stats, k-means can be a useful option. Check out </a:t>
            </a:r>
            <a:r>
              <a:rPr lang="en-US" sz="2400" dirty="0">
                <a:hlinkClick r:id="rId3"/>
              </a:rPr>
              <a:t>this article</a:t>
            </a:r>
            <a:r>
              <a:rPr lang="en-US" sz="2400" dirty="0"/>
              <a:t> for </a:t>
            </a:r>
            <a:r>
              <a:rPr lang="en-US" sz="2400" dirty="0" smtClean="0"/>
              <a:t>details.</a:t>
            </a:r>
            <a:endParaRPr lang="en-US" sz="2400" dirty="0"/>
          </a:p>
          <a:p>
            <a:endParaRPr lang="en-US" sz="2400" dirty="0" smtClean="0"/>
          </a:p>
        </p:txBody>
      </p:sp>
      <p:sp>
        <p:nvSpPr>
          <p:cNvPr id="2" name="Title 1"/>
          <p:cNvSpPr>
            <a:spLocks noGrp="1"/>
          </p:cNvSpPr>
          <p:nvPr>
            <p:ph type="title"/>
          </p:nvPr>
        </p:nvSpPr>
        <p:spPr/>
        <p:txBody>
          <a:bodyPr/>
          <a:lstStyle/>
          <a:p>
            <a:r>
              <a:rPr lang="en-US" dirty="0" smtClean="0"/>
              <a:t>Unsupervised Machine Learning</a:t>
            </a:r>
            <a:endParaRPr lang="en-US" dirty="0"/>
          </a:p>
        </p:txBody>
      </p:sp>
    </p:spTree>
    <p:extLst>
      <p:ext uri="{BB962C8B-B14F-4D97-AF65-F5344CB8AC3E}">
        <p14:creationId xmlns:p14="http://schemas.microsoft.com/office/powerpoint/2010/main" val="892613413"/>
      </p:ext>
    </p:extLst>
  </p:cSld>
  <p:clrMapOvr>
    <a:masterClrMapping/>
  </p:clrMapOvr>
  <mc:AlternateContent xmlns:mc="http://schemas.openxmlformats.org/markup-compatibility/2006" xmlns:p14="http://schemas.microsoft.com/office/powerpoint/2010/main">
    <mc:Choice Requires="p14">
      <p:transition spd="slow" p14:dur="2000" advTm="51064"/>
    </mc:Choice>
    <mc:Fallback xmlns="">
      <p:transition spd="slow" advTm="51064"/>
    </mc:Fallback>
  </mc:AlternateContent>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UnexMasterTheme">
  <a:themeElements>
    <a:clrScheme name="UCI 2014">
      <a:dk1>
        <a:srgbClr val="202020"/>
      </a:dk1>
      <a:lt1>
        <a:srgbClr val="FFFFFF"/>
      </a:lt1>
      <a:dk2>
        <a:srgbClr val="202020"/>
      </a:dk2>
      <a:lt2>
        <a:srgbClr val="FFFFFF"/>
      </a:lt2>
      <a:accent1>
        <a:srgbClr val="2E5596"/>
      </a:accent1>
      <a:accent2>
        <a:srgbClr val="FFD100"/>
      </a:accent2>
      <a:accent3>
        <a:srgbClr val="F98D29"/>
      </a:accent3>
      <a:accent4>
        <a:srgbClr val="689550"/>
      </a:accent4>
      <a:accent5>
        <a:srgbClr val="00A3C9"/>
      </a:accent5>
      <a:accent6>
        <a:srgbClr val="723E98"/>
      </a:accent6>
      <a:hlink>
        <a:srgbClr val="0000FF"/>
      </a:hlink>
      <a:folHlink>
        <a:srgbClr val="723E98"/>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UnexMasterTheme" id="{EFA42769-D7B7-427F-BF60-52668B19A586}" vid="{80D4FDF7-64F0-4704-B09D-C23687DDA99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IIW511_MasterSlides-1</Template>
  <TotalTime>477</TotalTime>
  <Words>2642</Words>
  <Application>Microsoft Office PowerPoint</Application>
  <PresentationFormat>On-screen Show (4:3)</PresentationFormat>
  <Paragraphs>171</Paragraphs>
  <Slides>26</Slides>
  <Notes>26</Notes>
  <HiddenSlides>0</HiddenSlides>
  <MMClips>1</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26</vt:i4>
      </vt:variant>
    </vt:vector>
  </HeadingPairs>
  <TitlesOfParts>
    <vt:vector size="34" baseType="lpstr">
      <vt:lpstr>Arial</vt:lpstr>
      <vt:lpstr>Arial Black</vt:lpstr>
      <vt:lpstr>Calibri</vt:lpstr>
      <vt:lpstr>Calibri Light</vt:lpstr>
      <vt:lpstr>Courier New</vt:lpstr>
      <vt:lpstr>Verdana</vt:lpstr>
      <vt:lpstr>Custom Design</vt:lpstr>
      <vt:lpstr>UnexMasterTheme</vt:lpstr>
      <vt:lpstr>Introduction to Data Science</vt:lpstr>
      <vt:lpstr>Course Outcomes</vt:lpstr>
      <vt:lpstr>Lesson Objectives</vt:lpstr>
      <vt:lpstr>Unsupervised Learning Case Studies</vt:lpstr>
      <vt:lpstr>Unsupervised Machine Learning</vt:lpstr>
      <vt:lpstr>Unsupervised Machine Learning</vt:lpstr>
      <vt:lpstr>Unsupervised Machine Learning</vt:lpstr>
      <vt:lpstr>Unsupervised Machine Learning</vt:lpstr>
      <vt:lpstr>Unsupervised Machine Learning</vt:lpstr>
      <vt:lpstr>Unsupervised Machine Learning</vt:lpstr>
      <vt:lpstr>Unsupervised Machine Learning</vt:lpstr>
      <vt:lpstr>Unsupervised Machine Learning</vt:lpstr>
      <vt:lpstr>Unsupervised Machine Learning</vt:lpstr>
      <vt:lpstr>Unsupervised Machine Learning</vt:lpstr>
      <vt:lpstr>Unsupervised Machine Learning</vt:lpstr>
      <vt:lpstr>Unsupervised Machine Learning</vt:lpstr>
      <vt:lpstr>Unsupervised Machine Learning</vt:lpstr>
      <vt:lpstr>Unsupervised Machine Learning</vt:lpstr>
      <vt:lpstr>Unsupervised Machine Learning</vt:lpstr>
      <vt:lpstr>Unsupervised Machine Learning</vt:lpstr>
      <vt:lpstr>Unsupervised Machine Learning</vt:lpstr>
      <vt:lpstr>Unsupervised Machine Learning</vt:lpstr>
      <vt:lpstr>Unsupervised Machine Learning</vt:lpstr>
      <vt:lpstr>Unsupervised Machine Learning</vt:lpstr>
      <vt:lpstr>PowerPoint Presentation</vt:lpstr>
      <vt:lpstr>Summary</vt:lpstr>
    </vt:vector>
  </TitlesOfParts>
  <Company>UCDE</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L Kremer</dc:creator>
  <cp:lastModifiedBy>Daniel</cp:lastModifiedBy>
  <cp:revision>49</cp:revision>
  <cp:lastPrinted>2019-03-27T01:17:24Z</cp:lastPrinted>
  <dcterms:created xsi:type="dcterms:W3CDTF">2013-08-23T14:43:44Z</dcterms:created>
  <dcterms:modified xsi:type="dcterms:W3CDTF">2019-11-26T02:34:36Z</dcterms:modified>
</cp:coreProperties>
</file>