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20"/>
  </p:notesMasterIdLst>
  <p:sldIdLst>
    <p:sldId id="256" r:id="rId3"/>
    <p:sldId id="262" r:id="rId4"/>
    <p:sldId id="257" r:id="rId5"/>
    <p:sldId id="265" r:id="rId6"/>
    <p:sldId id="267" r:id="rId7"/>
    <p:sldId id="268" r:id="rId8"/>
    <p:sldId id="269" r:id="rId9"/>
    <p:sldId id="270" r:id="rId10"/>
    <p:sldId id="271" r:id="rId11"/>
    <p:sldId id="272" r:id="rId12"/>
    <p:sldId id="273" r:id="rId13"/>
    <p:sldId id="274" r:id="rId14"/>
    <p:sldId id="275" r:id="rId15"/>
    <p:sldId id="276" r:id="rId16"/>
    <p:sldId id="277" r:id="rId17"/>
    <p:sldId id="278" r:id="rId18"/>
    <p:sldId id="260" r:id="rId19"/>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72424" autoAdjust="0"/>
  </p:normalViewPr>
  <p:slideViewPr>
    <p:cSldViewPr>
      <p:cViewPr varScale="1">
        <p:scale>
          <a:sx n="67" d="100"/>
          <a:sy n="67" d="100"/>
        </p:scale>
        <p:origin x="2052" y="6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3D493574-A1D2-4D1D-B813-47A2F95EB8DD}" type="datetimeFigureOut">
              <a:rPr lang="en-US" smtClean="0"/>
              <a:t>3/23/2019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F4037F9E-7237-4553-9AB3-2D27038ED0C1}" type="slidenum">
              <a:rPr lang="en-US" smtClean="0"/>
              <a:t>‹#›</a:t>
            </a:fld>
            <a:endParaRPr lang="en-US"/>
          </a:p>
        </p:txBody>
      </p:sp>
    </p:spTree>
    <p:extLst>
      <p:ext uri="{BB962C8B-B14F-4D97-AF65-F5344CB8AC3E}">
        <p14:creationId xmlns:p14="http://schemas.microsoft.com/office/powerpoint/2010/main" val="907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1</a:t>
            </a:fld>
            <a:endParaRPr lang="en-US"/>
          </a:p>
        </p:txBody>
      </p:sp>
    </p:spTree>
    <p:extLst>
      <p:ext uri="{BB962C8B-B14F-4D97-AF65-F5344CB8AC3E}">
        <p14:creationId xmlns:p14="http://schemas.microsoft.com/office/powerpoint/2010/main" val="41929392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common requirement during the data munging phase of the data science process is to combine together data sets of similar structure. </a:t>
            </a:r>
          </a:p>
          <a:p>
            <a:endParaRPr lang="en-US" dirty="0"/>
          </a:p>
          <a:p>
            <a:r>
              <a:rPr lang="en-US" dirty="0" smtClean="0"/>
              <a:t>R has the very useful merge() function for this purpose. </a:t>
            </a:r>
          </a:p>
          <a:p>
            <a:endParaRPr lang="en-US" dirty="0"/>
          </a:p>
          <a:p>
            <a:r>
              <a:rPr lang="en-US" dirty="0" smtClean="0"/>
              <a:t>If you’re familiar with SQL, you may have guessed that the merge() function is very similar to a join operation. As a result, there are four ways of combining data sets which are very similar to SQL: inner join, outer join, left outer join and right outer join. </a:t>
            </a:r>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10</a:t>
            </a:fld>
            <a:endParaRPr lang="en-US"/>
          </a:p>
        </p:txBody>
      </p:sp>
    </p:spTree>
    <p:extLst>
      <p:ext uri="{BB962C8B-B14F-4D97-AF65-F5344CB8AC3E}">
        <p14:creationId xmlns:p14="http://schemas.microsoft.com/office/powerpoint/2010/main" val="24327633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When evaluating data sets for your data science project, you may notice an ordering of the data set that is natural to the problem being solved with machine learning. </a:t>
            </a:r>
          </a:p>
          <a:p>
            <a:endParaRPr lang="en-US" dirty="0"/>
          </a:p>
          <a:p>
            <a:r>
              <a:rPr lang="en-US" dirty="0" smtClean="0"/>
              <a:t>For example, a real estate data set would be best if it had a geographical ordering, say by state, </a:t>
            </a:r>
            <a:r>
              <a:rPr lang="en-US" dirty="0" smtClean="0"/>
              <a:t>county </a:t>
            </a:r>
            <a:r>
              <a:rPr lang="en-US" dirty="0" smtClean="0"/>
              <a:t>and city. This way browsing through records would be more meaningful than with a random order. </a:t>
            </a:r>
          </a:p>
          <a:p>
            <a:endParaRPr lang="en-US" dirty="0"/>
          </a:p>
          <a:p>
            <a:r>
              <a:rPr lang="en-US" dirty="0" smtClean="0"/>
              <a:t>We can use R’s order() function for this purpose. You can order a data frame by one or more variables. For example, you could have a primary sort key of state and a secondary sort key of city. </a:t>
            </a:r>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11</a:t>
            </a:fld>
            <a:endParaRPr lang="en-US"/>
          </a:p>
        </p:txBody>
      </p:sp>
    </p:spTree>
    <p:extLst>
      <p:ext uri="{BB962C8B-B14F-4D97-AF65-F5344CB8AC3E}">
        <p14:creationId xmlns:p14="http://schemas.microsoft.com/office/powerpoint/2010/main" val="322497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Sometimes you’ll receive a data set that is “misshapen” for use with a machine learning algorithm, i.e. the data is all there it is just in an inconvenient format or structure. </a:t>
            </a:r>
          </a:p>
          <a:p>
            <a:endParaRPr lang="en-US" dirty="0"/>
          </a:p>
          <a:p>
            <a:r>
              <a:rPr lang="en-US" dirty="0" smtClean="0"/>
              <a:t>When this happens it is your job to reshape the data set to make it easier to do downstream modeling.</a:t>
            </a:r>
          </a:p>
          <a:p>
            <a:endParaRPr lang="en-US" dirty="0"/>
          </a:p>
          <a:p>
            <a:r>
              <a:rPr lang="en-US" dirty="0" smtClean="0"/>
              <a:t>R has a useful function melt() in the reshape2 package that serves this purpose. This function is a general purpose tool </a:t>
            </a:r>
            <a:r>
              <a:rPr lang="en-US" dirty="0" smtClean="0"/>
              <a:t>used </a:t>
            </a:r>
            <a:r>
              <a:rPr lang="en-US" dirty="0" smtClean="0"/>
              <a:t>to reshape a data set, and there are many possible examples of such a data set. </a:t>
            </a:r>
          </a:p>
        </p:txBody>
      </p:sp>
      <p:sp>
        <p:nvSpPr>
          <p:cNvPr id="4" name="Slide Number Placeholder 3"/>
          <p:cNvSpPr>
            <a:spLocks noGrp="1"/>
          </p:cNvSpPr>
          <p:nvPr>
            <p:ph type="sldNum" sz="quarter" idx="10"/>
          </p:nvPr>
        </p:nvSpPr>
        <p:spPr/>
        <p:txBody>
          <a:bodyPr/>
          <a:lstStyle/>
          <a:p>
            <a:fld id="{F4037F9E-7237-4553-9AB3-2D27038ED0C1}" type="slidenum">
              <a:rPr lang="en-US" smtClean="0"/>
              <a:t>12</a:t>
            </a:fld>
            <a:endParaRPr lang="en-US"/>
          </a:p>
        </p:txBody>
      </p:sp>
    </p:spTree>
    <p:extLst>
      <p:ext uri="{BB962C8B-B14F-4D97-AF65-F5344CB8AC3E}">
        <p14:creationId xmlns:p14="http://schemas.microsoft.com/office/powerpoint/2010/main" val="21073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a:t>
            </a:r>
            <a:r>
              <a:rPr lang="en-US" dirty="0" err="1" smtClean="0"/>
              <a:t>dplyr</a:t>
            </a:r>
            <a:r>
              <a:rPr lang="en-US" dirty="0" smtClean="0"/>
              <a:t> package is a valuable tool for the data munging process, providing the means for filtering, selecting, restructuring, and aggregating tabular data in R.</a:t>
            </a:r>
          </a:p>
          <a:p>
            <a:endParaRPr lang="en-US" dirty="0"/>
          </a:p>
          <a:p>
            <a:r>
              <a:rPr lang="en-US" dirty="0" err="1" smtClean="0"/>
              <a:t>dplyr</a:t>
            </a:r>
            <a:r>
              <a:rPr lang="en-US" dirty="0" smtClean="0"/>
              <a:t> is an improved version of the widely </a:t>
            </a:r>
            <a:r>
              <a:rPr lang="en-US" dirty="0" smtClean="0"/>
              <a:t>used </a:t>
            </a:r>
            <a:r>
              <a:rPr lang="en-US" dirty="0" err="1" smtClean="0"/>
              <a:t>plyr</a:t>
            </a:r>
            <a:r>
              <a:rPr lang="en-US" dirty="0" smtClean="0"/>
              <a:t> package, both created by </a:t>
            </a:r>
            <a:r>
              <a:rPr lang="en-US" dirty="0" smtClean="0"/>
              <a:t>noted </a:t>
            </a:r>
            <a:r>
              <a:rPr lang="en-US" dirty="0" smtClean="0"/>
              <a:t>R developer Hadley Wickham. </a:t>
            </a:r>
          </a:p>
          <a:p>
            <a:endParaRPr lang="en-US" dirty="0"/>
          </a:p>
          <a:p>
            <a:r>
              <a:rPr lang="en-US" dirty="0" smtClean="0"/>
              <a:t>Among key improvements, </a:t>
            </a:r>
            <a:r>
              <a:rPr lang="en-US" dirty="0" err="1" smtClean="0"/>
              <a:t>dplyr</a:t>
            </a:r>
            <a:r>
              <a:rPr lang="en-US" dirty="0" smtClean="0"/>
              <a:t> works exclusively with data frames, introduces a “grammar of data manipulation” allowing you to string together operations, and is much faster than </a:t>
            </a:r>
            <a:r>
              <a:rPr lang="en-US" dirty="0" err="1" smtClean="0"/>
              <a:t>plyr</a:t>
            </a:r>
            <a:r>
              <a:rPr lang="en-US" dirty="0" smtClean="0"/>
              <a:t> or standard R operations. </a:t>
            </a:r>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13</a:t>
            </a:fld>
            <a:endParaRPr lang="en-US"/>
          </a:p>
        </p:txBody>
      </p:sp>
    </p:spTree>
    <p:extLst>
      <p:ext uri="{BB962C8B-B14F-4D97-AF65-F5344CB8AC3E}">
        <p14:creationId xmlns:p14="http://schemas.microsoft.com/office/powerpoint/2010/main" val="38014080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Missing data is a recurring theme in data sets. It is quite common that some of the records are incomplete in the sense that certain data fields are missing or are in error. </a:t>
            </a:r>
          </a:p>
          <a:p>
            <a:endParaRPr lang="en-US" dirty="0"/>
          </a:p>
          <a:p>
            <a:r>
              <a:rPr lang="en-US" dirty="0" smtClean="0"/>
              <a:t>We need a plan for dealing with missing data. We can simply discard </a:t>
            </a:r>
            <a:r>
              <a:rPr lang="en-US" dirty="0" smtClean="0"/>
              <a:t>incomplete records, </a:t>
            </a:r>
            <a:r>
              <a:rPr lang="en-US" dirty="0" smtClean="0"/>
              <a:t>or we can “impute” missing values, that is infer missing values based on data from other records. </a:t>
            </a:r>
          </a:p>
          <a:p>
            <a:endParaRPr lang="en-US" dirty="0"/>
          </a:p>
          <a:p>
            <a:r>
              <a:rPr lang="en-US" dirty="0" smtClean="0"/>
              <a:t>R has a useful function impute() from the e1071 package to perform this operation. </a:t>
            </a:r>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14</a:t>
            </a:fld>
            <a:endParaRPr lang="en-US"/>
          </a:p>
        </p:txBody>
      </p:sp>
    </p:spTree>
    <p:extLst>
      <p:ext uri="{BB962C8B-B14F-4D97-AF65-F5344CB8AC3E}">
        <p14:creationId xmlns:p14="http://schemas.microsoft.com/office/powerpoint/2010/main" val="1480981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characteristic of numeric data in your list of features that becomes quite apparent early on in the data munging process is that the range of numeric values is sometimes quite different between the various feature variables. </a:t>
            </a:r>
          </a:p>
          <a:p>
            <a:endParaRPr lang="en-US" dirty="0"/>
          </a:p>
          <a:p>
            <a:r>
              <a:rPr lang="en-US" dirty="0" smtClean="0"/>
              <a:t>For example, the number of bedrooms in a single family home may range from 1-5, where as the square footage of a home might range from 1,000 to </a:t>
            </a:r>
            <a:r>
              <a:rPr lang="en-US" dirty="0" smtClean="0"/>
              <a:t>3,500 </a:t>
            </a:r>
            <a:r>
              <a:rPr lang="en-US" dirty="0" smtClean="0"/>
              <a:t>square feet. The different magnitude is due to the different measurement units. </a:t>
            </a:r>
          </a:p>
          <a:p>
            <a:endParaRPr lang="en-US" dirty="0"/>
          </a:p>
          <a:p>
            <a:r>
              <a:rPr lang="en-US" dirty="0" smtClean="0"/>
              <a:t>Feature scaling is the process that allows us to compare numeric features at the same scale. The reason for doing this centers on how some machine learning algorithms function. In these cases, the range of all features should be normalized.</a:t>
            </a:r>
          </a:p>
          <a:p>
            <a:endParaRPr lang="en-US" dirty="0"/>
          </a:p>
          <a:p>
            <a:r>
              <a:rPr lang="en-US" dirty="0" smtClean="0"/>
              <a:t>Fortunately, R has the </a:t>
            </a:r>
            <a:r>
              <a:rPr lang="en-US" dirty="0" smtClean="0"/>
              <a:t>scale() </a:t>
            </a:r>
            <a:r>
              <a:rPr lang="en-US" dirty="0" smtClean="0"/>
              <a:t>function in the  base R stats package to scale numeric values. </a:t>
            </a:r>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15</a:t>
            </a:fld>
            <a:endParaRPr lang="en-US"/>
          </a:p>
        </p:txBody>
      </p:sp>
    </p:spTree>
    <p:extLst>
      <p:ext uri="{BB962C8B-B14F-4D97-AF65-F5344CB8AC3E}">
        <p14:creationId xmlns:p14="http://schemas.microsoft.com/office/powerpoint/2010/main" val="9217376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a:t>
            </a:r>
            <a:r>
              <a:rPr lang="en-US" dirty="0" smtClean="0"/>
              <a:t>WEEK </a:t>
            </a:r>
            <a:r>
              <a:rPr lang="en-US" dirty="0" smtClean="0"/>
              <a:t>6, we’ll step through a series of in-depth R code examples found in the Code modules listed.  </a:t>
            </a:r>
          </a:p>
          <a:p>
            <a:endParaRPr lang="en-US" dirty="0"/>
          </a:p>
          <a:p>
            <a:r>
              <a:rPr lang="en-US" dirty="0" smtClean="0"/>
              <a:t>I encourage you to take the R script file for </a:t>
            </a:r>
            <a:r>
              <a:rPr lang="en-US" dirty="0" smtClean="0"/>
              <a:t>WEEK </a:t>
            </a:r>
            <a:r>
              <a:rPr lang="en-US" dirty="0" smtClean="0"/>
              <a:t>6 and try each code snippet yourself. Take some time to tweak each example and try different things so you’ll fully understand each programming concept. </a:t>
            </a:r>
          </a:p>
          <a:p>
            <a:endParaRPr lang="en-US" dirty="0"/>
          </a:p>
        </p:txBody>
      </p:sp>
      <p:sp>
        <p:nvSpPr>
          <p:cNvPr id="4" name="Slide Number Placeholder 3"/>
          <p:cNvSpPr>
            <a:spLocks noGrp="1"/>
          </p:cNvSpPr>
          <p:nvPr>
            <p:ph type="sldNum" sz="quarter" idx="10"/>
          </p:nvPr>
        </p:nvSpPr>
        <p:spPr/>
        <p:txBody>
          <a:bodyPr/>
          <a:lstStyle/>
          <a:p>
            <a:fld id="{E31762E7-8FED-4B92-90CD-F21CC23C683E}"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967077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t>
            </a:r>
            <a:r>
              <a:rPr lang="en-US" dirty="0" smtClean="0"/>
              <a:t>WEEK </a:t>
            </a:r>
            <a:r>
              <a:rPr lang="en-US" dirty="0" smtClean="0"/>
              <a:t>6 of Introduction to Data Science we started </a:t>
            </a:r>
            <a:r>
              <a:rPr lang="en-US" dirty="0" smtClean="0"/>
              <a:t>building </a:t>
            </a:r>
            <a:r>
              <a:rPr lang="en-US" dirty="0" smtClean="0"/>
              <a:t>the beginnings of your data munging tool box. </a:t>
            </a:r>
          </a:p>
          <a:p>
            <a:endParaRPr lang="en-US" dirty="0"/>
          </a:p>
          <a:p>
            <a:r>
              <a:rPr lang="en-US" dirty="0" smtClean="0"/>
              <a:t>We saw examples of a number of useful and commonly used data munging methods, but these techniques represent only a small fraction of all the methods you’ll need for your data science projects. </a:t>
            </a:r>
          </a:p>
          <a:p>
            <a:endParaRPr lang="en-US" dirty="0"/>
          </a:p>
          <a:p>
            <a:r>
              <a:rPr lang="en-US" dirty="0" smtClean="0"/>
              <a:t>From this point forward, you should work to add more tools as you encounter new requirements and find new solutions. Over time, your data munging tool box will be able to </a:t>
            </a:r>
            <a:r>
              <a:rPr lang="en-US" dirty="0" smtClean="0"/>
              <a:t>accommodate </a:t>
            </a:r>
            <a:r>
              <a:rPr lang="en-US" smtClean="0"/>
              <a:t>all sorts of  </a:t>
            </a:r>
            <a:r>
              <a:rPr lang="en-US" dirty="0" smtClean="0"/>
              <a:t>data transformation requirements. </a:t>
            </a:r>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17</a:t>
            </a:fld>
            <a:endParaRPr lang="en-US"/>
          </a:p>
        </p:txBody>
      </p:sp>
    </p:spTree>
    <p:extLst>
      <p:ext uri="{BB962C8B-B14F-4D97-AF65-F5344CB8AC3E}">
        <p14:creationId xmlns:p14="http://schemas.microsoft.com/office/powerpoint/2010/main" val="6206265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a:t>
            </a:r>
            <a:r>
              <a:rPr lang="en-US" dirty="0" smtClean="0"/>
              <a:t>WEEK </a:t>
            </a:r>
            <a:r>
              <a:rPr lang="en-US" dirty="0" smtClean="0"/>
              <a:t>6 of the Introduction to Data Science course offered by UCLA Extension. This module covers data munging materials.</a:t>
            </a:r>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2</a:t>
            </a:fld>
            <a:endParaRPr lang="en-US"/>
          </a:p>
        </p:txBody>
      </p:sp>
    </p:spTree>
    <p:extLst>
      <p:ext uri="{BB962C8B-B14F-4D97-AF65-F5344CB8AC3E}">
        <p14:creationId xmlns:p14="http://schemas.microsoft.com/office/powerpoint/2010/main" val="3299605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objectives for </a:t>
            </a:r>
            <a:r>
              <a:rPr lang="en-US" dirty="0" smtClean="0"/>
              <a:t>WEEK </a:t>
            </a:r>
            <a:r>
              <a:rPr lang="en-US" dirty="0" smtClean="0"/>
              <a:t>6 are to gain experience with one of the most important steps in the data science </a:t>
            </a:r>
            <a:r>
              <a:rPr lang="en-US" dirty="0" smtClean="0"/>
              <a:t>process </a:t>
            </a:r>
            <a:r>
              <a:rPr lang="en-US" dirty="0" smtClean="0"/>
              <a:t>– data munging. </a:t>
            </a:r>
          </a:p>
          <a:p>
            <a:endParaRPr lang="en-US" dirty="0"/>
          </a:p>
          <a:p>
            <a:r>
              <a:rPr lang="en-US" dirty="0" smtClean="0"/>
              <a:t>Data munging is also known as data wrangling or data transformation. It involves the transformation of the data set into a form more suitable for machine learning algorithms. </a:t>
            </a:r>
          </a:p>
          <a:p>
            <a:endParaRPr lang="en-US" dirty="0"/>
          </a:p>
          <a:p>
            <a:r>
              <a:rPr lang="en-US" dirty="0" smtClean="0"/>
              <a:t>Data munging constitutes one of the primary ingredients of the “data pipeline.” The data munging step involves cleansing, converting, manipulating, parsing, filtering, and mapping data in a raw form into a more refined form. Think of data munging as an important data pre-processing step used to prepare the data for machine learning algorithms. </a:t>
            </a:r>
          </a:p>
          <a:p>
            <a:endParaRPr lang="en-US" dirty="0"/>
          </a:p>
          <a:p>
            <a:r>
              <a:rPr lang="en-US" dirty="0" smtClean="0"/>
              <a:t>Data munging often takes up to 75% of the total project time and cost. </a:t>
            </a:r>
          </a:p>
          <a:p>
            <a:endParaRPr lang="en-US" dirty="0"/>
          </a:p>
          <a:p>
            <a:r>
              <a:rPr lang="en-US" dirty="0" smtClean="0"/>
              <a:t>Our objective is to build up your data science toolbox with a variety of data munging techniques and also use your new R programming skills. </a:t>
            </a:r>
          </a:p>
          <a:p>
            <a:endParaRPr lang="en-US" dirty="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3</a:t>
            </a:fld>
            <a:endParaRPr lang="en-US"/>
          </a:p>
        </p:txBody>
      </p:sp>
    </p:spTree>
    <p:extLst>
      <p:ext uri="{BB962C8B-B14F-4D97-AF65-F5344CB8AC3E}">
        <p14:creationId xmlns:p14="http://schemas.microsoft.com/office/powerpoint/2010/main" val="476672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Another important part of the data munging step is to identify the subset </a:t>
            </a:r>
            <a:r>
              <a:rPr lang="en-US" dirty="0" smtClean="0"/>
              <a:t>of raw </a:t>
            </a:r>
            <a:r>
              <a:rPr lang="en-US" dirty="0" smtClean="0"/>
              <a:t>data or transformed data that you want to use in your model or machine learning algorithm.  This is called feature engineering. </a:t>
            </a:r>
          </a:p>
          <a:p>
            <a:endParaRPr lang="en-US" dirty="0"/>
          </a:p>
          <a:p>
            <a:r>
              <a:rPr lang="en-US" dirty="0" smtClean="0"/>
              <a:t>Since data munging involves working with raw data, it is a prime time to have an eye for feature engineering at this early stage in the data science process. So called feature variables are used as predictors in a machine learning algorithm.</a:t>
            </a:r>
            <a:endParaRPr lang="en-US" dirty="0"/>
          </a:p>
          <a:p>
            <a:endParaRPr lang="en-US" dirty="0"/>
          </a:p>
          <a:p>
            <a:r>
              <a:rPr lang="en-US" dirty="0" smtClean="0"/>
              <a:t>The data pipeline is the series of processing steps required to take raw data and transform it for use in a production system with machine learning algorithms. Many of the data munging scripts you’ll write will become the basis of your data pipeline. It is for this reason that </a:t>
            </a:r>
            <a:r>
              <a:rPr lang="en-US" dirty="0" smtClean="0"/>
              <a:t>it’s </a:t>
            </a:r>
            <a:r>
              <a:rPr lang="en-US" dirty="0" smtClean="0"/>
              <a:t>important to organize and document your data munging code well. You typically will need to re-run your data pipeline over and over again to refresh your machine learning data sets with more current data. </a:t>
            </a:r>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4</a:t>
            </a:fld>
            <a:endParaRPr lang="en-US"/>
          </a:p>
        </p:txBody>
      </p:sp>
    </p:spTree>
    <p:extLst>
      <p:ext uri="{BB962C8B-B14F-4D97-AF65-F5344CB8AC3E}">
        <p14:creationId xmlns:p14="http://schemas.microsoft.com/office/powerpoint/2010/main" val="2252083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data munging task is to transform the variable names. Sometimes a raw data set may have variable names that are inconvenient for us in R. </a:t>
            </a:r>
          </a:p>
          <a:p>
            <a:endParaRPr lang="en-US" dirty="0"/>
          </a:p>
          <a:p>
            <a:r>
              <a:rPr lang="en-US" dirty="0" smtClean="0"/>
              <a:t>The names may have special characters, embedded spaces, mixed case, meaningless names, extra long names, etc. </a:t>
            </a:r>
          </a:p>
          <a:p>
            <a:endParaRPr lang="en-US" dirty="0"/>
          </a:p>
          <a:p>
            <a:r>
              <a:rPr lang="en-US" dirty="0" smtClean="0"/>
              <a:t>During data munging you can write specialized R code to fix up the variable names so they can be used more easily in your R data science programs. </a:t>
            </a:r>
          </a:p>
          <a:p>
            <a:endParaRPr lang="en-US" dirty="0"/>
          </a:p>
          <a:p>
            <a:r>
              <a:rPr lang="en-US" dirty="0" smtClean="0"/>
              <a:t>Each case of dealing with variable names may be different, but the techniques to transform them will be similar. </a:t>
            </a:r>
          </a:p>
          <a:p>
            <a:endParaRPr lang="en-US" dirty="0"/>
          </a:p>
          <a:p>
            <a:r>
              <a:rPr lang="en-US" dirty="0" smtClean="0"/>
              <a:t>Many times, you’ll engage the use of so-called “regular expressions” to parse and transform the names. One good example of an R function that </a:t>
            </a:r>
            <a:r>
              <a:rPr lang="en-US" dirty="0" smtClean="0"/>
              <a:t>uses </a:t>
            </a:r>
            <a:r>
              <a:rPr lang="en-US" dirty="0" smtClean="0"/>
              <a:t>regular expressions is </a:t>
            </a:r>
            <a:r>
              <a:rPr lang="en-US" dirty="0" err="1" smtClean="0"/>
              <a:t>strsplit</a:t>
            </a:r>
            <a:r>
              <a:rPr lang="en-US" dirty="0" smtClean="0"/>
              <a:t>()</a:t>
            </a:r>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5</a:t>
            </a:fld>
            <a:endParaRPr lang="en-US"/>
          </a:p>
        </p:txBody>
      </p:sp>
    </p:spTree>
    <p:extLst>
      <p:ext uri="{BB962C8B-B14F-4D97-AF65-F5344CB8AC3E}">
        <p14:creationId xmlns:p14="http://schemas.microsoft.com/office/powerpoint/2010/main" val="201275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During the data munging process you may review the existing features in the data set and determine that you need a new variable, possibly a calculated variable derived from the existing variables. </a:t>
            </a:r>
          </a:p>
          <a:p>
            <a:endParaRPr lang="en-US" dirty="0"/>
          </a:p>
          <a:p>
            <a:r>
              <a:rPr lang="en-US" dirty="0" smtClean="0"/>
              <a:t>R makes it easy to add a new variable to an existing data frame. In the associated Code module, we’ll see some examples of creating new feature variables and adding them to a data frame. </a:t>
            </a:r>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6</a:t>
            </a:fld>
            <a:endParaRPr lang="en-US"/>
          </a:p>
        </p:txBody>
      </p:sp>
    </p:spTree>
    <p:extLst>
      <p:ext uri="{BB962C8B-B14F-4D97-AF65-F5344CB8AC3E}">
        <p14:creationId xmlns:p14="http://schemas.microsoft.com/office/powerpoint/2010/main" val="2750922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One data munging technique is called “discretizing numeric variables.” </a:t>
            </a:r>
          </a:p>
          <a:p>
            <a:endParaRPr lang="en-US" dirty="0"/>
          </a:p>
          <a:p>
            <a:r>
              <a:rPr lang="en-US" dirty="0" smtClean="0"/>
              <a:t>Sometimes a continuous variable might be more convenient for machine learning purposes as a series of discrete “ranges” of values.</a:t>
            </a:r>
          </a:p>
          <a:p>
            <a:endParaRPr lang="en-US" dirty="0"/>
          </a:p>
          <a:p>
            <a:r>
              <a:rPr lang="en-US" dirty="0" smtClean="0"/>
              <a:t>One example might be a “salary” variable. It might be more convenient to represent these values as a series of 6 value ranges starting with $0-$10,000, $10,001-$25,000 and so on. </a:t>
            </a:r>
          </a:p>
          <a:p>
            <a:endParaRPr lang="en-US" dirty="0"/>
          </a:p>
          <a:p>
            <a:r>
              <a:rPr lang="en-US" dirty="0" smtClean="0"/>
              <a:t>So if a particular observation had a salary value of $56,000 then the discrete version would be the range: $50,001-$75,000. </a:t>
            </a:r>
          </a:p>
          <a:p>
            <a:endParaRPr lang="en-US" dirty="0"/>
          </a:p>
          <a:p>
            <a:r>
              <a:rPr lang="en-US" dirty="0" smtClean="0"/>
              <a:t>Cutting a continuous value into ranges and assigning the numeric with the corresponding bucket of the range in which it falls is called “discretizing.” </a:t>
            </a:r>
          </a:p>
          <a:p>
            <a:endParaRPr lang="en-US" dirty="0"/>
          </a:p>
          <a:p>
            <a:r>
              <a:rPr lang="en-US" dirty="0" smtClean="0"/>
              <a:t>We can use the cut() function in R to perform this operation. </a:t>
            </a:r>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7</a:t>
            </a:fld>
            <a:endParaRPr lang="en-US"/>
          </a:p>
        </p:txBody>
      </p:sp>
    </p:spTree>
    <p:extLst>
      <p:ext uri="{BB962C8B-B14F-4D97-AF65-F5344CB8AC3E}">
        <p14:creationId xmlns:p14="http://schemas.microsoft.com/office/powerpoint/2010/main" val="1642235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Date and time values present a particularly thorny issue when performing data munging tasks in R</a:t>
            </a:r>
          </a:p>
          <a:p>
            <a:endParaRPr lang="en-US" dirty="0"/>
          </a:p>
          <a:p>
            <a:r>
              <a:rPr lang="en-US" dirty="0" smtClean="0"/>
              <a:t>The reason is partly because there are so many representations of date and time values in data sets. For example, you might receive dates in MMDDYY format, or possibly YYYYMMDD. There is no definitive standard. </a:t>
            </a:r>
          </a:p>
          <a:p>
            <a:endParaRPr lang="en-US" dirty="0"/>
          </a:p>
          <a:p>
            <a:r>
              <a:rPr lang="en-US" dirty="0" smtClean="0"/>
              <a:t>This is a very big subject! There are many techniques. In the associated Code module, we’ll see a handful of methods to get you started. Date and time handling will become a significant part of your data science toolbox as you gain experience solving new and different problems with handling date and time values. </a:t>
            </a:r>
          </a:p>
          <a:p>
            <a:endParaRPr lang="en-US" dirty="0"/>
          </a:p>
          <a:p>
            <a:r>
              <a:rPr lang="en-US" dirty="0" smtClean="0"/>
              <a:t>The bottom line is that your R code must recognize and parse date and time values in order to get them into the appropriate R date and time classes. </a:t>
            </a:r>
          </a:p>
          <a:p>
            <a:endParaRPr lang="en-US" dirty="0"/>
          </a:p>
          <a:p>
            <a:r>
              <a:rPr lang="en-US" dirty="0" smtClean="0"/>
              <a:t>We’ll see some examples using the </a:t>
            </a:r>
            <a:r>
              <a:rPr lang="en-US" dirty="0" err="1" smtClean="0"/>
              <a:t>lubridate</a:t>
            </a:r>
            <a:r>
              <a:rPr lang="en-US" dirty="0" smtClean="0"/>
              <a:t> package. </a:t>
            </a:r>
          </a:p>
          <a:p>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8</a:t>
            </a:fld>
            <a:endParaRPr lang="en-US"/>
          </a:p>
        </p:txBody>
      </p:sp>
    </p:spTree>
    <p:extLst>
      <p:ext uri="{BB962C8B-B14F-4D97-AF65-F5344CB8AC3E}">
        <p14:creationId xmlns:p14="http://schemas.microsoft.com/office/powerpoint/2010/main" val="1308405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 data munging technique is to take a factor variable (in statistical terms, a categorical variable) and create multiple binary variables. </a:t>
            </a:r>
          </a:p>
          <a:p>
            <a:endParaRPr lang="en-US" dirty="0"/>
          </a:p>
          <a:p>
            <a:r>
              <a:rPr lang="en-US" dirty="0" smtClean="0"/>
              <a:t>A binary categorical variable has either a TRUE or FALSE value</a:t>
            </a:r>
          </a:p>
          <a:p>
            <a:endParaRPr lang="en-US" dirty="0"/>
          </a:p>
          <a:p>
            <a:r>
              <a:rPr lang="en-US" dirty="0" smtClean="0"/>
              <a:t>It might be more convenient when using certain machine learning algorithms to have binary categorical variables instead of factors </a:t>
            </a:r>
          </a:p>
          <a:p>
            <a:endParaRPr lang="en-US" dirty="0"/>
          </a:p>
          <a:p>
            <a:r>
              <a:rPr lang="en-US" dirty="0" smtClean="0"/>
              <a:t>To create a binary categorical variable, we can use the </a:t>
            </a:r>
            <a:r>
              <a:rPr lang="en-US" dirty="0" err="1" smtClean="0"/>
              <a:t>sapply</a:t>
            </a:r>
            <a:r>
              <a:rPr lang="en-US" dirty="0" smtClean="0"/>
              <a:t>() loop function to create a matrix containing the binary values and then adding columns to the data frame. We’ll see an example of this in the Code module associated with this section.</a:t>
            </a:r>
            <a:endParaRPr lang="en-US" dirty="0"/>
          </a:p>
        </p:txBody>
      </p:sp>
      <p:sp>
        <p:nvSpPr>
          <p:cNvPr id="4" name="Slide Number Placeholder 3"/>
          <p:cNvSpPr>
            <a:spLocks noGrp="1"/>
          </p:cNvSpPr>
          <p:nvPr>
            <p:ph type="sldNum" sz="quarter" idx="10"/>
          </p:nvPr>
        </p:nvSpPr>
        <p:spPr/>
        <p:txBody>
          <a:bodyPr/>
          <a:lstStyle/>
          <a:p>
            <a:fld id="{F4037F9E-7237-4553-9AB3-2D27038ED0C1}" type="slidenum">
              <a:rPr lang="en-US" smtClean="0"/>
              <a:t>9</a:t>
            </a:fld>
            <a:endParaRPr lang="en-US"/>
          </a:p>
        </p:txBody>
      </p:sp>
    </p:spTree>
    <p:extLst>
      <p:ext uri="{BB962C8B-B14F-4D97-AF65-F5344CB8AC3E}">
        <p14:creationId xmlns:p14="http://schemas.microsoft.com/office/powerpoint/2010/main" val="14879968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689780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4019345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640683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4710898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2001940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12665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532596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1792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352223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687754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8047035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5895681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338408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3867062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2202625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9486389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681512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552583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3/23/2019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000141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27541222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242970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5819846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006835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74315655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403416018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5307204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005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3/23/2019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3/23/2019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3/23/2019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3/23/2019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3/23/2019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448374687"/>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4a"/><Relationship Id="rId1" Type="http://schemas.microsoft.com/office/2007/relationships/media" Target="../media/media1.m4a"/><Relationship Id="rId5" Type="http://schemas.openxmlformats.org/officeDocument/2006/relationships/image" Target="../media/image3.png"/><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5" Type="http://schemas.openxmlformats.org/officeDocument/2006/relationships/image" Target="../media/image3.png"/><Relationship Id="rId4"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7800"/>
    </mc:Choice>
    <mc:Fallback xmlns="">
      <p:transition spd="slow" advTm="7800"/>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Merging data sets </a:t>
            </a:r>
          </a:p>
          <a:p>
            <a:r>
              <a:rPr lang="en-US" dirty="0" smtClean="0"/>
              <a:t>You may receive two or more data sets of similar structure that you need to combine together</a:t>
            </a:r>
            <a:endParaRPr lang="en-US" dirty="0"/>
          </a:p>
          <a:p>
            <a:r>
              <a:rPr lang="en-US" dirty="0" smtClean="0"/>
              <a:t>We can used the </a:t>
            </a:r>
            <a:r>
              <a:rPr lang="en-US" dirty="0" smtClean="0">
                <a:latin typeface="Courier New" panose="02070309020205020404" pitchFamily="49" charset="0"/>
                <a:cs typeface="Courier New" panose="02070309020205020404" pitchFamily="49" charset="0"/>
              </a:rPr>
              <a:t>merge() </a:t>
            </a:r>
            <a:r>
              <a:rPr lang="en-US" dirty="0" smtClean="0"/>
              <a:t>function</a:t>
            </a:r>
          </a:p>
          <a:p>
            <a:r>
              <a:rPr lang="en-US" dirty="0" smtClean="0"/>
              <a:t>As with SQL, we can join data sets in the following ways: inner join, outer join, left outer join and right outer join</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1458573563"/>
      </p:ext>
    </p:extLst>
  </p:cSld>
  <p:clrMapOvr>
    <a:masterClrMapping/>
  </p:clrMapOvr>
  <mc:AlternateContent xmlns:mc="http://schemas.openxmlformats.org/markup-compatibility/2006" xmlns:p14="http://schemas.microsoft.com/office/powerpoint/2010/main">
    <mc:Choice Requires="p14">
      <p:transition spd="slow" p14:dur="2000" advTm="38714"/>
    </mc:Choice>
    <mc:Fallback xmlns="">
      <p:transition spd="slow" advTm="3871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Ordering data sets </a:t>
            </a:r>
          </a:p>
          <a:p>
            <a:r>
              <a:rPr lang="en-US" dirty="0" smtClean="0"/>
              <a:t>When examining a data set you may notice natural ordering of the data instead of a random order</a:t>
            </a:r>
          </a:p>
          <a:p>
            <a:r>
              <a:rPr lang="en-US" dirty="0" smtClean="0"/>
              <a:t>It is beneficial to order a data frame containing the data especially when browsing through records</a:t>
            </a:r>
            <a:endParaRPr lang="en-US" dirty="0"/>
          </a:p>
          <a:p>
            <a:r>
              <a:rPr lang="en-US" dirty="0" smtClean="0"/>
              <a:t>We can use the </a:t>
            </a:r>
            <a:r>
              <a:rPr lang="en-US" dirty="0" smtClean="0">
                <a:latin typeface="Courier New" panose="02070309020205020404" pitchFamily="49" charset="0"/>
                <a:cs typeface="Courier New" panose="02070309020205020404" pitchFamily="49" charset="0"/>
              </a:rPr>
              <a:t>order() </a:t>
            </a:r>
            <a:r>
              <a:rPr lang="en-US" dirty="0" smtClean="0"/>
              <a:t>function for this purpose</a:t>
            </a:r>
          </a:p>
          <a:p>
            <a:r>
              <a:rPr lang="en-US" dirty="0" smtClean="0"/>
              <a:t>You can order a data frame by one or more variables</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1664684759"/>
      </p:ext>
    </p:extLst>
  </p:cSld>
  <p:clrMapOvr>
    <a:masterClrMapping/>
  </p:clrMapOvr>
  <mc:AlternateContent xmlns:mc="http://schemas.openxmlformats.org/markup-compatibility/2006" xmlns:p14="http://schemas.microsoft.com/office/powerpoint/2010/main">
    <mc:Choice Requires="p14">
      <p:transition spd="slow" p14:dur="2000" advTm="45824"/>
    </mc:Choice>
    <mc:Fallback xmlns="">
      <p:transition spd="slow" advTm="4582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Reshaping data sets </a:t>
            </a:r>
          </a:p>
          <a:p>
            <a:r>
              <a:rPr lang="en-US" dirty="0" smtClean="0"/>
              <a:t>Sometimes the data you receive is “misshapen,” i.e. the data is all there just in an inconvenient format or structure. </a:t>
            </a:r>
          </a:p>
          <a:p>
            <a:r>
              <a:rPr lang="en-US" dirty="0" smtClean="0"/>
              <a:t>You’ll need to reshape the data to make it easier to use downstream</a:t>
            </a:r>
          </a:p>
          <a:p>
            <a:r>
              <a:rPr lang="en-US" dirty="0" smtClean="0"/>
              <a:t>We can use the </a:t>
            </a:r>
            <a:r>
              <a:rPr lang="en-US" dirty="0" smtClean="0">
                <a:latin typeface="Courier New" panose="02070309020205020404" pitchFamily="49" charset="0"/>
                <a:cs typeface="Courier New" panose="02070309020205020404" pitchFamily="49" charset="0"/>
              </a:rPr>
              <a:t>melt() </a:t>
            </a:r>
            <a:r>
              <a:rPr lang="en-US" dirty="0" smtClean="0"/>
              <a:t>function from the </a:t>
            </a:r>
            <a:r>
              <a:rPr lang="en-US" dirty="0" smtClean="0">
                <a:latin typeface="Courier New" panose="02070309020205020404" pitchFamily="49" charset="0"/>
                <a:cs typeface="Courier New" panose="02070309020205020404" pitchFamily="49" charset="0"/>
              </a:rPr>
              <a:t>reshape2</a:t>
            </a:r>
            <a:r>
              <a:rPr lang="en-US" dirty="0" smtClean="0"/>
              <a:t> package</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2335588161"/>
      </p:ext>
    </p:extLst>
  </p:cSld>
  <p:clrMapOvr>
    <a:masterClrMapping/>
  </p:clrMapOvr>
  <mc:AlternateContent xmlns:mc="http://schemas.openxmlformats.org/markup-compatibility/2006" xmlns:p14="http://schemas.microsoft.com/office/powerpoint/2010/main">
    <mc:Choice Requires="p14">
      <p:transition spd="slow" p14:dur="2000" advTm="44305"/>
    </mc:Choice>
    <mc:Fallback xmlns="">
      <p:transition spd="slow" advTm="44305"/>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manipulation using the </a:t>
            </a:r>
            <a:r>
              <a:rPr lang="en-US" dirty="0" err="1" smtClean="0">
                <a:latin typeface="Courier New" panose="02070309020205020404" pitchFamily="49" charset="0"/>
                <a:cs typeface="Courier New" panose="02070309020205020404" pitchFamily="49" charset="0"/>
              </a:rPr>
              <a:t>dplyr</a:t>
            </a:r>
            <a:r>
              <a:rPr lang="en-US" dirty="0" smtClean="0"/>
              <a:t> package</a:t>
            </a:r>
          </a:p>
          <a:p>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plyr</a:t>
            </a:r>
            <a:r>
              <a:rPr lang="en-US" dirty="0" smtClean="0"/>
              <a:t> is a valuable tool for the data munging process</a:t>
            </a:r>
          </a:p>
          <a:p>
            <a:r>
              <a:rPr lang="en-US" dirty="0" smtClean="0"/>
              <a:t>It provides the means for filtering, selecting, restructuring, and aggregating tabular data in R</a:t>
            </a:r>
          </a:p>
          <a:p>
            <a:r>
              <a:rPr lang="en-US" dirty="0" err="1">
                <a:latin typeface="Courier New" panose="02070309020205020404" pitchFamily="49" charset="0"/>
                <a:cs typeface="Courier New" panose="02070309020205020404" pitchFamily="49" charset="0"/>
              </a:rPr>
              <a:t>d</a:t>
            </a:r>
            <a:r>
              <a:rPr lang="en-US" dirty="0" err="1" smtClean="0">
                <a:latin typeface="Courier New" panose="02070309020205020404" pitchFamily="49" charset="0"/>
                <a:cs typeface="Courier New" panose="02070309020205020404" pitchFamily="49" charset="0"/>
              </a:rPr>
              <a:t>plyr</a:t>
            </a:r>
            <a:r>
              <a:rPr lang="en-US" dirty="0" smtClean="0"/>
              <a:t> is a large package with many functions. A whole book would be needed to explain its many features. We’ll see some examples in the associated Code module</a:t>
            </a:r>
          </a:p>
          <a:p>
            <a:endParaRPr lang="en-US" dirty="0" smtClean="0"/>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2935210742"/>
      </p:ext>
    </p:extLst>
  </p:cSld>
  <p:clrMapOvr>
    <a:masterClrMapping/>
  </p:clrMapOvr>
  <mc:AlternateContent xmlns:mc="http://schemas.openxmlformats.org/markup-compatibility/2006" xmlns:p14="http://schemas.microsoft.com/office/powerpoint/2010/main">
    <mc:Choice Requires="p14">
      <p:transition spd="slow" p14:dur="2000" advTm="48847"/>
    </mc:Choice>
    <mc:Fallback xmlns="">
      <p:transition spd="slow" advTm="48847"/>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Missing data is a recurring theme in data sets</a:t>
            </a:r>
          </a:p>
          <a:p>
            <a:r>
              <a:rPr lang="en-US" dirty="0" smtClean="0"/>
              <a:t>Incomplete records with variables missing or in error</a:t>
            </a:r>
          </a:p>
          <a:p>
            <a:r>
              <a:rPr lang="en-US" dirty="0" smtClean="0"/>
              <a:t>Need a plan for dealing with missing values</a:t>
            </a:r>
          </a:p>
          <a:p>
            <a:r>
              <a:rPr lang="en-US" dirty="0" smtClean="0"/>
              <a:t>Can discard incomplete records, or </a:t>
            </a:r>
            <a:r>
              <a:rPr lang="en-US" i="1" dirty="0" smtClean="0"/>
              <a:t>impute </a:t>
            </a:r>
            <a:r>
              <a:rPr lang="en-US" dirty="0" smtClean="0"/>
              <a:t>to infer missing values based on data from other records</a:t>
            </a:r>
          </a:p>
          <a:p>
            <a:r>
              <a:rPr lang="en-US" dirty="0" smtClean="0"/>
              <a:t>Using the </a:t>
            </a:r>
            <a:r>
              <a:rPr lang="en-US" dirty="0" smtClean="0">
                <a:latin typeface="Courier New" panose="02070309020205020404" pitchFamily="49" charset="0"/>
                <a:cs typeface="Courier New" panose="02070309020205020404" pitchFamily="49" charset="0"/>
              </a:rPr>
              <a:t>impute() </a:t>
            </a:r>
            <a:r>
              <a:rPr lang="en-US" dirty="0" smtClean="0"/>
              <a:t>function from the </a:t>
            </a:r>
            <a:r>
              <a:rPr lang="en-US" dirty="0" smtClean="0">
                <a:latin typeface="Courier New" panose="02070309020205020404" pitchFamily="49" charset="0"/>
                <a:cs typeface="Courier New" panose="02070309020205020404" pitchFamily="49" charset="0"/>
              </a:rPr>
              <a:t>e1071</a:t>
            </a:r>
            <a:r>
              <a:rPr lang="en-US" dirty="0" smtClean="0"/>
              <a:t> package</a:t>
            </a:r>
          </a:p>
          <a:p>
            <a:pPr marL="0" indent="0">
              <a:buNone/>
            </a:pPr>
            <a:endParaRPr lang="en-US" dirty="0" smtClean="0"/>
          </a:p>
          <a:p>
            <a:pPr marL="0" indent="0">
              <a:buNone/>
            </a:pPr>
            <a:endParaRPr lang="en-US" dirty="0" smtClean="0"/>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3406134142"/>
      </p:ext>
    </p:extLst>
  </p:cSld>
  <p:clrMapOvr>
    <a:masterClrMapping/>
  </p:clrMapOvr>
  <mc:AlternateContent xmlns:mc="http://schemas.openxmlformats.org/markup-compatibility/2006" xmlns:p14="http://schemas.microsoft.com/office/powerpoint/2010/main">
    <mc:Choice Requires="p14">
      <p:transition spd="slow" p14:dur="2000" advTm="41801"/>
    </mc:Choice>
    <mc:Fallback xmlns="">
      <p:transition spd="slow" advTm="4180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Feature scaling</a:t>
            </a:r>
          </a:p>
          <a:p>
            <a:r>
              <a:rPr lang="en-US" dirty="0" smtClean="0"/>
              <a:t>Ranges of quantitative variables can vary, e.g. number of bedrooms is 3, while square footage is 1,800</a:t>
            </a:r>
          </a:p>
          <a:p>
            <a:r>
              <a:rPr lang="en-US" dirty="0" smtClean="0"/>
              <a:t>Difference in magnitude due to measurement units</a:t>
            </a:r>
          </a:p>
          <a:p>
            <a:r>
              <a:rPr lang="en-US" dirty="0" smtClean="0"/>
              <a:t>Feature scaling allows us to normalize values</a:t>
            </a:r>
          </a:p>
          <a:p>
            <a:r>
              <a:rPr lang="en-US" dirty="0" smtClean="0"/>
              <a:t>Why? One reason is some classifiers calculate a distance metric between data points</a:t>
            </a:r>
          </a:p>
          <a:p>
            <a:r>
              <a:rPr lang="en-US" dirty="0" smtClean="0"/>
              <a:t>Use the </a:t>
            </a:r>
            <a:r>
              <a:rPr lang="en-US" dirty="0" smtClean="0">
                <a:latin typeface="Courier New" panose="02070309020205020404" pitchFamily="49" charset="0"/>
                <a:cs typeface="Courier New" panose="02070309020205020404" pitchFamily="49" charset="0"/>
              </a:rPr>
              <a:t>scale() </a:t>
            </a:r>
            <a:r>
              <a:rPr lang="en-US" dirty="0" smtClean="0"/>
              <a:t>function in base R </a:t>
            </a:r>
            <a:r>
              <a:rPr lang="en-US" dirty="0" smtClean="0">
                <a:latin typeface="Courier New" panose="02070309020205020404" pitchFamily="49" charset="0"/>
                <a:cs typeface="Courier New" panose="02070309020205020404" pitchFamily="49" charset="0"/>
              </a:rPr>
              <a:t>stats</a:t>
            </a:r>
            <a:r>
              <a:rPr lang="en-US" dirty="0" smtClean="0"/>
              <a:t> </a:t>
            </a:r>
          </a:p>
          <a:p>
            <a:endParaRPr lang="en-US" dirty="0" smtClean="0"/>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1955030491"/>
      </p:ext>
    </p:extLst>
  </p:cSld>
  <p:clrMapOvr>
    <a:masterClrMapping/>
  </p:clrMapOvr>
  <mc:AlternateContent xmlns:mc="http://schemas.openxmlformats.org/markup-compatibility/2006" xmlns:p14="http://schemas.microsoft.com/office/powerpoint/2010/main">
    <mc:Choice Requires="p14">
      <p:transition spd="slow" p14:dur="2000" advTm="65870"/>
    </mc:Choice>
    <mc:Fallback xmlns="">
      <p:transition spd="slow" advTm="6587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module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WEEK </a:t>
            </a:r>
            <a:r>
              <a:rPr lang="en-US" dirty="0"/>
              <a:t>6</a:t>
            </a:r>
            <a:r>
              <a:rPr lang="en-US" dirty="0" smtClean="0"/>
              <a:t>-1 Code module – revising variable names </a:t>
            </a:r>
          </a:p>
          <a:p>
            <a:r>
              <a:rPr lang="en-US" dirty="0" smtClean="0"/>
              <a:t>WEEK </a:t>
            </a:r>
            <a:r>
              <a:rPr lang="en-US" dirty="0"/>
              <a:t>6</a:t>
            </a:r>
            <a:r>
              <a:rPr lang="en-US" dirty="0" smtClean="0"/>
              <a:t>-2 Code module – creating new variables </a:t>
            </a:r>
          </a:p>
          <a:p>
            <a:r>
              <a:rPr lang="en-US" dirty="0" smtClean="0"/>
              <a:t>WEEK </a:t>
            </a:r>
            <a:r>
              <a:rPr lang="en-US" dirty="0"/>
              <a:t>6</a:t>
            </a:r>
            <a:r>
              <a:rPr lang="en-US" dirty="0" smtClean="0"/>
              <a:t>-3 Code module – discretize </a:t>
            </a:r>
            <a:r>
              <a:rPr lang="en-US" dirty="0" err="1" smtClean="0"/>
              <a:t>numerics</a:t>
            </a:r>
            <a:endParaRPr lang="en-US" dirty="0" smtClean="0"/>
          </a:p>
          <a:p>
            <a:r>
              <a:rPr lang="en-US" dirty="0" smtClean="0"/>
              <a:t>WEEK </a:t>
            </a:r>
            <a:r>
              <a:rPr lang="en-US" dirty="0"/>
              <a:t>6</a:t>
            </a:r>
            <a:r>
              <a:rPr lang="en-US" dirty="0" smtClean="0"/>
              <a:t>-4 Code module – date handling with </a:t>
            </a:r>
            <a:r>
              <a:rPr lang="en-US" dirty="0" err="1" smtClean="0">
                <a:latin typeface="Courier New" panose="02070309020205020404" pitchFamily="49" charset="0"/>
                <a:cs typeface="Courier New" panose="02070309020205020404" pitchFamily="49" charset="0"/>
              </a:rPr>
              <a:t>lubridate</a:t>
            </a:r>
            <a:endParaRPr lang="en-US" dirty="0" smtClean="0">
              <a:latin typeface="Courier New" panose="02070309020205020404" pitchFamily="49" charset="0"/>
              <a:cs typeface="Courier New" panose="02070309020205020404" pitchFamily="49" charset="0"/>
            </a:endParaRPr>
          </a:p>
          <a:p>
            <a:r>
              <a:rPr lang="en-US" dirty="0" smtClean="0"/>
              <a:t>WEEK </a:t>
            </a:r>
            <a:r>
              <a:rPr lang="en-US" dirty="0"/>
              <a:t>6</a:t>
            </a:r>
            <a:r>
              <a:rPr lang="en-US" dirty="0" smtClean="0"/>
              <a:t>-5 Code module – binary categorical </a:t>
            </a:r>
            <a:r>
              <a:rPr lang="en-US" dirty="0" err="1" smtClean="0"/>
              <a:t>vars</a:t>
            </a:r>
            <a:endParaRPr lang="en-US" dirty="0" smtClean="0"/>
          </a:p>
          <a:p>
            <a:r>
              <a:rPr lang="en-US" dirty="0" smtClean="0"/>
              <a:t>WEEK </a:t>
            </a:r>
            <a:r>
              <a:rPr lang="en-US" dirty="0"/>
              <a:t>6</a:t>
            </a:r>
            <a:r>
              <a:rPr lang="en-US" dirty="0" smtClean="0"/>
              <a:t>-6 Code module – merge data sets</a:t>
            </a:r>
          </a:p>
          <a:p>
            <a:r>
              <a:rPr lang="en-US" dirty="0" smtClean="0"/>
              <a:t>WEEK </a:t>
            </a:r>
            <a:r>
              <a:rPr lang="en-US" dirty="0"/>
              <a:t>6</a:t>
            </a:r>
            <a:r>
              <a:rPr lang="en-US" dirty="0" smtClean="0"/>
              <a:t>-7 Code module – sort data sets</a:t>
            </a:r>
          </a:p>
          <a:p>
            <a:r>
              <a:rPr lang="en-US" dirty="0" smtClean="0"/>
              <a:t>WEEK </a:t>
            </a:r>
            <a:r>
              <a:rPr lang="en-US" dirty="0"/>
              <a:t>6</a:t>
            </a:r>
            <a:r>
              <a:rPr lang="en-US" dirty="0" smtClean="0"/>
              <a:t>-8 Code module – reshape data sets</a:t>
            </a:r>
          </a:p>
          <a:p>
            <a:r>
              <a:rPr lang="en-US" dirty="0" smtClean="0"/>
              <a:t>WEEK </a:t>
            </a:r>
            <a:r>
              <a:rPr lang="en-US" dirty="0" smtClean="0"/>
              <a:t>6-9 Code module </a:t>
            </a:r>
            <a:r>
              <a:rPr lang="en-US" dirty="0"/>
              <a:t>– </a:t>
            </a:r>
            <a:r>
              <a:rPr lang="en-US" dirty="0" smtClean="0"/>
              <a:t>data manipulation with </a:t>
            </a:r>
            <a:r>
              <a:rPr lang="en-US" dirty="0" err="1" smtClean="0">
                <a:latin typeface="Courier New" panose="02070309020205020404" pitchFamily="49" charset="0"/>
                <a:cs typeface="Courier New" panose="02070309020205020404" pitchFamily="49" charset="0"/>
              </a:rPr>
              <a:t>dplyr</a:t>
            </a:r>
            <a:endParaRPr lang="en-US" dirty="0" smtClean="0">
              <a:latin typeface="Courier New" panose="02070309020205020404" pitchFamily="49" charset="0"/>
              <a:cs typeface="Courier New" panose="02070309020205020404" pitchFamily="49" charset="0"/>
            </a:endParaRPr>
          </a:p>
          <a:p>
            <a:r>
              <a:rPr lang="en-US" dirty="0" smtClean="0"/>
              <a:t>WEEK </a:t>
            </a:r>
            <a:r>
              <a:rPr lang="en-US" dirty="0" smtClean="0"/>
              <a:t>6-10 Code module </a:t>
            </a:r>
            <a:r>
              <a:rPr lang="en-US" dirty="0"/>
              <a:t>– </a:t>
            </a:r>
            <a:r>
              <a:rPr lang="en-US" dirty="0" smtClean="0"/>
              <a:t>handling missing data</a:t>
            </a:r>
          </a:p>
          <a:p>
            <a:r>
              <a:rPr lang="en-US" dirty="0" smtClean="0"/>
              <a:t>WEEK </a:t>
            </a:r>
            <a:r>
              <a:rPr lang="en-US" dirty="0" smtClean="0"/>
              <a:t>6-11 Code module </a:t>
            </a:r>
            <a:r>
              <a:rPr lang="en-US" dirty="0"/>
              <a:t>– </a:t>
            </a:r>
            <a:r>
              <a:rPr lang="en-US" dirty="0" smtClean="0"/>
              <a:t>feature scaling</a:t>
            </a:r>
            <a:endParaRPr lang="en-US" dirty="0"/>
          </a:p>
          <a:p>
            <a:endParaRPr lang="en-US" dirty="0"/>
          </a:p>
          <a:p>
            <a:endParaRPr lang="en-US" dirty="0"/>
          </a:p>
          <a:p>
            <a:endParaRPr lang="en-US" dirty="0" smtClean="0"/>
          </a:p>
          <a:p>
            <a:endParaRPr lang="en-US" dirty="0" smtClean="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942181575"/>
      </p:ext>
    </p:extLst>
  </p:cSld>
  <p:clrMapOvr>
    <a:masterClrMapping/>
  </p:clrMapOvr>
  <mc:AlternateContent xmlns:mc="http://schemas.openxmlformats.org/markup-compatibility/2006" xmlns:p14="http://schemas.microsoft.com/office/powerpoint/2010/main">
    <mc:Choice Requires="p14">
      <p:transition spd="slow" p14:dur="2000" advTm="28970"/>
    </mc:Choice>
    <mc:Fallback xmlns="">
      <p:transition spd="slow" advTm="2897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lstStyle/>
          <a:p>
            <a:r>
              <a:rPr lang="en-US" dirty="0" smtClean="0"/>
              <a:t>Built the beginnings of your data munging tool box</a:t>
            </a:r>
          </a:p>
          <a:p>
            <a:r>
              <a:rPr lang="en-US" dirty="0" smtClean="0"/>
              <a:t>We saw examples of a number of useful and commonly used methods</a:t>
            </a:r>
          </a:p>
          <a:p>
            <a:r>
              <a:rPr lang="en-US" dirty="0" smtClean="0"/>
              <a:t>These techniques represent a small fraction of all the data munging methods you’ll need</a:t>
            </a:r>
          </a:p>
          <a:p>
            <a:r>
              <a:rPr lang="en-US" dirty="0" smtClean="0"/>
              <a:t>From this point forward, you should work to add more tools</a:t>
            </a:r>
            <a:endParaRPr lang="en-US" dirty="0"/>
          </a:p>
        </p:txBody>
      </p:sp>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3972420727"/>
      </p:ext>
    </p:extLst>
  </p:cSld>
  <p:clrMapOvr>
    <a:masterClrMapping/>
  </p:clrMapOvr>
  <mc:AlternateContent xmlns:mc="http://schemas.openxmlformats.org/markup-compatibility/2006" xmlns:p14="http://schemas.microsoft.com/office/powerpoint/2010/main">
    <mc:Choice Requires="p14">
      <p:transition spd="slow" p14:dur="2000" advTm="43832"/>
    </mc:Choice>
    <mc:Fallback xmlns="">
      <p:transition spd="slow" advTm="4383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Examine the process of data munging, aka data wrangling, aka data transformation </a:t>
            </a:r>
          </a:p>
          <a:p>
            <a:r>
              <a:rPr lang="en-US" dirty="0" smtClean="0"/>
              <a:t>Present a variety of commonly used techniques to add to your data science toolbox</a:t>
            </a:r>
          </a:p>
          <a:p>
            <a:r>
              <a:rPr lang="en-US" dirty="0" smtClean="0"/>
              <a:t>You’ll be able to draw upon these methods for future projects</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336"/>
    </mc:Choice>
    <mc:Fallback xmlns="">
      <p:transition spd="slow" advTm="15336"/>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normAutofit/>
          </a:bodyPr>
          <a:lstStyle/>
          <a:p>
            <a:r>
              <a:rPr lang="en-US" dirty="0" smtClean="0"/>
              <a:t>Learn “data munging” aka data wrangling, data transformation</a:t>
            </a:r>
          </a:p>
          <a:p>
            <a:r>
              <a:rPr lang="en-US" dirty="0" smtClean="0"/>
              <a:t>Be able to complete data munging tasks as required by the needs of the data science process</a:t>
            </a:r>
          </a:p>
          <a:p>
            <a:r>
              <a:rPr lang="en-US" dirty="0" smtClean="0"/>
              <a:t>Build up your data science toolbox with a variety of data munging techniques</a:t>
            </a:r>
          </a:p>
          <a:p>
            <a:r>
              <a:rPr lang="en-US" dirty="0" smtClean="0"/>
              <a:t>Use your new R programming skills to transform raw data into a form usable by machine learning algorithms </a:t>
            </a:r>
          </a:p>
          <a:p>
            <a:endParaRPr lang="en-US" dirty="0" smtClean="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72274"/>
    </mc:Choice>
    <mc:Fallback xmlns="">
      <p:transition spd="slow" advTm="72274"/>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Feature engineering</a:t>
            </a:r>
          </a:p>
          <a:p>
            <a:r>
              <a:rPr lang="en-US" dirty="0" smtClean="0"/>
              <a:t>Creating a data pipeline</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3113650160"/>
      </p:ext>
    </p:extLst>
  </p:cSld>
  <p:clrMapOvr>
    <a:masterClrMapping/>
  </p:clrMapOvr>
  <mc:AlternateContent xmlns:mc="http://schemas.openxmlformats.org/markup-compatibility/2006" xmlns:p14="http://schemas.microsoft.com/office/powerpoint/2010/main">
    <mc:Choice Requires="p14">
      <p:transition spd="slow" p14:dur="2000" advTm="72898"/>
    </mc:Choice>
    <mc:Fallback xmlns="">
      <p:transition spd="slow" advTm="7289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Revising variable names</a:t>
            </a:r>
          </a:p>
          <a:p>
            <a:r>
              <a:rPr lang="en-US" dirty="0" smtClean="0"/>
              <a:t>Sometimes a raw data set may have variable names that are inconvenient for use in R</a:t>
            </a:r>
          </a:p>
          <a:p>
            <a:r>
              <a:rPr lang="en-US" dirty="0" smtClean="0"/>
              <a:t>During data munging, you can write specialized code to fix up variable names</a:t>
            </a:r>
          </a:p>
          <a:p>
            <a:r>
              <a:rPr lang="en-US" dirty="0" smtClean="0"/>
              <a:t>Each case may be different, but the techniques will be similar</a:t>
            </a:r>
          </a:p>
          <a:p>
            <a:r>
              <a:rPr lang="en-US" dirty="0" smtClean="0"/>
              <a:t>Use regular expressions with functions like </a:t>
            </a:r>
            <a:r>
              <a:rPr lang="en-US" dirty="0" err="1" smtClean="0">
                <a:latin typeface="Courier New" panose="02070309020205020404" pitchFamily="49" charset="0"/>
                <a:cs typeface="Courier New" panose="02070309020205020404" pitchFamily="49" charset="0"/>
              </a:rPr>
              <a:t>strsplit</a:t>
            </a:r>
            <a:r>
              <a:rPr lang="en-US" dirty="0" smtClean="0">
                <a:latin typeface="Courier New" panose="02070309020205020404" pitchFamily="49" charset="0"/>
                <a:cs typeface="Courier New" panose="02070309020205020404" pitchFamily="49" charset="0"/>
              </a:rPr>
              <a:t>()</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3449433771"/>
      </p:ext>
    </p:extLst>
  </p:cSld>
  <p:clrMapOvr>
    <a:masterClrMapping/>
  </p:clrMapOvr>
  <mc:AlternateContent xmlns:mc="http://schemas.openxmlformats.org/markup-compatibility/2006" xmlns:p14="http://schemas.microsoft.com/office/powerpoint/2010/main">
    <mc:Choice Requires="p14">
      <p:transition spd="slow" p14:dur="2000" advTm="62191"/>
    </mc:Choice>
    <mc:Fallback xmlns="">
      <p:transition spd="slow" advTm="6219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Creating new variables</a:t>
            </a:r>
          </a:p>
          <a:p>
            <a:r>
              <a:rPr lang="en-US" dirty="0" smtClean="0"/>
              <a:t>Sometimes a raw data file doesn’t contain all the variables you need. You can calculate new variables based on the ones available</a:t>
            </a:r>
          </a:p>
          <a:p>
            <a:endParaRPr lang="en-US" dirty="0" smtClean="0"/>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2387755657"/>
      </p:ext>
    </p:extLst>
  </p:cSld>
  <p:clrMapOvr>
    <a:masterClrMapping/>
  </p:clrMapOvr>
  <mc:AlternateContent xmlns:mc="http://schemas.openxmlformats.org/markup-compatibility/2006" xmlns:p14="http://schemas.microsoft.com/office/powerpoint/2010/main">
    <mc:Choice Requires="p14">
      <p:transition spd="slow" p14:dur="2000" advTm="31490"/>
    </mc:Choice>
    <mc:Fallback xmlns="">
      <p:transition spd="slow" advTm="31490"/>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Discretizing numeric variables</a:t>
            </a:r>
          </a:p>
          <a:p>
            <a:r>
              <a:rPr lang="en-US" dirty="0" smtClean="0"/>
              <a:t>Discrete “ranges” of values sometimes more convenient for machine learning than continuous values.</a:t>
            </a:r>
          </a:p>
          <a:p>
            <a:r>
              <a:rPr lang="en-US" dirty="0" smtClean="0"/>
              <a:t>A </a:t>
            </a:r>
            <a:r>
              <a:rPr lang="en-US" dirty="0" smtClean="0">
                <a:latin typeface="Courier New" panose="02070309020205020404" pitchFamily="49" charset="0"/>
                <a:cs typeface="Courier New" panose="02070309020205020404" pitchFamily="49" charset="0"/>
              </a:rPr>
              <a:t>salary </a:t>
            </a:r>
            <a:r>
              <a:rPr lang="en-US" dirty="0" smtClean="0"/>
              <a:t>field more useful as a series of 6 value ranges: $0-$10,000, $10,001-$25,000 and so on</a:t>
            </a:r>
          </a:p>
          <a:p>
            <a:r>
              <a:rPr lang="en-US" dirty="0" smtClean="0"/>
              <a:t>Use </a:t>
            </a:r>
            <a:r>
              <a:rPr lang="en-US" dirty="0" smtClean="0">
                <a:latin typeface="Courier New" panose="02070309020205020404" pitchFamily="49" charset="0"/>
                <a:cs typeface="Courier New" panose="02070309020205020404" pitchFamily="49" charset="0"/>
              </a:rPr>
              <a:t>cut() </a:t>
            </a:r>
            <a:r>
              <a:rPr lang="en-US" dirty="0" smtClean="0"/>
              <a:t>function in R</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3050574300"/>
      </p:ext>
    </p:extLst>
  </p:cSld>
  <p:clrMapOvr>
    <a:masterClrMapping/>
  </p:clrMapOvr>
  <mc:AlternateContent xmlns:mc="http://schemas.openxmlformats.org/markup-compatibility/2006" xmlns:p14="http://schemas.microsoft.com/office/powerpoint/2010/main">
    <mc:Choice Requires="p14">
      <p:transition spd="slow" p14:dur="2000" advTm="71626"/>
    </mc:Choice>
    <mc:Fallback xmlns="">
      <p:transition spd="slow" advTm="71626"/>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Data and time handling </a:t>
            </a:r>
          </a:p>
          <a:p>
            <a:r>
              <a:rPr lang="en-US" dirty="0" smtClean="0"/>
              <a:t>Date and time values are a potentially thorny issue when performing data munging in R</a:t>
            </a:r>
          </a:p>
          <a:p>
            <a:r>
              <a:rPr lang="en-US" dirty="0" smtClean="0"/>
              <a:t>There are many representations of data and time values in data sets</a:t>
            </a:r>
          </a:p>
          <a:p>
            <a:r>
              <a:rPr lang="en-US" dirty="0" smtClean="0"/>
              <a:t>Your R code must recognize and parse date and time values to get them into R date and time classes</a:t>
            </a:r>
          </a:p>
          <a:p>
            <a:r>
              <a:rPr lang="en-US" dirty="0" smtClean="0"/>
              <a:t>We’ll use the </a:t>
            </a:r>
            <a:r>
              <a:rPr lang="en-US" dirty="0" err="1" smtClean="0">
                <a:latin typeface="Courier New" panose="02070309020205020404" pitchFamily="49" charset="0"/>
                <a:cs typeface="Courier New" panose="02070309020205020404" pitchFamily="49" charset="0"/>
              </a:rPr>
              <a:t>lubridate</a:t>
            </a:r>
            <a:r>
              <a:rPr lang="en-US" dirty="0" smtClean="0"/>
              <a:t> package for this purpose</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880580117"/>
      </p:ext>
    </p:extLst>
  </p:cSld>
  <p:clrMapOvr>
    <a:masterClrMapping/>
  </p:clrMapOvr>
  <mc:AlternateContent xmlns:mc="http://schemas.openxmlformats.org/markup-compatibility/2006" xmlns:p14="http://schemas.microsoft.com/office/powerpoint/2010/main">
    <mc:Choice Requires="p14">
      <p:transition spd="slow" p14:dur="2000" advTm="74742"/>
    </mc:Choice>
    <mc:Fallback xmlns="">
      <p:transition spd="slow" advTm="74742"/>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Creating binary categorical variables</a:t>
            </a:r>
          </a:p>
          <a:p>
            <a:r>
              <a:rPr lang="en-US" dirty="0"/>
              <a:t>W</a:t>
            </a:r>
            <a:r>
              <a:rPr lang="en-US" dirty="0" smtClean="0"/>
              <a:t>hen using certain machine learning algorithms, it is more convenient to have a categorical variable (known as a factor in R) represented as multiple binary variables (</a:t>
            </a:r>
            <a:r>
              <a:rPr lang="en-US" dirty="0" smtClean="0">
                <a:latin typeface="Courier New" panose="02070309020205020404" pitchFamily="49" charset="0"/>
                <a:cs typeface="Courier New" panose="02070309020205020404" pitchFamily="49" charset="0"/>
              </a:rPr>
              <a:t>TRUE</a:t>
            </a:r>
            <a:r>
              <a:rPr lang="en-US" dirty="0" smtClean="0"/>
              <a:t> or </a:t>
            </a:r>
            <a:r>
              <a:rPr lang="en-US" dirty="0" smtClean="0">
                <a:latin typeface="Courier New" panose="02070309020205020404" pitchFamily="49" charset="0"/>
                <a:cs typeface="Courier New" panose="02070309020205020404" pitchFamily="49" charset="0"/>
              </a:rPr>
              <a:t>FALSE</a:t>
            </a:r>
            <a:r>
              <a:rPr lang="en-US" dirty="0" smtClean="0"/>
              <a:t>)</a:t>
            </a:r>
          </a:p>
          <a:p>
            <a:r>
              <a:rPr lang="en-US" dirty="0" smtClean="0"/>
              <a:t>We can use </a:t>
            </a:r>
            <a:r>
              <a:rPr lang="en-US" dirty="0" err="1" smtClean="0">
                <a:latin typeface="Courier New" panose="02070309020205020404" pitchFamily="49" charset="0"/>
                <a:cs typeface="Courier New" panose="02070309020205020404" pitchFamily="49" charset="0"/>
              </a:rPr>
              <a:t>sapply</a:t>
            </a:r>
            <a:r>
              <a:rPr lang="en-US" dirty="0" smtClean="0">
                <a:latin typeface="Courier New" panose="02070309020205020404" pitchFamily="49" charset="0"/>
                <a:cs typeface="Courier New" panose="02070309020205020404" pitchFamily="49" charset="0"/>
              </a:rPr>
              <a:t>() </a:t>
            </a:r>
            <a:r>
              <a:rPr lang="en-US" dirty="0" smtClean="0"/>
              <a:t>to create a matrix containing the binary values.</a:t>
            </a:r>
          </a:p>
        </p:txBody>
      </p:sp>
      <p:sp>
        <p:nvSpPr>
          <p:cNvPr id="2" name="Title 1"/>
          <p:cNvSpPr>
            <a:spLocks noGrp="1"/>
          </p:cNvSpPr>
          <p:nvPr>
            <p:ph type="title"/>
          </p:nvPr>
        </p:nvSpPr>
        <p:spPr/>
        <p:txBody>
          <a:bodyPr/>
          <a:lstStyle/>
          <a:p>
            <a:r>
              <a:rPr lang="en-US" dirty="0" smtClean="0"/>
              <a:t>Data Munging</a:t>
            </a:r>
            <a:endParaRPr lang="en-US" dirty="0"/>
          </a:p>
        </p:txBody>
      </p:sp>
    </p:spTree>
    <p:extLst>
      <p:ext uri="{BB962C8B-B14F-4D97-AF65-F5344CB8AC3E}">
        <p14:creationId xmlns:p14="http://schemas.microsoft.com/office/powerpoint/2010/main" val="1171288704"/>
      </p:ext>
    </p:extLst>
  </p:cSld>
  <p:clrMapOvr>
    <a:masterClrMapping/>
  </p:clrMapOvr>
  <mc:AlternateContent xmlns:mc="http://schemas.openxmlformats.org/markup-compatibility/2006" xmlns:p14="http://schemas.microsoft.com/office/powerpoint/2010/main">
    <mc:Choice Requires="p14">
      <p:transition spd="slow" p14:dur="2000" advTm="49444"/>
    </mc:Choice>
    <mc:Fallback xmlns="">
      <p:transition spd="slow" advTm="49444"/>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706</TotalTime>
  <Words>2637</Words>
  <Application>Microsoft Office PowerPoint</Application>
  <PresentationFormat>On-screen Show (4:3)</PresentationFormat>
  <Paragraphs>207</Paragraphs>
  <Slides>17</Slides>
  <Notes>17</Notes>
  <HiddenSlides>0</HiddenSlides>
  <MMClips>2</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Data Munging</vt:lpstr>
      <vt:lpstr>Data Munging</vt:lpstr>
      <vt:lpstr>Data Munging</vt:lpstr>
      <vt:lpstr>Data Munging</vt:lpstr>
      <vt:lpstr>Data Munging</vt:lpstr>
      <vt:lpstr>Data Munging</vt:lpstr>
      <vt:lpstr>Data Munging</vt:lpstr>
      <vt:lpstr>Data Munging</vt:lpstr>
      <vt:lpstr>Data Munging</vt:lpstr>
      <vt:lpstr>Data Munging</vt:lpstr>
      <vt:lpstr>Data Munging</vt:lpstr>
      <vt:lpstr>Data Munging</vt:lpstr>
      <vt:lpstr>Code module</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71</cp:revision>
  <cp:lastPrinted>2019-03-23T16:50:57Z</cp:lastPrinted>
  <dcterms:created xsi:type="dcterms:W3CDTF">2013-08-23T14:43:44Z</dcterms:created>
  <dcterms:modified xsi:type="dcterms:W3CDTF">2019-03-23T16:51:44Z</dcterms:modified>
</cp:coreProperties>
</file>