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4"/>
  </p:notesMasterIdLst>
  <p:handoutMasterIdLst>
    <p:handoutMasterId r:id="rId15"/>
  </p:handoutMasterIdLst>
  <p:sldIdLst>
    <p:sldId id="275" r:id="rId3"/>
    <p:sldId id="277" r:id="rId4"/>
    <p:sldId id="287" r:id="rId5"/>
    <p:sldId id="288" r:id="rId6"/>
    <p:sldId id="289" r:id="rId7"/>
    <p:sldId id="292" r:id="rId8"/>
    <p:sldId id="294" r:id="rId9"/>
    <p:sldId id="295" r:id="rId10"/>
    <p:sldId id="293" r:id="rId11"/>
    <p:sldId id="298" r:id="rId12"/>
    <p:sldId id="273" r:id="rId1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0958" autoAdjust="0"/>
  </p:normalViewPr>
  <p:slideViewPr>
    <p:cSldViewPr snapToGrid="0">
      <p:cViewPr varScale="1">
        <p:scale>
          <a:sx n="56" d="100"/>
          <a:sy n="56" d="100"/>
        </p:scale>
        <p:origin x="1896"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8796EA6-6F25-4F19-87BA-7ADCC16DAEFF}" type="datetimeFigureOut">
              <a:rPr lang="en-US" smtClean="0"/>
              <a:t>2/29/2020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39C172E-A8B5-46F6-B05C-DFA3E2E0F207}" type="datetimeFigureOut">
              <a:rPr lang="en-US" smtClean="0"/>
              <a:t>2/29/2020</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8 of Introduction to Data Science we continued to build up our data science toolbox adding some valuable tools for doing data visualizations in order to gain familiarity with a data set.</a:t>
            </a:r>
          </a:p>
          <a:p>
            <a:endParaRPr lang="en-US" dirty="0" smtClean="0"/>
          </a:p>
          <a:p>
            <a:r>
              <a:rPr lang="en-US" dirty="0" smtClean="0"/>
              <a:t>We saw how to create both exploratory and expository style plots</a:t>
            </a:r>
          </a:p>
          <a:p>
            <a:endParaRPr lang="en-US" dirty="0" smtClean="0"/>
          </a:p>
          <a:p>
            <a:r>
              <a:rPr lang="en-US" dirty="0" smtClean="0"/>
              <a:t>We saw the Base R features for creating data visualizations. Now you’ll want to explore the ggplot2 package for more advanced graphics capabilities.   </a:t>
            </a:r>
          </a:p>
          <a:p>
            <a:endParaRPr lang="en-US" dirty="0" smtClean="0"/>
          </a:p>
          <a:p>
            <a:r>
              <a:rPr lang="en-US" dirty="0" smtClean="0"/>
              <a:t>The methods discussed represent a small sample of available techniques. As you progress as a data scientist, you’ll pick up more data visualization methods that will help out in this step of the data science process.</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4456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110015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8 of the Introduction to Data Science course offered by UCLA Extension. This module covers data visualization materials.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343319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8 are to use visualization methods in support of exploratory data analysis (EDA) to become intimately familiar with a given data set. </a:t>
            </a:r>
          </a:p>
          <a:p>
            <a:endParaRPr lang="en-US" dirty="0" smtClean="0"/>
          </a:p>
          <a:p>
            <a:r>
              <a:rPr lang="en-US" dirty="0" smtClean="0"/>
              <a:t>In this module, we’ll consider a number of different plot types using the base R graphics features as shown on the slide. </a:t>
            </a:r>
          </a:p>
          <a:p>
            <a:endParaRPr lang="en-US" dirty="0" smtClean="0"/>
          </a:p>
          <a:p>
            <a:r>
              <a:rPr lang="en-US" dirty="0" smtClean="0"/>
              <a:t>Once you fully understand your data set, it is quite possible that you may need to revisit one or more data munging tasks in order to refine or transform the data even further. The goal of EDA is to obtain confidence in your data to a point where you’re ready to engage a machine learning algorithm. A side benefit of EDA is to refine your selection of features that will be used later for machine learning.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333536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Plots constitute a significant portion of EDA activities. We use plots in EDA in order to communicate information about data in the following ways:</a:t>
            </a:r>
          </a:p>
          <a:p>
            <a:r>
              <a:rPr lang="en-US" b="1" dirty="0" smtClean="0"/>
              <a:t>Understand data properties</a:t>
            </a:r>
            <a:r>
              <a:rPr lang="en-US" dirty="0" smtClean="0"/>
              <a:t> – it may be too difficult to look at the entire matrix of data for a data</a:t>
            </a:r>
            <a:r>
              <a:rPr lang="en-US" baseline="0" dirty="0" smtClean="0"/>
              <a:t> science</a:t>
            </a:r>
            <a:r>
              <a:rPr lang="en-US" dirty="0" smtClean="0"/>
              <a:t> project, so looking at plots is a better way of getting an overview of the data.</a:t>
            </a:r>
          </a:p>
          <a:p>
            <a:pPr lvl="0"/>
            <a:r>
              <a:rPr lang="en-US" b="1" dirty="0" smtClean="0"/>
              <a:t>Find patterns in the data</a:t>
            </a:r>
            <a:r>
              <a:rPr lang="en-US" dirty="0" smtClean="0"/>
              <a:t> – you can discover new patterns and associations between variables that might have been surprising had you not been able to look at the data in graphical form.</a:t>
            </a:r>
          </a:p>
          <a:p>
            <a:pPr lvl="0"/>
            <a:r>
              <a:rPr lang="en-US" b="1" dirty="0" smtClean="0"/>
              <a:t>Suggest modeling strategies</a:t>
            </a:r>
            <a:r>
              <a:rPr lang="en-US" dirty="0" smtClean="0"/>
              <a:t> – plots can inform you of the kind of statistical modeling strategies to use.</a:t>
            </a:r>
          </a:p>
          <a:p>
            <a:r>
              <a:rPr lang="en-US" b="1" dirty="0" smtClean="0"/>
              <a:t>Debug analyses</a:t>
            </a:r>
            <a:r>
              <a:rPr lang="en-US" dirty="0" smtClean="0"/>
              <a:t> – you can use plots to determine where your statistical modeling may have gone wrong. Remember, much of data science is an iterative process, so plots can lend insight for incremental steps. </a:t>
            </a:r>
          </a:p>
          <a:p>
            <a:r>
              <a:rPr lang="en-US" b="1" dirty="0" smtClean="0"/>
              <a:t>Communicate results</a:t>
            </a:r>
            <a:r>
              <a:rPr lang="en-US" dirty="0" smtClean="0"/>
              <a:t> – the ability to communicate results to other people is vital to any data science project. Very often, you’ll have a story to tell immediately after performing EDA, since it is rare that anyone has taken such a deep look at the data up until that point and new insights start to emerge. “Data storytelling” is a very important part of data science, and is an area that requires a very intangible and uncommon talent from the data scientist.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a:p>
        </p:txBody>
      </p:sp>
    </p:spTree>
    <p:extLst>
      <p:ext uri="{BB962C8B-B14F-4D97-AF65-F5344CB8AC3E}">
        <p14:creationId xmlns:p14="http://schemas.microsoft.com/office/powerpoint/2010/main" val="100863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Expository</a:t>
            </a:r>
            <a:r>
              <a:rPr lang="en-US" dirty="0" smtClean="0"/>
              <a:t> plots are the more formal and permanent versions of the exploratory plots described above. Furthermore, this class of plots is used to communicate results to other people. It may take many iterations of exploratory plots to yield a single expository plot. While exploratory plots are used to discover hidden secrets in your data, expository plots are used to communicate the data’s story, and often find their way into the final reports and results of the data</a:t>
            </a:r>
            <a:r>
              <a:rPr lang="en-US" baseline="0" dirty="0" smtClean="0"/>
              <a:t> science</a:t>
            </a:r>
            <a:r>
              <a:rPr lang="en-US" dirty="0" smtClean="0"/>
              <a:t> project. Since these plots are part of the permanent record of the project, you’ll need to spruce them up with titles, labels, legends, etc. Here is a short list of goals common to expository plots:</a:t>
            </a:r>
          </a:p>
          <a:p>
            <a:endParaRPr lang="en-US" dirty="0" smtClean="0"/>
          </a:p>
          <a:p>
            <a:pPr lvl="0"/>
            <a:r>
              <a:rPr lang="en-US" dirty="0" smtClean="0"/>
              <a:t>The general goal is to communicate information.</a:t>
            </a:r>
          </a:p>
          <a:p>
            <a:pPr lvl="0"/>
            <a:endParaRPr lang="en-US" dirty="0" smtClean="0"/>
          </a:p>
          <a:p>
            <a:pPr lvl="0"/>
            <a:r>
              <a:rPr lang="en-US" dirty="0" smtClean="0"/>
              <a:t>Information density should be at a level where trying to explain the result in words would not be possible. </a:t>
            </a:r>
          </a:p>
          <a:p>
            <a:pPr lvl="0"/>
            <a:endParaRPr lang="en-US" dirty="0" smtClean="0"/>
          </a:p>
          <a:p>
            <a:pPr lvl="0"/>
            <a:r>
              <a:rPr lang="en-US" dirty="0" smtClean="0"/>
              <a:t>Size and color should be used to communicate information, but also for aesthetics. </a:t>
            </a:r>
          </a:p>
          <a:p>
            <a:pPr lvl="0"/>
            <a:endParaRPr lang="en-US" dirty="0" smtClean="0"/>
          </a:p>
          <a:p>
            <a:pPr lvl="0"/>
            <a:r>
              <a:rPr lang="en-US" dirty="0" smtClean="0"/>
              <a:t>These plots should include large, easy-to-read titles, axes and legends.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a:p>
        </p:txBody>
      </p:sp>
    </p:spTree>
    <p:extLst>
      <p:ext uri="{BB962C8B-B14F-4D97-AF65-F5344CB8AC3E}">
        <p14:creationId xmlns:p14="http://schemas.microsoft.com/office/powerpoint/2010/main" val="355917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We’ll be using Base R data visualization functionality in this class, but you’ll definitely want to adopt the more advanced ggplot2 package moving forward. </a:t>
            </a:r>
          </a:p>
          <a:p>
            <a:endParaRPr lang="en-US" dirty="0" smtClean="0"/>
          </a:p>
          <a:p>
            <a:r>
              <a:rPr lang="en-US" dirty="0" smtClean="0"/>
              <a:t>The book “ggplot2,” by Hadley Wickham, is the authoritative source</a:t>
            </a:r>
            <a:r>
              <a:rPr lang="en-US" baseline="0" dirty="0" smtClean="0"/>
              <a:t> for information about the tidyverse R package for enhanced data visualizations.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a:p>
        </p:txBody>
      </p:sp>
    </p:spTree>
    <p:extLst>
      <p:ext uri="{BB962C8B-B14F-4D97-AF65-F5344CB8AC3E}">
        <p14:creationId xmlns:p14="http://schemas.microsoft.com/office/powerpoint/2010/main" val="411028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240971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Geospatial analysis is growing in importance. Need</a:t>
            </a:r>
            <a:r>
              <a:rPr lang="en-US" baseline="0" dirty="0" smtClean="0"/>
              <a:t> longitude and latitude</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a:p>
        </p:txBody>
      </p:sp>
    </p:spTree>
    <p:extLst>
      <p:ext uri="{BB962C8B-B14F-4D97-AF65-F5344CB8AC3E}">
        <p14:creationId xmlns:p14="http://schemas.microsoft.com/office/powerpoint/2010/main" val="316134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demonstrate the concepts for WEEK 8, we’ll step through a series of in-depth R code examples found in the Code modules listed.  </a:t>
            </a:r>
          </a:p>
          <a:p>
            <a:endParaRPr lang="en-US" dirty="0" smtClean="0"/>
          </a:p>
          <a:p>
            <a:r>
              <a:rPr lang="en-US" dirty="0" smtClean="0"/>
              <a:t>I encourage you to take the R script file for WEEK 8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44575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2/29/2020</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2/29/2020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2/29/2020</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2/29/2020</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10" y="6211669"/>
            <a:ext cx="8221980" cy="369332"/>
          </a:xfrm>
          <a:prstGeom prst="rect">
            <a:avLst/>
          </a:prstGeom>
        </p:spPr>
        <p:txBody>
          <a:bodyPr wrap="square">
            <a:spAutoFit/>
          </a:bodyPr>
          <a:lstStyle/>
          <a:p>
            <a:r>
              <a:rPr lang="en-US" dirty="0" smtClean="0"/>
              <a:t>UCLA Extension</a:t>
            </a:r>
            <a:endParaRPr lang="en-US" dirty="0"/>
          </a:p>
        </p:txBody>
      </p:sp>
      <p:sp>
        <p:nvSpPr>
          <p:cNvPr id="3" name="Subtitle 2"/>
          <p:cNvSpPr>
            <a:spLocks noGrp="1"/>
          </p:cNvSpPr>
          <p:nvPr>
            <p:ph type="subTitle" idx="1"/>
          </p:nvPr>
        </p:nvSpPr>
        <p:spPr/>
        <p:txBody>
          <a:bodyPr/>
          <a:lstStyle/>
          <a:p>
            <a:r>
              <a:rPr lang="en-US" dirty="0" smtClean="0"/>
              <a:t>Daniel D. Gutierrez </a:t>
            </a:r>
          </a:p>
          <a:p>
            <a:r>
              <a:rPr lang="en-US" dirty="0" smtClean="0"/>
              <a:t>Data Scientist</a:t>
            </a:r>
          </a:p>
          <a:p>
            <a:r>
              <a:rPr lang="en-US" dirty="0" smtClean="0"/>
              <a:t>COM SCI X450.1</a:t>
            </a:r>
          </a:p>
        </p:txBody>
      </p:sp>
      <p:sp>
        <p:nvSpPr>
          <p:cNvPr id="2" name="Title 1"/>
          <p:cNvSpPr>
            <a:spLocks noGrp="1"/>
          </p:cNvSpPr>
          <p:nvPr>
            <p:ph type="ctrTitle"/>
          </p:nvPr>
        </p:nvSpPr>
        <p:spPr/>
        <p:txBody>
          <a:bodyPr/>
          <a:lstStyle/>
          <a:p>
            <a:r>
              <a:rPr lang="en-US" dirty="0" smtClean="0"/>
              <a:t>Introduction to Data Science – Week 8</a:t>
            </a:r>
            <a:endParaRPr lang="en-US"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WEEK 8 of Introduction to Data Science, we built up our toolbox of data visualization methods in order to gain familiarity with a data set. </a:t>
            </a:r>
          </a:p>
          <a:p>
            <a:r>
              <a:rPr lang="en-US" dirty="0"/>
              <a:t>Now that you’ve seen base R graphics, you’ll want to explore the </a:t>
            </a:r>
            <a:r>
              <a:rPr lang="en-US" dirty="0">
                <a:latin typeface="Courier New" panose="02070309020205020404" pitchFamily="49" charset="0"/>
                <a:cs typeface="Courier New" panose="02070309020205020404" pitchFamily="49" charset="0"/>
              </a:rPr>
              <a:t>ggplot2</a:t>
            </a:r>
            <a:r>
              <a:rPr lang="en-US" dirty="0"/>
              <a:t> package. </a:t>
            </a:r>
          </a:p>
          <a:p>
            <a:r>
              <a:rPr lang="en-US" dirty="0"/>
              <a:t>The methods discussed represent a small sample of available techniques. As you progress as a data scientist, you’ll pick up more data visualization methods that will help out in this step of the data science process.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8363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
        <p:nvSpPr>
          <p:cNvPr id="8" name="Rectangle 7"/>
          <p:cNvSpPr/>
          <p:nvPr/>
        </p:nvSpPr>
        <p:spPr>
          <a:xfrm>
            <a:off x="609600" y="6183868"/>
            <a:ext cx="10972800" cy="369332"/>
          </a:xfrm>
          <a:prstGeom prst="rect">
            <a:avLst/>
          </a:prstGeom>
        </p:spPr>
        <p:txBody>
          <a:bodyPr wrap="square">
            <a:spAutoFit/>
          </a:bodyPr>
          <a:lstStyle/>
          <a:p>
            <a:pPr algn="ctr"/>
            <a:r>
              <a:rPr lang="en-US" dirty="0" smtClean="0">
                <a:solidFill>
                  <a:schemeClr val="accent2"/>
                </a:solidFill>
              </a:rPr>
              <a:t>UCLA </a:t>
            </a:r>
            <a:r>
              <a:rPr lang="en-US" dirty="0">
                <a:solidFill>
                  <a:schemeClr val="accent2"/>
                </a:solidFill>
              </a:rPr>
              <a:t>E</a:t>
            </a:r>
            <a:r>
              <a:rPr lang="en-US" dirty="0" smtClean="0">
                <a:solidFill>
                  <a:schemeClr val="accent2"/>
                </a:solidFill>
              </a:rPr>
              <a:t>xtension</a:t>
            </a:r>
            <a:endParaRPr lang="en-US" dirty="0">
              <a:solidFill>
                <a:schemeClr val="accent2"/>
              </a:solidFill>
            </a:endParaRPr>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Ability to perform data visualization</a:t>
            </a:r>
          </a:p>
          <a:p>
            <a:r>
              <a:rPr lang="en-US" dirty="0"/>
              <a:t>In conjunction with EDA, be able </a:t>
            </a:r>
            <a:r>
              <a:rPr lang="en-US"/>
              <a:t>to </a:t>
            </a:r>
            <a:r>
              <a:rPr lang="en-US" smtClean="0"/>
              <a:t>produce </a:t>
            </a:r>
            <a:r>
              <a:rPr lang="en-US" dirty="0"/>
              <a:t>simple plots involving the transformed data sets</a:t>
            </a:r>
          </a:p>
          <a:p>
            <a:r>
              <a:rPr lang="en-US" dirty="0"/>
              <a:t>Produce exploratory plots</a:t>
            </a:r>
          </a:p>
          <a:p>
            <a:r>
              <a:rPr lang="en-US" dirty="0"/>
              <a:t>Produce expository plots</a:t>
            </a:r>
          </a:p>
          <a:p>
            <a:pPr marL="109728" indent="0">
              <a:buNone/>
            </a:pPr>
            <a:endParaRPr lang="en-US" dirty="0"/>
          </a:p>
        </p:txBody>
      </p:sp>
      <p:sp>
        <p:nvSpPr>
          <p:cNvPr id="2" name="Title 1"/>
          <p:cNvSpPr>
            <a:spLocks noGrp="1"/>
          </p:cNvSpPr>
          <p:nvPr>
            <p:ph type="title"/>
          </p:nvPr>
        </p:nvSpPr>
        <p:spPr/>
        <p:txBody>
          <a:bodyPr/>
          <a:lstStyle/>
          <a:p>
            <a:r>
              <a:rPr lang="en-US" dirty="0" smtClean="0"/>
              <a:t>Course Outcomes – Week 8</a:t>
            </a:r>
            <a:endParaRPr lang="en-US" dirty="0"/>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Learn to use </a:t>
            </a:r>
            <a:r>
              <a:rPr lang="en-US" dirty="0" err="1">
                <a:latin typeface="Courier New" panose="02070309020205020404" pitchFamily="49" charset="0"/>
                <a:cs typeface="Courier New" panose="02070309020205020404" pitchFamily="49" charset="0"/>
              </a:rPr>
              <a:t>hist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boxplot()</a:t>
            </a:r>
            <a:r>
              <a:rPr lang="en-US" dirty="0"/>
              <a:t>, </a:t>
            </a:r>
            <a:r>
              <a:rPr lang="en-US" dirty="0" err="1">
                <a:latin typeface="Courier New" panose="02070309020205020404" pitchFamily="49" charset="0"/>
                <a:cs typeface="Courier New" panose="02070309020205020404" pitchFamily="49" charset="0"/>
              </a:rPr>
              <a:t>barplot</a:t>
            </a:r>
            <a:r>
              <a:rPr lang="en-US" dirty="0">
                <a:latin typeface="Courier New" panose="02070309020205020404" pitchFamily="49" charset="0"/>
                <a:cs typeface="Courier New" panose="02070309020205020404" pitchFamily="49" charset="0"/>
              </a:rPr>
              <a:t>()</a:t>
            </a:r>
            <a:r>
              <a:rPr lang="en-US" dirty="0"/>
              <a:t>, density plots, scatterplots with </a:t>
            </a:r>
            <a:r>
              <a:rPr lang="en-US" dirty="0">
                <a:latin typeface="Courier New" panose="02070309020205020404" pitchFamily="49" charset="0"/>
                <a:cs typeface="Courier New" panose="02070309020205020404" pitchFamily="49" charset="0"/>
              </a:rPr>
              <a:t>plot()</a:t>
            </a:r>
            <a:r>
              <a:rPr lang="en-US" dirty="0"/>
              <a:t>, </a:t>
            </a:r>
            <a:r>
              <a:rPr lang="en-US" dirty="0" err="1">
                <a:latin typeface="Courier New" panose="02070309020205020404" pitchFamily="49" charset="0"/>
                <a:cs typeface="Courier New" panose="02070309020205020404" pitchFamily="49" charset="0"/>
              </a:rPr>
              <a:t>qqplot</a:t>
            </a:r>
            <a:r>
              <a:rPr lang="en-US" dirty="0">
                <a:latin typeface="Courier New" panose="02070309020205020404" pitchFamily="49" charset="0"/>
                <a:cs typeface="Courier New" panose="02070309020205020404" pitchFamily="49" charset="0"/>
              </a:rPr>
              <a:t>()</a:t>
            </a:r>
            <a:r>
              <a:rPr lang="en-US" dirty="0"/>
              <a:t>, </a:t>
            </a:r>
            <a:r>
              <a:rPr lang="en-US" dirty="0" err="1"/>
              <a:t>heatmaps</a:t>
            </a:r>
            <a:r>
              <a:rPr lang="en-US" dirty="0"/>
              <a:t> with </a:t>
            </a:r>
            <a:r>
              <a:rPr lang="en-US" dirty="0">
                <a:latin typeface="Courier New" panose="02070309020205020404" pitchFamily="49" charset="0"/>
                <a:cs typeface="Courier New" panose="02070309020205020404" pitchFamily="49" charset="0"/>
              </a:rPr>
              <a:t>image()</a:t>
            </a:r>
          </a:p>
          <a:p>
            <a:r>
              <a:rPr lang="en-US" dirty="0"/>
              <a:t>Explore big data visualization techniques: random sample, </a:t>
            </a:r>
            <a:r>
              <a:rPr lang="en-US" dirty="0" err="1">
                <a:latin typeface="Courier New" panose="02070309020205020404" pitchFamily="49" charset="0"/>
                <a:cs typeface="Courier New" panose="02070309020205020404" pitchFamily="49" charset="0"/>
              </a:rPr>
              <a:t>smoothscatter</a:t>
            </a:r>
            <a:r>
              <a:rPr lang="en-US" dirty="0">
                <a:latin typeface="Courier New" panose="02070309020205020404" pitchFamily="49" charset="0"/>
                <a:cs typeface="Courier New" panose="02070309020205020404" pitchFamily="49" charset="0"/>
              </a:rPr>
              <a:t>()</a:t>
            </a:r>
            <a:r>
              <a:rPr lang="en-US" dirty="0"/>
              <a:t>, count bins with </a:t>
            </a:r>
            <a:r>
              <a:rPr lang="en-US" dirty="0" err="1">
                <a:latin typeface="Courier New" panose="02070309020205020404" pitchFamily="49" charset="0"/>
                <a:cs typeface="Courier New" panose="02070309020205020404" pitchFamily="49" charset="0"/>
              </a:rPr>
              <a:t>hexbin</a:t>
            </a:r>
            <a:r>
              <a:rPr lang="en-US" dirty="0">
                <a:latin typeface="Courier New" panose="02070309020205020404" pitchFamily="49" charset="0"/>
                <a:cs typeface="Courier New" panose="02070309020205020404" pitchFamily="49" charset="0"/>
              </a:rPr>
              <a:t>() </a:t>
            </a:r>
            <a:r>
              <a:rPr lang="en-US" dirty="0"/>
              <a:t>and </a:t>
            </a:r>
            <a:r>
              <a:rPr lang="en-US" dirty="0">
                <a:latin typeface="Courier New" panose="02070309020205020404" pitchFamily="49" charset="0"/>
                <a:cs typeface="Courier New" panose="02070309020205020404" pitchFamily="49" charset="0"/>
              </a:rPr>
              <a:t>plot()</a:t>
            </a:r>
            <a:endParaRPr lang="en-US" dirty="0"/>
          </a:p>
          <a:p>
            <a:r>
              <a:rPr lang="en-US" dirty="0"/>
              <a:t>Techniques for additional variables: color, size of data point, plot symbols</a:t>
            </a:r>
          </a:p>
          <a:p>
            <a:r>
              <a:rPr lang="en-US" dirty="0"/>
              <a:t>Missing value plots</a:t>
            </a:r>
          </a:p>
          <a:p>
            <a:r>
              <a:rPr lang="en-US" dirty="0"/>
              <a:t>Correlation plots with </a:t>
            </a:r>
            <a:r>
              <a:rPr lang="en-US" dirty="0">
                <a:latin typeface="Courier New" panose="02070309020205020404" pitchFamily="49" charset="0"/>
                <a:cs typeface="Courier New" panose="02070309020205020404" pitchFamily="49" charset="0"/>
              </a:rPr>
              <a:t>pairs()</a:t>
            </a:r>
          </a:p>
          <a:p>
            <a:r>
              <a:rPr lang="en-US" dirty="0"/>
              <a:t>Expository plots with axis labels, legends, titles, multiple panels</a:t>
            </a:r>
          </a:p>
          <a:p>
            <a:r>
              <a:rPr lang="en-US" dirty="0"/>
              <a:t>Create plot PDF and image files</a:t>
            </a:r>
          </a:p>
          <a:p>
            <a:endParaRPr lang="en-US" dirty="0"/>
          </a:p>
        </p:txBody>
      </p:sp>
      <p:sp>
        <p:nvSpPr>
          <p:cNvPr id="2" name="Title 1"/>
          <p:cNvSpPr>
            <a:spLocks noGrp="1"/>
          </p:cNvSpPr>
          <p:nvPr>
            <p:ph type="title"/>
          </p:nvPr>
        </p:nvSpPr>
        <p:spPr/>
        <p:txBody>
          <a:bodyPr/>
          <a:lstStyle/>
          <a:p>
            <a:r>
              <a:rPr lang="en-US" dirty="0" smtClean="0"/>
              <a:t>Lesson Objectives – Week 8</a:t>
            </a:r>
            <a:endParaRPr lang="en-US" dirty="0"/>
          </a:p>
        </p:txBody>
      </p:sp>
    </p:spTree>
    <p:extLst>
      <p:ext uri="{BB962C8B-B14F-4D97-AF65-F5344CB8AC3E}">
        <p14:creationId xmlns:p14="http://schemas.microsoft.com/office/powerpoint/2010/main" val="3082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understand data properties</a:t>
            </a:r>
          </a:p>
          <a:p>
            <a:r>
              <a:rPr lang="en-US" dirty="0"/>
              <a:t>To find patterns in data</a:t>
            </a:r>
          </a:p>
          <a:p>
            <a:r>
              <a:rPr lang="en-US" dirty="0" smtClean="0"/>
              <a:t>To assist with feature engineering</a:t>
            </a:r>
          </a:p>
          <a:p>
            <a:r>
              <a:rPr lang="en-US" dirty="0" smtClean="0"/>
              <a:t>To </a:t>
            </a:r>
            <a:r>
              <a:rPr lang="en-US" dirty="0"/>
              <a:t>suggest </a:t>
            </a:r>
            <a:r>
              <a:rPr lang="en-US" dirty="0" smtClean="0"/>
              <a:t>statistical modeling strategies (selection of machine learning algorithms)</a:t>
            </a:r>
            <a:endParaRPr lang="en-US" dirty="0"/>
          </a:p>
          <a:p>
            <a:r>
              <a:rPr lang="en-US" dirty="0"/>
              <a:t>To “debug” </a:t>
            </a:r>
            <a:r>
              <a:rPr lang="en-US" dirty="0" smtClean="0"/>
              <a:t>machine learning models</a:t>
            </a:r>
            <a:endParaRPr lang="en-US" dirty="0"/>
          </a:p>
          <a:p>
            <a:r>
              <a:rPr lang="en-US" dirty="0"/>
              <a:t>To communicate </a:t>
            </a:r>
            <a:r>
              <a:rPr lang="en-US" dirty="0" smtClean="0"/>
              <a:t>results of </a:t>
            </a:r>
            <a:r>
              <a:rPr lang="en-US" smtClean="0"/>
              <a:t>machine learning models </a:t>
            </a:r>
            <a:r>
              <a:rPr lang="en-US" dirty="0" smtClean="0"/>
              <a:t>(data storytelling)</a:t>
            </a:r>
            <a:endParaRPr lang="en-US" dirty="0"/>
          </a:p>
          <a:p>
            <a:endParaRPr lang="en-US" dirty="0"/>
          </a:p>
        </p:txBody>
      </p:sp>
      <p:sp>
        <p:nvSpPr>
          <p:cNvPr id="2" name="Title 1"/>
          <p:cNvSpPr>
            <a:spLocks noGrp="1"/>
          </p:cNvSpPr>
          <p:nvPr>
            <p:ph type="title"/>
          </p:nvPr>
        </p:nvSpPr>
        <p:spPr/>
        <p:txBody>
          <a:bodyPr/>
          <a:lstStyle/>
          <a:p>
            <a:r>
              <a:rPr lang="en-US" dirty="0" smtClean="0"/>
              <a:t>Why do we use data visualizations (plots/graphs)?</a:t>
            </a:r>
            <a:endParaRPr lang="en-US" dirty="0"/>
          </a:p>
        </p:txBody>
      </p:sp>
    </p:spTree>
    <p:extLst>
      <p:ext uri="{BB962C8B-B14F-4D97-AF65-F5344CB8AC3E}">
        <p14:creationId xmlns:p14="http://schemas.microsoft.com/office/powerpoint/2010/main" val="22243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goal is to communicate information</a:t>
            </a:r>
          </a:p>
          <a:p>
            <a:r>
              <a:rPr lang="en-US" dirty="0"/>
              <a:t>Information density </a:t>
            </a:r>
            <a:r>
              <a:rPr lang="en-US" dirty="0" smtClean="0"/>
              <a:t>leads to superior explainability over words</a:t>
            </a:r>
            <a:endParaRPr lang="en-US" dirty="0"/>
          </a:p>
          <a:p>
            <a:r>
              <a:rPr lang="en-US" dirty="0"/>
              <a:t>Color/size are used both for aesthetics and communication</a:t>
            </a:r>
          </a:p>
          <a:p>
            <a:r>
              <a:rPr lang="en-US" dirty="0"/>
              <a:t>Expository figures have understandable axes, titles, and legends</a:t>
            </a:r>
          </a:p>
        </p:txBody>
      </p:sp>
      <p:sp>
        <p:nvSpPr>
          <p:cNvPr id="2" name="Title 1"/>
          <p:cNvSpPr>
            <a:spLocks noGrp="1"/>
          </p:cNvSpPr>
          <p:nvPr>
            <p:ph type="title"/>
          </p:nvPr>
        </p:nvSpPr>
        <p:spPr/>
        <p:txBody>
          <a:bodyPr/>
          <a:lstStyle/>
          <a:p>
            <a:r>
              <a:rPr lang="en-US" dirty="0" smtClean="0"/>
              <a:t>Expository data visualizations</a:t>
            </a:r>
            <a:endParaRPr lang="en-US" dirty="0"/>
          </a:p>
        </p:txBody>
      </p:sp>
    </p:spTree>
    <p:extLst>
      <p:ext uri="{BB962C8B-B14F-4D97-AF65-F5344CB8AC3E}">
        <p14:creationId xmlns:p14="http://schemas.microsoft.com/office/powerpoint/2010/main" val="377320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Data visualization with Base R vs. ggplot2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612" y="1949660"/>
            <a:ext cx="3152775" cy="4752975"/>
          </a:xfrm>
          <a:prstGeom prst="rect">
            <a:avLst/>
          </a:prstGeom>
        </p:spPr>
      </p:pic>
    </p:spTree>
    <p:extLst>
      <p:ext uri="{BB962C8B-B14F-4D97-AF65-F5344CB8AC3E}">
        <p14:creationId xmlns:p14="http://schemas.microsoft.com/office/powerpoint/2010/main" val="1073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2446"/>
            <a:ext cx="10972800" cy="1066800"/>
          </a:xfrm>
        </p:spPr>
        <p:txBody>
          <a:bodyPr/>
          <a:lstStyle/>
          <a:p>
            <a:r>
              <a:rPr lang="en-US" dirty="0"/>
              <a:t>g</a:t>
            </a:r>
            <a:r>
              <a:rPr lang="en-US" dirty="0" smtClean="0"/>
              <a:t>gplot2 plots are more refined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 y="1968256"/>
            <a:ext cx="11151529" cy="4639578"/>
          </a:xfrm>
          <a:prstGeom prst="rect">
            <a:avLst/>
          </a:prstGeom>
        </p:spPr>
      </p:pic>
    </p:spTree>
    <p:extLst>
      <p:ext uri="{BB962C8B-B14F-4D97-AF65-F5344CB8AC3E}">
        <p14:creationId xmlns:p14="http://schemas.microsoft.com/office/powerpoint/2010/main" val="164452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595" y="879893"/>
            <a:ext cx="7273223" cy="5738592"/>
          </a:xfrm>
          <a:prstGeom prst="rect">
            <a:avLst/>
          </a:prstGeom>
        </p:spPr>
      </p:pic>
    </p:spTree>
    <p:extLst>
      <p:ext uri="{BB962C8B-B14F-4D97-AF65-F5344CB8AC3E}">
        <p14:creationId xmlns:p14="http://schemas.microsoft.com/office/powerpoint/2010/main" val="200144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WEEK 8-1 Code module – Histograms </a:t>
            </a:r>
          </a:p>
          <a:p>
            <a:r>
              <a:rPr lang="en-US" dirty="0"/>
              <a:t>WEEK 8-2 Code module – Boxplots</a:t>
            </a:r>
          </a:p>
          <a:p>
            <a:r>
              <a:rPr lang="en-US" dirty="0"/>
              <a:t>WEEK 8-3 Code module – </a:t>
            </a:r>
            <a:r>
              <a:rPr lang="en-US" dirty="0" err="1"/>
              <a:t>Barplots</a:t>
            </a:r>
            <a:endParaRPr lang="en-US" dirty="0"/>
          </a:p>
          <a:p>
            <a:r>
              <a:rPr lang="en-US" dirty="0"/>
              <a:t>WEEK 8-4 Code module – Density plots</a:t>
            </a:r>
          </a:p>
          <a:p>
            <a:r>
              <a:rPr lang="en-US" dirty="0"/>
              <a:t>WEEK 8-5 Code module – Scatterplots</a:t>
            </a:r>
          </a:p>
          <a:p>
            <a:r>
              <a:rPr lang="en-US" dirty="0"/>
              <a:t>WEEK 8-6 Code module – QQ-plots</a:t>
            </a:r>
          </a:p>
          <a:p>
            <a:r>
              <a:rPr lang="en-US" dirty="0"/>
              <a:t>WEEK 8-7 Code module – </a:t>
            </a:r>
            <a:r>
              <a:rPr lang="en-US" dirty="0" err="1"/>
              <a:t>Heatmaps</a:t>
            </a:r>
            <a:endParaRPr lang="en-US" dirty="0"/>
          </a:p>
          <a:p>
            <a:r>
              <a:rPr lang="en-US" dirty="0"/>
              <a:t>WEEK 8-8 Code module – Missing value plots</a:t>
            </a:r>
          </a:p>
          <a:p>
            <a:r>
              <a:rPr lang="en-US" dirty="0"/>
              <a:t>WEEK 8-9 Code module – Expository plots</a:t>
            </a:r>
          </a:p>
          <a:p>
            <a:r>
              <a:rPr lang="en-US" dirty="0"/>
              <a:t>WEEK 8-10 Code module – Creating PDF and PNG</a:t>
            </a:r>
          </a:p>
        </p:txBody>
      </p:sp>
      <p:sp>
        <p:nvSpPr>
          <p:cNvPr id="2" name="Title 1"/>
          <p:cNvSpPr>
            <a:spLocks noGrp="1"/>
          </p:cNvSpPr>
          <p:nvPr>
            <p:ph type="title"/>
          </p:nvPr>
        </p:nvSpPr>
        <p:spPr/>
        <p:txBody>
          <a:bodyPr/>
          <a:lstStyle/>
          <a:p>
            <a:r>
              <a:rPr lang="en-US" dirty="0" smtClean="0"/>
              <a:t>Code </a:t>
            </a:r>
            <a:r>
              <a:rPr lang="en-US" smtClean="0"/>
              <a:t>Module 8</a:t>
            </a:r>
            <a:endParaRPr lang="en-US" dirty="0"/>
          </a:p>
        </p:txBody>
      </p:sp>
    </p:spTree>
    <p:extLst>
      <p:ext uri="{BB962C8B-B14F-4D97-AF65-F5344CB8AC3E}">
        <p14:creationId xmlns:p14="http://schemas.microsoft.com/office/powerpoint/2010/main" val="159734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1227</Words>
  <Application>Microsoft Office PowerPoint</Application>
  <PresentationFormat>Widescreen</PresentationFormat>
  <Paragraphs>101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Courier New</vt:lpstr>
      <vt:lpstr>Georgia</vt:lpstr>
      <vt:lpstr>Wingdings 2</vt:lpstr>
      <vt:lpstr>Sales strategy  proposal presentation</vt:lpstr>
      <vt:lpstr>Introduction to Data Science – Week 8</vt:lpstr>
      <vt:lpstr>Course Outcomes – Week 8</vt:lpstr>
      <vt:lpstr>Lesson Objectives – Week 8</vt:lpstr>
      <vt:lpstr>Why do we use data visualizations (plots/graphs)?</vt:lpstr>
      <vt:lpstr>Expository data visualizations</vt:lpstr>
      <vt:lpstr>Data visualization with Base R vs. ggplot2</vt:lpstr>
      <vt:lpstr>ggplot2 plots are more refined</vt:lpstr>
      <vt:lpstr>PowerPoint Presentation</vt:lpstr>
      <vt:lpstr>Code Module 8</vt:lpstr>
      <vt:lpstr>Summary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2020-02-11T18:28:56Z</dcterms:created>
  <dcterms:modified xsi:type="dcterms:W3CDTF">2020-03-01T00:31:55Z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