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chtarget.com/searchsoftwarequality/definition/integrated-development-environmen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techtarget.com/searchitoperations/definition/GitHub" TargetMode="External"/><Relationship Id="rId4" Type="http://schemas.openxmlformats.org/officeDocument/2006/relationships/hyperlink" Target="https://www.theserverside.com/definition/Java"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9CkpMm-n5i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SamiAlavi/Hospital-Management-System.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a:extLst>
            <a:ext uri="{909E8E84-426E-40DD-AFC4-6F175D3DCCD1}">
              <a14:hiddenFill xmlns:a14="http://schemas.microsoft.com/office/drawing/2010/main">
                <a:solidFill>
                  <a:schemeClr val="tx1"/>
                </a:solidFill>
              </a14:hiddenFill>
            </a:ext>
          </a:extLst>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IN" dirty="0">
                <a:solidFill>
                  <a:schemeClr val="tx1"/>
                </a:solidFill>
                <a:latin typeface="Cambria" panose="02040503050406030204" pitchFamily="18" charset="0"/>
                <a:ea typeface="Cambria" panose="02040503050406030204" pitchFamily="18" charset="0"/>
              </a:rPr>
              <a:t>HOSPITAL FINDER</a:t>
            </a:r>
          </a:p>
        </p:txBody>
      </p:sp>
      <p:sp>
        <p:nvSpPr>
          <p:cNvPr id="88" name="Google Shape;88;p13"/>
          <p:cNvSpPr txBox="1">
            <a:spLocks noGrp="1"/>
          </p:cNvSpPr>
          <p:nvPr>
            <p:ph type="subTitle" idx="1"/>
          </p:nvPr>
        </p:nvSpPr>
        <p:spPr>
          <a:xfrm>
            <a:off x="790469" y="190949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213882664"/>
              </p:ext>
            </p:extLst>
          </p:nvPr>
        </p:nvGraphicFramePr>
        <p:xfrm>
          <a:off x="530760" y="233928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55084">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16513">
                <a:tc>
                  <a:txBody>
                    <a:bodyPr/>
                    <a:lstStyle/>
                    <a:p>
                      <a:pPr marL="0" marR="0" lvl="0" indent="0" algn="ctr" rtl="0">
                        <a:spcBef>
                          <a:spcPts val="0"/>
                        </a:spcBef>
                        <a:spcAft>
                          <a:spcPts val="0"/>
                        </a:spcAft>
                        <a:buFont typeface="+mj-lt"/>
                        <a:buNone/>
                      </a:pPr>
                      <a:r>
                        <a:rPr lang="en-IN" sz="1800" u="none" strike="noStrike" cap="none" dirty="0">
                          <a:latin typeface="Cambria" panose="02040503050406030204" pitchFamily="18" charset="0"/>
                          <a:cs typeface="Cambria" panose="02040503050406030204" pitchFamily="18" charset="0"/>
                        </a:rPr>
                        <a:t>20211ISR0056</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AMULYA B</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16513">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20211ISR0053</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SNEHA N</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16513">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20211ISR0054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BHAVANA 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16513">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20211ISR0049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a:latin typeface="Cambria" panose="02040503050406030204" pitchFamily="18" charset="0"/>
                          <a:cs typeface="Cambria" panose="02040503050406030204" pitchFamily="18" charset="0"/>
                        </a:rPr>
                        <a:t>HEMANTH GOVINDA RAJ </a:t>
                      </a:r>
                      <a:endParaRPr lang="en-IN" sz="1800" u="none" strike="noStrike" cap="none" dirty="0">
                        <a:latin typeface="Cambria" panose="02040503050406030204" pitchFamily="18" charset="0"/>
                        <a:cs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1651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Dr.Akshatha Y</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B. TECH</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ZAFAR ALI</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Dr.Akshatha 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67500" lnSpcReduction="10000"/>
          </a:bodyPr>
          <a:lstStyle/>
          <a:p>
            <a:pPr marL="342900" lvl="0" indent="-190500" algn="just">
              <a:spcBef>
                <a:spcPts val="0"/>
              </a:spcBef>
              <a:buNone/>
            </a:pPr>
            <a:r>
              <a:rPr lang="en-US" sz="3000" b="1" dirty="0">
                <a:latin typeface="Cambria" panose="02040503050406030204" pitchFamily="18" charset="0"/>
                <a:ea typeface="Cambria" panose="02040503050406030204" pitchFamily="18" charset="0"/>
              </a:rPr>
              <a:t>Organization:</a:t>
            </a:r>
            <a:r>
              <a:rPr lang="en-US" sz="3000" dirty="0">
                <a:latin typeface="Cambria" panose="02040503050406030204" pitchFamily="18" charset="0"/>
                <a:ea typeface="Cambria" panose="02040503050406030204" pitchFamily="18" charset="0"/>
              </a:rPr>
              <a:t> </a:t>
            </a:r>
            <a:r>
              <a:rPr lang="en-US" sz="2600" dirty="0">
                <a:latin typeface="Times New Roman" panose="02020603050405020304" charset="0"/>
                <a:ea typeface="Cambria" panose="02040503050406030204" pitchFamily="18" charset="0"/>
                <a:cs typeface="Times New Roman" panose="02020603050405020304" charset="0"/>
              </a:rPr>
              <a:t>CDK Global(India)Pvt Ltd</a:t>
            </a:r>
            <a:endParaRPr lang="en-US" sz="2900" dirty="0">
              <a:latin typeface="Times New Roman" panose="02020603050405020304" charset="0"/>
              <a:ea typeface="Cambria" panose="02040503050406030204" pitchFamily="18" charset="0"/>
              <a:cs typeface="Times New Roman" panose="02020603050405020304" charset="0"/>
            </a:endParaRPr>
          </a:p>
          <a:p>
            <a:pPr marL="342900" lvl="0" indent="-190500" algn="just">
              <a:lnSpc>
                <a:spcPct val="200000"/>
              </a:lnSpc>
              <a:spcBef>
                <a:spcPts val="0"/>
              </a:spcBef>
              <a:buNone/>
            </a:pPr>
            <a:r>
              <a:rPr lang="en-US" sz="3000" b="1" dirty="0">
                <a:latin typeface="Cambria" panose="02040503050406030204" pitchFamily="18" charset="0"/>
                <a:ea typeface="Cambria" panose="02040503050406030204" pitchFamily="18" charset="0"/>
              </a:rPr>
              <a:t>Category (Hardware / Software / Both) </a:t>
            </a:r>
            <a:r>
              <a:rPr lang="en-US" sz="2335" b="1" dirty="0">
                <a:latin typeface="Cambria" panose="02040503050406030204" pitchFamily="18" charset="0"/>
                <a:ea typeface="Cambria" panose="02040503050406030204" pitchFamily="18" charset="0"/>
              </a:rPr>
              <a:t>:</a:t>
            </a:r>
            <a:r>
              <a:rPr lang="en-IN" altLang="en-US" sz="2335" dirty="0">
                <a:latin typeface="Times New Roman" panose="02020603050405020304" charset="0"/>
                <a:ea typeface="Cambria" panose="02040503050406030204" pitchFamily="18" charset="0"/>
                <a:cs typeface="Times New Roman" panose="02020603050405020304" charset="0"/>
              </a:rPr>
              <a:t> </a:t>
            </a:r>
            <a:r>
              <a:rPr lang="en-IN" altLang="en-US" sz="2600" dirty="0">
                <a:latin typeface="Times New Roman" panose="02020603050405020304" charset="0"/>
                <a:ea typeface="Cambria" panose="02040503050406030204" pitchFamily="18" charset="0"/>
                <a:cs typeface="Times New Roman" panose="02020603050405020304" charset="0"/>
              </a:rPr>
              <a:t>Software</a:t>
            </a:r>
          </a:p>
          <a:p>
            <a:pPr marL="342900" lvl="0" indent="-190500" algn="l">
              <a:lnSpc>
                <a:spcPct val="200000"/>
              </a:lnSpc>
              <a:spcBef>
                <a:spcPts val="0"/>
              </a:spcBef>
              <a:buNone/>
            </a:pPr>
            <a:r>
              <a:rPr lang="en-IN" altLang="en-US" sz="3000" b="1" dirty="0">
                <a:latin typeface="Times New Roman" panose="02020603050405020304" charset="0"/>
                <a:ea typeface="Cambria" panose="02040503050406030204" pitchFamily="18" charset="0"/>
                <a:cs typeface="Times New Roman" panose="02020603050405020304" charset="0"/>
              </a:rPr>
              <a:t> </a:t>
            </a:r>
            <a:r>
              <a:rPr lang="en-US" sz="3000" b="1" dirty="0">
                <a:latin typeface="Times New Roman" panose="02020603050405020304" charset="0"/>
                <a:ea typeface="Cambria" panose="02040503050406030204" pitchFamily="18" charset="0"/>
                <a:cs typeface="Times New Roman" panose="02020603050405020304" charset="0"/>
              </a:rPr>
              <a:t>Problem Description:</a:t>
            </a:r>
            <a:r>
              <a:rPr lang="en-IN" altLang="en-US" sz="2600" b="1" dirty="0">
                <a:latin typeface="Times New Roman" panose="02020603050405020304" charset="0"/>
                <a:ea typeface="Cambria" panose="02040503050406030204" pitchFamily="18" charset="0"/>
                <a:cs typeface="Times New Roman" panose="02020603050405020304" charset="0"/>
              </a:rPr>
              <a:t> </a:t>
            </a:r>
            <a:r>
              <a:rPr lang="en-IN" altLang="en-US" sz="2600" dirty="0">
                <a:latin typeface="Times New Roman" panose="02020603050405020304" charset="0"/>
                <a:ea typeface="Cambria" panose="02040503050406030204" pitchFamily="18" charset="0"/>
                <a:cs typeface="Times New Roman" panose="02020603050405020304" charset="0"/>
              </a:rPr>
              <a:t>In the state of mind that a common person is in during a medical emergency, it becomes difficult to take  calculated decisions </a:t>
            </a:r>
            <a:r>
              <a:rPr lang="en-US" sz="2600" dirty="0">
                <a:latin typeface="Times New Roman" panose="02020603050405020304" charset="0"/>
                <a:ea typeface="Cambria" panose="02040503050406030204" pitchFamily="18" charset="0"/>
                <a:cs typeface="Times New Roman" panose="02020603050405020304" charset="0"/>
              </a:rPr>
              <a:t>such as which hospital to rush to. This lapse of decision could mean the difference between life or death for a loved one. Additionally, there are several aspects to consider such as availability of the required medical facilities, medicines, blood group and specialists to provide the patient with a maximum chance of survival in those crucial moments. Our app aims to be the solution, giving the user all the necessary information during a medical emergency taking into account their location and requirements and providing the best-suited hospital in that hour of need.</a:t>
            </a:r>
          </a:p>
          <a:p>
            <a:pPr marL="342900" lvl="0" indent="-190500" algn="just">
              <a:lnSpc>
                <a:spcPct val="200000"/>
              </a:lnSpc>
              <a:spcBef>
                <a:spcPts val="0"/>
              </a:spcBef>
              <a:buNone/>
            </a:pPr>
            <a:r>
              <a:rPr lang="en-US" sz="3000" b="1" dirty="0">
                <a:latin typeface="Cambria" panose="02040503050406030204" pitchFamily="18" charset="0"/>
                <a:ea typeface="Cambria" panose="02040503050406030204" pitchFamily="18" charset="0"/>
              </a:rPr>
              <a:t>Difficulty Level:</a:t>
            </a:r>
            <a:r>
              <a:rPr lang="en-US" sz="2335" b="1" dirty="0">
                <a:latin typeface="Times New Roman" panose="02020603050405020304" charset="0"/>
                <a:ea typeface="Cambria" panose="02040503050406030204" pitchFamily="18" charset="0"/>
                <a:cs typeface="Times New Roman" panose="02020603050405020304" charset="0"/>
              </a:rPr>
              <a:t> </a:t>
            </a:r>
            <a:r>
              <a:rPr lang="en-US" sz="2700" dirty="0">
                <a:latin typeface="Times New Roman" panose="02020603050405020304" charset="0"/>
                <a:ea typeface="Cambria" panose="02040503050406030204" pitchFamily="18" charset="0"/>
                <a:cs typeface="Times New Roman" panose="02020603050405020304" charset="0"/>
              </a:rPr>
              <a:t>Simple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r>
              <a:rPr lang="en-US" sz="1600" dirty="0">
                <a:latin typeface="Cambria" panose="02040503050406030204" pitchFamily="18" charset="0"/>
                <a:ea typeface="Cambria" panose="02040503050406030204" pitchFamily="18" charset="0"/>
              </a:rPr>
              <a:t>https://github.com/AMULYAB2003/HOSPITAL_FINDER.git</a:t>
            </a: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b="1"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sz="16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ANDROID STUDIO: </a:t>
            </a:r>
            <a:r>
              <a:rPr lang="en-US" sz="1600" b="0" i="0" dirty="0">
                <a:solidFill>
                  <a:schemeClr val="tx1"/>
                </a:solidFill>
                <a:effectLst/>
                <a:latin typeface="Cambria" panose="02040503050406030204" pitchFamily="18" charset="0"/>
                <a:ea typeface="Cambria" panose="02040503050406030204" pitchFamily="18" charset="0"/>
              </a:rPr>
              <a:t>Android Studio is the official integrated development environment (</a:t>
            </a:r>
            <a:r>
              <a:rPr lang="en-US" sz="1600" b="0" i="0" dirty="0">
                <a:solidFill>
                  <a:schemeClr val="tx1"/>
                </a:solidFill>
                <a:effectLst/>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IDE</a:t>
            </a:r>
            <a:r>
              <a:rPr lang="en-US" sz="1600" b="0" i="0" dirty="0">
                <a:solidFill>
                  <a:schemeClr val="tx1"/>
                </a:solidFill>
                <a:effectLst/>
                <a:latin typeface="Cambria" panose="02040503050406030204" pitchFamily="18" charset="0"/>
                <a:ea typeface="Cambria" panose="02040503050406030204" pitchFamily="18" charset="0"/>
              </a:rPr>
              <a:t>) for Android application development. It is based on IntelliJ IDEA, a </a:t>
            </a:r>
            <a:r>
              <a:rPr lang="en-US" sz="1600" b="0" i="0" dirty="0">
                <a:solidFill>
                  <a:schemeClr val="tx1"/>
                </a:solidFill>
                <a:effectLst/>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Java</a:t>
            </a:r>
            <a:r>
              <a:rPr lang="en-US" sz="1600" b="0" i="0" dirty="0">
                <a:solidFill>
                  <a:schemeClr val="tx1"/>
                </a:solidFill>
                <a:effectLst/>
                <a:latin typeface="Cambria" panose="02040503050406030204" pitchFamily="18" charset="0"/>
                <a:ea typeface="Cambria" panose="02040503050406030204" pitchFamily="18" charset="0"/>
              </a:rPr>
              <a:t> integrated development environment for software, and incorporates its code editing and developer tools. </a:t>
            </a:r>
            <a:r>
              <a:rPr lang="en-US" sz="1600" dirty="0">
                <a:solidFill>
                  <a:schemeClr val="tx1"/>
                </a:solidFill>
                <a:latin typeface="Cambria" panose="02040503050406030204" pitchFamily="18" charset="0"/>
                <a:ea typeface="Cambria" panose="02040503050406030204" pitchFamily="18" charset="0"/>
              </a:rPr>
              <a:t>It</a:t>
            </a:r>
            <a:r>
              <a:rPr lang="en-US" sz="1600" b="0" i="0" dirty="0">
                <a:solidFill>
                  <a:schemeClr val="tx1"/>
                </a:solidFill>
                <a:effectLst/>
                <a:latin typeface="Cambria" panose="02040503050406030204" pitchFamily="18" charset="0"/>
                <a:ea typeface="Cambria" panose="02040503050406030204" pitchFamily="18" charset="0"/>
              </a:rPr>
              <a:t> support application development within the Android operating system, Android Studio uses a Android Emulator, code templates and </a:t>
            </a:r>
            <a:r>
              <a:rPr lang="en-US" sz="1600" b="0" i="0" dirty="0">
                <a:solidFill>
                  <a:schemeClr val="tx1"/>
                </a:solidFill>
                <a:effectLst/>
                <a:latin typeface="Cambria" panose="02040503050406030204" pitchFamily="18" charset="0"/>
                <a:ea typeface="Cambria" panose="02040503050406030204" pitchFamily="18" charset="0"/>
                <a:hlinkClick r:id="rId5">
                  <a:extLst>
                    <a:ext uri="{A12FA001-AC4F-418D-AE19-62706E023703}">
                      <ahyp:hlinkClr xmlns:ahyp="http://schemas.microsoft.com/office/drawing/2018/hyperlinkcolor" val="tx"/>
                    </a:ext>
                  </a:extLst>
                </a:hlinkClick>
              </a:rPr>
              <a:t>GitHub</a:t>
            </a:r>
            <a:r>
              <a:rPr lang="en-US" sz="1600" b="0" i="0" dirty="0">
                <a:solidFill>
                  <a:schemeClr val="tx1"/>
                </a:solidFill>
                <a:effectLst/>
                <a:latin typeface="Cambria" panose="02040503050406030204" pitchFamily="18" charset="0"/>
                <a:ea typeface="Cambria" panose="02040503050406030204" pitchFamily="18" charset="0"/>
              </a:rPr>
              <a:t> integration</a:t>
            </a:r>
            <a:endParaRPr lang="en-US" sz="1600"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a:t>
            </a:r>
            <a:r>
              <a:rPr lang="en-IN" alt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Requirements:</a:t>
            </a:r>
          </a:p>
          <a:p>
            <a:pPr marL="438150" indent="-285750" algn="just">
              <a:lnSpc>
                <a:spcPct val="200000"/>
              </a:lnSpc>
              <a:spcBef>
                <a:spcPts val="0"/>
              </a:spcBef>
              <a:buSzPct val="100000"/>
            </a:pPr>
            <a:r>
              <a:rPr lang="en-US" sz="1600" b="1" dirty="0">
                <a:latin typeface="Cambria" panose="02040503050406030204" pitchFamily="18" charset="0"/>
                <a:ea typeface="Cambria" panose="02040503050406030204" pitchFamily="18" charset="0"/>
              </a:rPr>
              <a:t>Latest Stable Version:</a:t>
            </a:r>
            <a:r>
              <a:rPr lang="en-US" sz="1600" dirty="0">
                <a:latin typeface="Cambria" panose="02040503050406030204" pitchFamily="18" charset="0"/>
                <a:ea typeface="Cambria" panose="02040503050406030204" pitchFamily="18" charset="0"/>
              </a:rPr>
              <a:t> Ensure you have the latest stable release of Android Studio.</a:t>
            </a:r>
          </a:p>
          <a:p>
            <a:pPr marL="438150" indent="-285750" algn="just">
              <a:lnSpc>
                <a:spcPct val="200000"/>
              </a:lnSpc>
              <a:spcBef>
                <a:spcPts val="0"/>
              </a:spcBef>
              <a:buSzPct val="100000"/>
            </a:pPr>
            <a:r>
              <a:rPr lang="en-US" sz="1600" b="1" dirty="0">
                <a:latin typeface="Cambria" panose="02040503050406030204" pitchFamily="18" charset="0"/>
                <a:ea typeface="Cambria" panose="02040503050406030204" pitchFamily="18" charset="0"/>
              </a:rPr>
              <a:t>Programming Languages: </a:t>
            </a:r>
            <a:r>
              <a:rPr lang="en-US" sz="1600" dirty="0">
                <a:latin typeface="Cambria" panose="02040503050406030204" pitchFamily="18" charset="0"/>
                <a:ea typeface="Cambria" panose="02040503050406030204" pitchFamily="18" charset="0"/>
              </a:rPr>
              <a:t>Python, JavaScript, React Native, MySQL.</a:t>
            </a:r>
          </a:p>
          <a:p>
            <a:pPr marL="438150" indent="-285750" algn="just">
              <a:lnSpc>
                <a:spcPct val="200000"/>
              </a:lnSpc>
              <a:spcBef>
                <a:spcPts val="0"/>
              </a:spcBef>
              <a:buSzPct val="100000"/>
            </a:pPr>
            <a:r>
              <a:rPr lang="en-US" sz="1600" b="1" dirty="0">
                <a:latin typeface="Cambria" panose="02040503050406030204" pitchFamily="18" charset="0"/>
                <a:ea typeface="Cambria" panose="02040503050406030204" pitchFamily="18" charset="0"/>
              </a:rPr>
              <a:t>Emulator or Physical Device:</a:t>
            </a:r>
            <a:r>
              <a:rPr lang="en-US" sz="1600" dirty="0">
                <a:latin typeface="Cambria" panose="02040503050406030204" pitchFamily="18" charset="0"/>
                <a:ea typeface="Cambria" panose="02040503050406030204" pitchFamily="18" charset="0"/>
              </a:rPr>
              <a:t> To test your app, you’ll need either an Android Virtual Device (AVD) or a physical Android device.</a:t>
            </a:r>
          </a:p>
          <a:p>
            <a:pPr marL="438150" indent="-285750" algn="just">
              <a:lnSpc>
                <a:spcPct val="200000"/>
              </a:lnSpc>
              <a:spcBef>
                <a:spcPts val="0"/>
              </a:spcBef>
              <a:buSzPct val="100000"/>
            </a:pPr>
            <a:r>
              <a:rPr lang="en-US" sz="1600" b="1" dirty="0">
                <a:latin typeface="Cambria" panose="02040503050406030204" pitchFamily="18" charset="0"/>
                <a:ea typeface="Cambria" panose="02040503050406030204" pitchFamily="18" charset="0"/>
              </a:rPr>
              <a:t>GitHub Desktop:</a:t>
            </a:r>
            <a:r>
              <a:rPr lang="en-US" sz="1600" dirty="0">
                <a:latin typeface="Cambria" panose="02040503050406030204" pitchFamily="18" charset="0"/>
                <a:ea typeface="Cambria" panose="02040503050406030204" pitchFamily="18" charset="0"/>
              </a:rPr>
              <a:t> A GUI tool for managing your Git repositories .</a:t>
            </a:r>
          </a:p>
          <a:p>
            <a:pPr marL="342900" lvl="0" indent="-190500" algn="just" rtl="0">
              <a:lnSpc>
                <a:spcPct val="200000"/>
              </a:lnSpc>
              <a:spcBef>
                <a:spcPts val="0"/>
              </a:spcBef>
              <a:spcAft>
                <a:spcPts val="0"/>
              </a:spcAft>
              <a:buClr>
                <a:schemeClr val="dk1"/>
              </a:buClr>
              <a:buSzPct val="100000"/>
              <a:buNone/>
            </a:pPr>
            <a:endParaRPr lang="en-US" sz="16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279400" y="1143000"/>
            <a:ext cx="11620500" cy="5420360"/>
          </a:xfrm>
          <a:prstGeom prst="rect">
            <a:avLst/>
          </a:prstGeom>
          <a:noFill/>
          <a:ln>
            <a:noFill/>
          </a:ln>
        </p:spPr>
        <p:txBody>
          <a:bodyPr spcFirstLastPara="1" wrap="square" lIns="91425" tIns="45700" rIns="91425" bIns="45700" anchor="t" anchorCtr="0">
            <a:noAutofit/>
          </a:bodyPr>
          <a:lstStyle/>
          <a:p>
            <a:pPr marL="342900" lvl="0" indent="-190500" algn="l" rtl="0">
              <a:lnSpc>
                <a:spcPct val="200000"/>
              </a:lnSpc>
              <a:spcBef>
                <a:spcPts val="0"/>
              </a:spcBef>
              <a:spcAft>
                <a:spcPts val="0"/>
              </a:spcAft>
              <a:buClr>
                <a:schemeClr val="dk1"/>
              </a:buClr>
              <a:buSzPct val="100000"/>
              <a:buNone/>
            </a:pPr>
            <a:r>
              <a:rPr sz="1600" dirty="0">
                <a:latin typeface="Times New Roman" panose="02020603050405020304" charset="0"/>
                <a:ea typeface="Cambria" panose="02040503050406030204" pitchFamily="18" charset="0"/>
                <a:cs typeface="Times New Roman" panose="02020603050405020304" charset="0"/>
              </a:rPr>
              <a:t>In a medical emergency, making swift and informed decisions is critical, yet the high-stress situation often makes it difficult for individuals to choose the right hospital. The decision of which hospital to rush to can indeed be a matter of life or death. This difficulty is compounded by the need to consider various factors such as the availability of specific medical facilities, necessary medications, compatible blood types, and the presence of specialist doctors.</a:t>
            </a:r>
          </a:p>
          <a:p>
            <a:pPr marL="342900" lvl="0" indent="-190500" algn="l" rtl="0">
              <a:lnSpc>
                <a:spcPct val="200000"/>
              </a:lnSpc>
              <a:spcBef>
                <a:spcPts val="0"/>
              </a:spcBef>
              <a:spcAft>
                <a:spcPts val="0"/>
              </a:spcAft>
              <a:buClr>
                <a:schemeClr val="dk1"/>
              </a:buClr>
              <a:buSzPct val="100000"/>
              <a:buNone/>
            </a:pPr>
            <a:r>
              <a:rPr sz="1600" dirty="0">
                <a:latin typeface="Times New Roman" panose="02020603050405020304" charset="0"/>
                <a:ea typeface="Cambria" panose="02040503050406030204" pitchFamily="18" charset="0"/>
                <a:cs typeface="Times New Roman" panose="02020603050405020304" charset="0"/>
              </a:rPr>
              <a:t>To address this problem, the proposed solution is a mobile app designed to provide crucial information in these high-pressure moments. The app aims to simplify the process of selecting the best hospital by leveraging real-time location tracking to identify nearby hospitals and offering detailed information about their facilities. It will integrate with hospital databases to provide up-to-date data on bed availability, blood types, and essential medicines. Additionally, users will be able to filter hospitals based on their specific needs, such as emergency care or specialist availability, and receive clear, turn-by-turn navigation to their chosen hospital.</a:t>
            </a:r>
          </a:p>
          <a:p>
            <a:pPr marL="342900" lvl="0" indent="-190500" algn="l" rtl="0">
              <a:lnSpc>
                <a:spcPct val="200000"/>
              </a:lnSpc>
              <a:spcBef>
                <a:spcPts val="0"/>
              </a:spcBef>
              <a:spcAft>
                <a:spcPts val="0"/>
              </a:spcAft>
              <a:buClr>
                <a:schemeClr val="dk1"/>
              </a:buClr>
              <a:buSzPct val="100000"/>
              <a:buNone/>
            </a:pPr>
            <a:r>
              <a:rPr sz="1600" dirty="0">
                <a:latin typeface="Times New Roman" panose="02020603050405020304" charset="0"/>
                <a:ea typeface="Cambria" panose="02040503050406030204" pitchFamily="18" charset="0"/>
                <a:cs typeface="Times New Roman" panose="02020603050405020304" charset="0"/>
              </a:rPr>
              <a:t>By offering a user-friendly interface and real-time updates, the app seeks to ensure that individuals can make quick, informed decisions about where to seek medical care, ultimately improving the chances of survival and providing peace of mind in critical moments.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C2B57A70-4CCF-9026-F8A0-42093E13AB16}"/>
              </a:ext>
            </a:extLst>
          </p:cNvPr>
          <p:cNvPicPr>
            <a:picLocks noChangeAspect="1"/>
          </p:cNvPicPr>
          <p:nvPr/>
        </p:nvPicPr>
        <p:blipFill>
          <a:blip r:embed="rId3"/>
          <a:stretch>
            <a:fillRect/>
          </a:stretch>
        </p:blipFill>
        <p:spPr>
          <a:xfrm>
            <a:off x="1723415" y="1776181"/>
            <a:ext cx="8745170" cy="36118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hlinkClick r:id="rId3"/>
              </a:rPr>
              <a:t>https://www.youtube.com/watch?v=9CkpMm-n5iA</a:t>
            </a: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hlinkClick r:id="rId4"/>
            </a:endParaRP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hlinkClick r:id="rId4"/>
              </a:rPr>
              <a:t>https://github.com/SamiAlavi/Hospital-Management-System.git</a:t>
            </a: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714</Words>
  <Application>Microsoft Office PowerPoint</Application>
  <PresentationFormat>Widescreen</PresentationFormat>
  <Paragraphs>66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Times New Roman</vt:lpstr>
      <vt:lpstr>Verdana</vt:lpstr>
      <vt:lpstr>Wingdings</vt:lpstr>
      <vt:lpstr>Bioinformatics</vt:lpstr>
      <vt:lpstr>HOSPITAL FINDER</vt:lpstr>
      <vt:lpstr>Content</vt:lpstr>
      <vt:lpstr>Problem Statement Number: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jprakashjp608@gmail.com</cp:lastModifiedBy>
  <cp:revision>39</cp:revision>
  <dcterms:created xsi:type="dcterms:W3CDTF">2024-09-12T13:33:11Z</dcterms:created>
  <dcterms:modified xsi:type="dcterms:W3CDTF">2024-09-13T16:10:24Z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CA310E46819B4C60894066395D9B1E92_12</vt:lpwstr>
  </property>
  <property fmtid="{D5CDD505-2E9C-101B-9397-08002B2CF9AE}" pid="3" name="KSOProductBuildVer">
    <vt:lpwstr>1033-12.2.0.17562</vt:lpwstr>
  </property>
</Properties>
</file>