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67" r:id="rId5"/>
    <p:sldId id="259" r:id="rId6"/>
    <p:sldId id="260" r:id="rId7"/>
    <p:sldId id="261" r:id="rId8"/>
    <p:sldId id="262" r:id="rId9"/>
    <p:sldId id="263" r:id="rId10"/>
    <p:sldId id="276"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9161CB-0F01-45D0-AA51-FB3F50BE58CF}">
          <p14:sldIdLst>
            <p14:sldId id="256"/>
            <p14:sldId id="257"/>
            <p14:sldId id="258"/>
            <p14:sldId id="267"/>
          </p14:sldIdLst>
        </p14:section>
        <p14:section name="Untitled Section" id="{73634276-8986-427B-940D-E95D136E7CD5}">
          <p14:sldIdLst>
            <p14:sldId id="259"/>
            <p14:sldId id="260"/>
            <p14:sldId id="261"/>
            <p14:sldId id="262"/>
            <p14:sldId id="263"/>
            <p14:sldId id="276"/>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22/12/2024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22/12/2024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22/12/2024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22/12/2024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22/12/2024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22/12/2024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22/12/2024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hyperlink" Target="Lin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Google Shape;87;p13"/>
          <p:cNvSpPr txBox="1">
            <a:spLocks noGrp="1"/>
          </p:cNvSpPr>
          <p:nvPr/>
        </p:nvSpPr>
        <p:spPr>
          <a:xfrm>
            <a:off x="1030499" y="946547"/>
            <a:ext cx="10363200" cy="962898"/>
          </a:xfrm>
          <a:prstGeom prst="rect">
            <a:avLst/>
          </a:prstGeom>
          <a:noFill/>
          <a:ln>
            <a:noFill/>
          </a:ln>
          <a:extLst>
            <a:ext uri="{909E8E84-426E-40DD-AFC4-6F175D3DCCD1}">
              <a14:hiddenFill xmlns:a14="http://schemas.microsoft.com/office/drawing/2010/main">
                <a:solidFill>
                  <a:schemeClr val="tx1"/>
                </a:solidFill>
              </a14:hiddenFill>
            </a:ext>
          </a:extLst>
        </p:spPr>
        <p:txBody>
          <a:bodyPr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panose="020B0604030504040204"/>
              <a:buNone/>
              <a:defRPr sz="2800" b="1" i="0" u="none" strike="noStrike" cap="none">
                <a:solidFill>
                  <a:srgbClr val="17365D"/>
                </a:solidFill>
                <a:latin typeface="Verdana" panose="020B0604030504040204"/>
                <a:ea typeface="Verdana" panose="020B0604030504040204"/>
                <a:cs typeface="Verdana" panose="020B0604030504040204"/>
                <a:sym typeface="Verdan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rgbClr val="17365D"/>
              </a:buClr>
              <a:buSzPts val="2800"/>
              <a:buFont typeface="Verdana" panose="020B0604030504040204"/>
              <a:buNone/>
            </a:pPr>
            <a:r>
              <a:rPr lang="en-IN" dirty="0">
                <a:solidFill>
                  <a:schemeClr val="tx1"/>
                </a:solidFill>
                <a:latin typeface="Cambria" panose="02040503050406030204" pitchFamily="18" charset="0"/>
                <a:ea typeface="Cambria" panose="02040503050406030204" pitchFamily="18" charset="0"/>
              </a:rPr>
              <a:t>HOSPIQ (Hospital Quick Finder)</a:t>
            </a:r>
          </a:p>
        </p:txBody>
      </p:sp>
      <p:sp>
        <p:nvSpPr>
          <p:cNvPr id="88" name="Google Shape;88;p13"/>
          <p:cNvSpPr txBox="1">
            <a:spLocks noGrp="1"/>
          </p:cNvSpPr>
          <p:nvPr/>
        </p:nvSpPr>
        <p:spPr>
          <a:xfrm>
            <a:off x="790469" y="1909490"/>
            <a:ext cx="3970500" cy="552300"/>
          </a:xfrm>
          <a:prstGeom prst="rect">
            <a:avLst/>
          </a:prstGeom>
          <a:noFill/>
          <a:ln>
            <a:noFill/>
          </a:ln>
        </p:spPr>
        <p:txBody>
          <a:bodyPr wrap="square" lIns="91425" tIns="45700" rIns="91425" bIns="45700" anchor="t" anchorCtr="0">
            <a:normAutofit/>
          </a:bodyPr>
          <a:lstStyle>
            <a:defPPr marR="0" lvl="0" algn="l" rtl="0">
              <a:lnSpc>
                <a:spcPct val="100000"/>
              </a:lnSpc>
              <a:spcBef>
                <a:spcPts val="0"/>
              </a:spcBef>
              <a:spcAft>
                <a:spcPts val="0"/>
              </a:spcAft>
            </a:defPPr>
            <a:lvl1pPr marL="457200" marR="0" lvl="0" indent="-381000" algn="ctr" rtl="0">
              <a:lnSpc>
                <a:spcPct val="100000"/>
              </a:lnSpc>
              <a:spcBef>
                <a:spcPts val="400"/>
              </a:spcBef>
              <a:spcAft>
                <a:spcPts val="0"/>
              </a:spcAft>
              <a:buClr>
                <a:srgbClr val="17365D"/>
              </a:buClr>
              <a:buSzPts val="2000"/>
              <a:buFont typeface="Arial" panose="020B0604020202020204"/>
              <a:buNone/>
              <a:defRPr sz="2000" b="1" i="0" u="none" strike="noStrike" cap="none">
                <a:solidFill>
                  <a:srgbClr val="17365D"/>
                </a:solidFill>
                <a:latin typeface="Verdana" panose="020B0604030504040204"/>
                <a:ea typeface="Verdana" panose="020B0604030504040204"/>
                <a:cs typeface="Verdana" panose="020B0604030504040204"/>
                <a:sym typeface="Verdana" panose="020B0604030504040204"/>
              </a:defRPr>
            </a:lvl1pPr>
            <a:lvl2pPr marL="914400" marR="0" lvl="1"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1371600" marR="0" lvl="2" indent="-342900" algn="ctr" rtl="0">
              <a:lnSpc>
                <a:spcPct val="100000"/>
              </a:lnSpc>
              <a:spcBef>
                <a:spcPts val="360"/>
              </a:spcBef>
              <a:spcAft>
                <a:spcPts val="0"/>
              </a:spcAft>
              <a:buClr>
                <a:srgbClr val="888888"/>
              </a:buClr>
              <a:buSzPts val="1800"/>
              <a:buFont typeface="Arial" panose="020B0604020202020204"/>
              <a:buNone/>
              <a:defRPr sz="18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1828800" marR="0" lvl="3" indent="-330200" algn="ctr" rtl="0">
              <a:lnSpc>
                <a:spcPct val="100000"/>
              </a:lnSpc>
              <a:spcBef>
                <a:spcPts val="320"/>
              </a:spcBef>
              <a:spcAft>
                <a:spcPts val="0"/>
              </a:spcAft>
              <a:buClr>
                <a:srgbClr val="888888"/>
              </a:buClr>
              <a:buSzPts val="1600"/>
              <a:buFont typeface="Arial" panose="020B0604020202020204"/>
              <a:buNone/>
              <a:defRPr sz="16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2286000" marR="0" lvl="4" indent="-330200" algn="ctr" rtl="0">
              <a:lnSpc>
                <a:spcPct val="100000"/>
              </a:lnSpc>
              <a:spcBef>
                <a:spcPts val="320"/>
              </a:spcBef>
              <a:spcAft>
                <a:spcPts val="0"/>
              </a:spcAft>
              <a:buClr>
                <a:srgbClr val="888888"/>
              </a:buClr>
              <a:buSzPts val="1600"/>
              <a:buFont typeface="Arial" panose="020B0604020202020204"/>
              <a:buNone/>
              <a:defRPr sz="16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2743200" marR="0" lvl="5"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Bookman Old Style"/>
                <a:ea typeface="Bookman Old Style"/>
                <a:cs typeface="Bookman Old Style"/>
                <a:sym typeface="Bookman Old Style"/>
              </a:defRPr>
            </a:lvl6pPr>
            <a:lvl7pPr marL="3200400" marR="0" lvl="6"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Bookman Old Style"/>
                <a:ea typeface="Bookman Old Style"/>
                <a:cs typeface="Bookman Old Style"/>
                <a:sym typeface="Bookman Old Style"/>
              </a:defRPr>
            </a:lvl7pPr>
            <a:lvl8pPr marL="3657600" marR="0" lvl="7"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Bookman Old Style"/>
                <a:ea typeface="Bookman Old Style"/>
                <a:cs typeface="Bookman Old Style"/>
                <a:sym typeface="Bookman Old Style"/>
              </a:defRPr>
            </a:lvl8pPr>
            <a:lvl9pPr marL="4114800" marR="0" lvl="8" indent="-355600" algn="ctr" rtl="0">
              <a:lnSpc>
                <a:spcPct val="100000"/>
              </a:lnSpc>
              <a:spcBef>
                <a:spcPts val="400"/>
              </a:spcBef>
              <a:spcAft>
                <a:spcPts val="0"/>
              </a:spcAft>
              <a:buClr>
                <a:srgbClr val="888888"/>
              </a:buClr>
              <a:buSzPts val="2000"/>
              <a:buFont typeface="Arial" panose="020B0604020202020204"/>
              <a:buNone/>
              <a:defRPr sz="2000" b="0" i="0" u="none" strike="noStrike" cap="none">
                <a:solidFill>
                  <a:srgbClr val="888888"/>
                </a:solidFill>
                <a:latin typeface="Bookman Old Style"/>
                <a:ea typeface="Bookman Old Style"/>
                <a:cs typeface="Bookman Old Style"/>
                <a:sym typeface="Bookman Old Style"/>
              </a:defRPr>
            </a:lvl9p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IN" altLang="en-GB" dirty="0">
                <a:latin typeface="Cambria" panose="02040503050406030204" pitchFamily="18" charset="0"/>
                <a:ea typeface="Cambria" panose="02040503050406030204" pitchFamily="18" charset="0"/>
              </a:rPr>
              <a:t> ISR 07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custDataLst>
              <p:tags r:id="rId1"/>
            </p:custDataLst>
          </p:nvPr>
        </p:nvGraphicFramePr>
        <p:xfrm>
          <a:off x="894715" y="2615565"/>
          <a:ext cx="5418455" cy="2237750"/>
        </p:xfrm>
        <a:graphic>
          <a:graphicData uri="http://schemas.openxmlformats.org/drawingml/2006/table">
            <a:tbl>
              <a:tblPr firstRow="1" bandRow="1">
                <a:noFill/>
                <a:tableStyleId>{57690726-49DA-4552-BDEB-330DD8EA8BD9}</a:tableStyleId>
              </a:tblPr>
              <a:tblGrid>
                <a:gridCol w="2084705">
                  <a:extLst>
                    <a:ext uri="{9D8B030D-6E8A-4147-A177-3AD203B41FA5}">
                      <a16:colId xmlns:a16="http://schemas.microsoft.com/office/drawing/2014/main" val="20000"/>
                    </a:ext>
                  </a:extLst>
                </a:gridCol>
                <a:gridCol w="3333750">
                  <a:extLst>
                    <a:ext uri="{9D8B030D-6E8A-4147-A177-3AD203B41FA5}">
                      <a16:colId xmlns:a16="http://schemas.microsoft.com/office/drawing/2014/main" val="20001"/>
                    </a:ext>
                  </a:extLst>
                </a:gridCol>
              </a:tblGrid>
              <a:tr h="368300">
                <a:tc>
                  <a:txBody>
                    <a:bodyPr/>
                    <a:lstStyle/>
                    <a:p>
                      <a:pPr marL="0" marR="0" lvl="1" indent="0" algn="ctr" rtl="0">
                        <a:spcBef>
                          <a:spcPts val="0"/>
                        </a:spcBef>
                        <a:spcAft>
                          <a:spcPts val="0"/>
                        </a:spcAft>
                        <a:buNone/>
                      </a:pPr>
                      <a:r>
                        <a:rPr lang="en-GB" sz="2000" b="1" u="none" strike="noStrike" cap="none" dirty="0">
                          <a:solidFill>
                            <a:srgbClr val="17365D"/>
                          </a:solidFill>
                          <a:latin typeface="Cambria" panose="02040503050406030204" pitchFamily="18" charset="0"/>
                          <a:cs typeface="Cambria" panose="02040503050406030204" pitchFamily="18" charset="0"/>
                        </a:rPr>
                        <a:t>Roll Number</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2000" b="1" u="none" strike="noStrike" cap="none" dirty="0">
                          <a:solidFill>
                            <a:srgbClr val="17365D"/>
                          </a:solidFill>
                          <a:latin typeface="Cambria" panose="02040503050406030204" pitchFamily="18" charset="0"/>
                          <a:cs typeface="Cambria" panose="02040503050406030204" pitchFamily="18" charset="0"/>
                        </a:rPr>
                        <a:t>Student Name</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8300">
                <a:tc>
                  <a:txBody>
                    <a:bodyPr/>
                    <a:lstStyle/>
                    <a:p>
                      <a:pPr marL="0" marR="0" lvl="0" indent="0" algn="ctr" rtl="0">
                        <a:spcBef>
                          <a:spcPts val="0"/>
                        </a:spcBef>
                        <a:spcAft>
                          <a:spcPts val="0"/>
                        </a:spcAft>
                        <a:buFont typeface="+mj-lt"/>
                        <a:buNone/>
                      </a:pPr>
                      <a:r>
                        <a:rPr lang="en-IN" sz="1800" u="none" strike="noStrike" cap="none" dirty="0">
                          <a:latin typeface="Cambria" panose="02040503050406030204" pitchFamily="18" charset="0"/>
                          <a:cs typeface="Cambria" panose="02040503050406030204" pitchFamily="18" charset="0"/>
                        </a:rPr>
                        <a:t>20211ISR0056</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cs typeface="Cambria" panose="02040503050406030204" pitchFamily="18" charset="0"/>
                        </a:rPr>
                        <a:t>AMULYA B</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8300">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cs typeface="Cambria" panose="02040503050406030204" pitchFamily="18" charset="0"/>
                        </a:rPr>
                        <a:t>20211ISR0053</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cs typeface="Cambria" panose="02040503050406030204" pitchFamily="18" charset="0"/>
                        </a:rPr>
                        <a:t>SNEHA N</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68300">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cs typeface="Cambria" panose="02040503050406030204" pitchFamily="18" charset="0"/>
                        </a:rPr>
                        <a:t>20211ISR0054</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cs typeface="Cambria" panose="02040503050406030204" pitchFamily="18" charset="0"/>
                        </a:rPr>
                        <a:t>BHAVANA A</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68300">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cs typeface="Cambria" panose="02040503050406030204" pitchFamily="18" charset="0"/>
                        </a:rPr>
                        <a:t>20211ISR0049</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a:latin typeface="Cambria" panose="02040503050406030204" pitchFamily="18" charset="0"/>
                          <a:cs typeface="Cambria" panose="02040503050406030204" pitchFamily="18" charset="0"/>
                        </a:rPr>
                        <a:t>HEMANTH GOVINDA RAJ </a:t>
                      </a:r>
                      <a:endParaRPr lang="en-IN" sz="1800" u="none" strike="noStrike" cap="none" dirty="0">
                        <a:latin typeface="Cambria" panose="02040503050406030204" pitchFamily="18" charset="0"/>
                        <a:cs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6830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398915" y="2615575"/>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r>
              <a:rPr lang="en-IN"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Dr.Akshatha Y</a:t>
            </a:r>
          </a:p>
          <a:p>
            <a:pPr marL="0" marR="0" lvl="0" indent="0" algn="ctr" rtl="0">
              <a:spcBef>
                <a:spcPts val="400"/>
              </a:spcBef>
              <a:spcAft>
                <a:spcPts val="0"/>
              </a:spcAft>
              <a:buClr>
                <a:srgbClr val="17365D"/>
              </a:buClr>
              <a:buSzPts val="2000"/>
              <a:buFont typeface="Arial" panose="020B0604020202020204"/>
              <a:buNone/>
            </a:pPr>
            <a:r>
              <a:rPr lang="en-IN"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ctr"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a:t>
            </a:r>
            <a:r>
              <a:rPr lang="en-IN"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ineering</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Presidency University</a:t>
            </a:r>
            <a:r>
              <a:rPr lang="en-IN"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,Bengaluru</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4110597" y="209629"/>
            <a:ext cx="3970500" cy="552300"/>
          </a:xfrm>
          <a:prstGeom prst="rect">
            <a:avLst/>
          </a:prstGeom>
          <a:noFill/>
          <a:ln>
            <a:noFill/>
          </a:ln>
        </p:spPr>
        <p:txBody>
          <a:bodyPr spcFirstLastPara="1" wrap="square" lIns="91425" tIns="45700" rIns="91425" bIns="45700" anchor="t" anchorCtr="0">
            <a:normAutofit fontScale="80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a:t>
            </a:r>
            <a:r>
              <a:rPr lang="en-IN" alt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2</a:t>
            </a:r>
          </a:p>
        </p:txBody>
      </p:sp>
      <p:sp>
        <p:nvSpPr>
          <p:cNvPr id="9" name="Google Shape;91;p13"/>
          <p:cNvSpPr txBox="1"/>
          <p:nvPr/>
        </p:nvSpPr>
        <p:spPr>
          <a:xfrm>
            <a:off x="325120" y="4726305"/>
            <a:ext cx="11866880" cy="135826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a:t>
            </a:r>
            <a:r>
              <a:rPr lang="en-IN" alt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B. TECH</a:t>
            </a:r>
            <a:r>
              <a:rPr lang="en-IN" alt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(Information Science and Engineering with AI and Robotics)</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a:t>
            </a:r>
            <a:r>
              <a:rPr lang="en-IN" alt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 </a:t>
            </a:r>
            <a:r>
              <a:rPr lang="en-IN" alt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Dr.Zafar Ali Khan </a:t>
            </a:r>
            <a:endPar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a:t>
            </a:r>
            <a:r>
              <a:rPr lang="en-IN" alt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 </a:t>
            </a:r>
            <a:r>
              <a:rPr lang="en-IN" alt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Dr.Akshatha Y</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a:t>
            </a:r>
            <a:r>
              <a:rPr lang="en-IN" alt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K/Dr. Abdul Khadar A/Mr. Md Ziaur Rah</a:t>
            </a:r>
            <a:r>
              <a:rPr lang="en-IN" alt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sym typeface="+mn-ea"/>
              </a:rPr>
              <a:t>Expected Outcomes</a:t>
            </a:r>
            <a:endParaRPr lang="en-US">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5982165-DCEF-8D97-2396-EE2FE334A4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799" y="1758770"/>
            <a:ext cx="1939731" cy="3340457"/>
          </a:xfrm>
          <a:prstGeom prst="rect">
            <a:avLst/>
          </a:prstGeom>
        </p:spPr>
      </p:pic>
      <p:pic>
        <p:nvPicPr>
          <p:cNvPr id="4" name="Picture 3">
            <a:extLst>
              <a:ext uri="{FF2B5EF4-FFF2-40B4-BE49-F238E27FC236}">
                <a16:creationId xmlns:a16="http://schemas.microsoft.com/office/drawing/2014/main" id="{D7027B36-7454-E0E2-B333-18B5E9CE51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8497" y="1758770"/>
            <a:ext cx="1725127" cy="3340457"/>
          </a:xfrm>
          <a:prstGeom prst="rect">
            <a:avLst/>
          </a:prstGeom>
        </p:spPr>
      </p:pic>
      <p:pic>
        <p:nvPicPr>
          <p:cNvPr id="6" name="Picture 5">
            <a:extLst>
              <a:ext uri="{FF2B5EF4-FFF2-40B4-BE49-F238E27FC236}">
                <a16:creationId xmlns:a16="http://schemas.microsoft.com/office/drawing/2014/main" id="{71621CFD-D4FD-89F7-2D31-CD71427954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4236" y="1758770"/>
            <a:ext cx="1725127" cy="3340457"/>
          </a:xfrm>
          <a:prstGeom prst="rect">
            <a:avLst/>
          </a:prstGeom>
        </p:spPr>
      </p:pic>
      <p:pic>
        <p:nvPicPr>
          <p:cNvPr id="7" name="Picture 6">
            <a:extLst>
              <a:ext uri="{FF2B5EF4-FFF2-40B4-BE49-F238E27FC236}">
                <a16:creationId xmlns:a16="http://schemas.microsoft.com/office/drawing/2014/main" id="{B04001AA-5C25-F94F-1742-079FFB718AA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9975" y="1810088"/>
            <a:ext cx="1833984" cy="328913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marL="0" indent="0" algn="just">
              <a:buNone/>
            </a:pPr>
            <a:r>
              <a:rPr lang="en-GB" sz="1800" dirty="0">
                <a:latin typeface="Times New Roman" panose="02020603050405020304" pitchFamily="18" charset="0"/>
                <a:cs typeface="Times New Roman" panose="02020603050405020304" pitchFamily="18" charset="0"/>
              </a:rPr>
              <a:t>The "</a:t>
            </a:r>
            <a:r>
              <a:rPr lang="en-GB" sz="1800" dirty="0" err="1">
                <a:latin typeface="Times New Roman" panose="02020603050405020304" pitchFamily="18" charset="0"/>
                <a:cs typeface="Times New Roman" panose="02020603050405020304" pitchFamily="18" charset="0"/>
              </a:rPr>
              <a:t>HospiQ</a:t>
            </a:r>
            <a:r>
              <a:rPr lang="en-GB" sz="1800" dirty="0">
                <a:latin typeface="Times New Roman" panose="02020603050405020304" pitchFamily="18" charset="0"/>
                <a:cs typeface="Times New Roman" panose="02020603050405020304" pitchFamily="18" charset="0"/>
              </a:rPr>
              <a:t> (Hospital Quick Finder)" represents a significant leap forward in healthcare accessibility and convenience. By harnessing the capabilities of modern</a:t>
            </a:r>
            <a:r>
              <a:rPr lang="en-IN" altLang="en-GB" sz="1800"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technology, this app has successfully addressed the common challenges faced by patients in locating nearby hospitals and specialized medical professionals saving valuable time which can save a person from death in critical and emergency situation.</a:t>
            </a:r>
          </a:p>
          <a:p>
            <a:pPr marL="0" indent="0" algn="just">
              <a:buNone/>
            </a:pPr>
            <a:r>
              <a:rPr lang="en-US" sz="1800" dirty="0">
                <a:latin typeface="Times New Roman" panose="02020603050405020304" pitchFamily="18" charset="0"/>
                <a:cs typeface="Times New Roman" panose="02020603050405020304" pitchFamily="18" charset="0"/>
              </a:rPr>
              <a:t>A well-designed hospital finder mobile app can significantly benefit both users and hospitals. Users can easily find nearby hospitals, access detailed information, and schedule appointments conveniently. For hospitals, the app can increase visibility, enhance patient experience, and collect valuable data. By tracking key performance indicators, app developers can optimize the app to meet the needs of both users and healthcare providers, ultimately improving healthcare access and satisfaction.</a:t>
            </a:r>
            <a:endParaRPr lang="en-GB"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References</a:t>
            </a:r>
          </a:p>
        </p:txBody>
      </p:sp>
      <p:sp>
        <p:nvSpPr>
          <p:cNvPr id="4" name="Content Placeholder 3"/>
          <p:cNvSpPr>
            <a:spLocks noGrp="1"/>
          </p:cNvSpPr>
          <p:nvPr>
            <p:ph idx="1"/>
          </p:nvPr>
        </p:nvSpPr>
        <p:spPr/>
        <p:txBody>
          <a:bodyPr/>
          <a:lstStyle/>
          <a:p>
            <a:pPr marL="457200" indent="-457200">
              <a:buFont typeface="+mj-lt"/>
              <a:buAutoNum type="arabicPeriod"/>
            </a:pPr>
            <a:r>
              <a:rPr lang="en-US" altLang="en-US" sz="1800">
                <a:latin typeface="Times New Roman" panose="02020603050405020304" pitchFamily="18" charset="0"/>
                <a:cs typeface="Times New Roman" panose="02020603050405020304" pitchFamily="18" charset="0"/>
              </a:rPr>
              <a:t>Geetha, Selvaraj, Samayan Narayanamoorthy, Thangaraj Manirathinam, and Daekook Kang. "Fuzzy casebased reasoning approach for finding COVID-19 patients’ priority in hospitals at source shortage</a:t>
            </a:r>
            <a:r>
              <a:rPr lang="en-IN"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period." Expert Systems with Applications 178 (2021): 114997.</a:t>
            </a:r>
          </a:p>
          <a:p>
            <a:pPr marL="457200" indent="-457200">
              <a:buFont typeface="+mj-lt"/>
              <a:buAutoNum type="arabicPeriod"/>
            </a:pPr>
            <a:r>
              <a:rPr lang="en-US" altLang="en-US" sz="1800">
                <a:latin typeface="Times New Roman" panose="02020603050405020304" pitchFamily="18" charset="0"/>
                <a:cs typeface="Times New Roman" panose="02020603050405020304" pitchFamily="18" charset="0"/>
              </a:rPr>
              <a:t>Ravaghi, H., Alidoost, S., Mannion, R. and Bélorgeot, V.D., 2020. Models and methods for determining the</a:t>
            </a:r>
            <a:r>
              <a:rPr lang="en-IN"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optimal number of beds in hospitals and regions: a systematic scoping review. BMC Health Services</a:t>
            </a:r>
            <a:r>
              <a:rPr lang="en-IN"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Research, 20(1), pp.1-13.</a:t>
            </a:r>
          </a:p>
          <a:p>
            <a:pPr marL="457200" indent="-457200">
              <a:buFont typeface="+mj-lt"/>
              <a:buAutoNum type="arabicPeriod"/>
            </a:pPr>
            <a:r>
              <a:rPr lang="en-US" altLang="en-US" sz="1800">
                <a:latin typeface="Times New Roman" panose="02020603050405020304" pitchFamily="18" charset="0"/>
                <a:cs typeface="Times New Roman" panose="02020603050405020304" pitchFamily="18" charset="0"/>
              </a:rPr>
              <a:t>Kittipanya-Ngam, Panachit, Ong Soh Guat, and Eng How Lung. "Bed detection for a monitoring systemin hospital wards." 2012 Annual International Conference of the IEEE Engineering in Medicine and</a:t>
            </a:r>
            <a:r>
              <a:rPr lang="en-IN"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Biology Society. IEEE, 2012.</a:t>
            </a:r>
          </a:p>
          <a:p>
            <a:pPr marL="457200" indent="-457200">
              <a:buFont typeface="+mj-lt"/>
              <a:buAutoNum type="arabicPeriod"/>
            </a:pPr>
            <a:r>
              <a:rPr lang="en-US" altLang="en-US" sz="1800">
                <a:latin typeface="Times New Roman" panose="02020603050405020304" pitchFamily="18" charset="0"/>
                <a:cs typeface="Times New Roman" panose="02020603050405020304" pitchFamily="18" charset="0"/>
              </a:rPr>
              <a:t>McClean, Sally, and Peter H. Millard. "A decision support system for bed- occupancy management and</a:t>
            </a:r>
            <a:r>
              <a:rPr lang="en-IN"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planning hospitals." Mathematical Medicine and Biology: A Journal of the IMA 12, no. 3-4 (1995): 249-257</a:t>
            </a:r>
          </a:p>
          <a:p>
            <a:pPr marL="457200" indent="-457200">
              <a:buFont typeface="+mj-lt"/>
              <a:buAutoNum type="arabicPeriod"/>
            </a:pPr>
            <a:r>
              <a:rPr lang="en-US" altLang="en-US" sz="1800">
                <a:latin typeface="Times New Roman" panose="02020603050405020304" pitchFamily="18" charset="0"/>
                <a:cs typeface="Times New Roman" panose="02020603050405020304" pitchFamily="18" charset="0"/>
              </a:rPr>
              <a:t>Rinartha, K., &amp; Suryasa, W. (2017). Comparative study for better results on query suggestion of articlesearching with MySQL pattern matching and Jaccard similarity. In 2017 5th International Conference</a:t>
            </a:r>
            <a:r>
              <a:rPr lang="en-IN"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on Cyber and IT Service Management (CITSM) (pp. 1-4). IEEE.</a:t>
            </a:r>
          </a:p>
          <a:p>
            <a:pPr marL="457200" indent="-457200">
              <a:buFont typeface="+mj-lt"/>
              <a:buAutoNum type="arabicPeriod"/>
            </a:pPr>
            <a:r>
              <a:rPr lang="en-US" altLang="en-US" sz="1800">
                <a:latin typeface="Times New Roman" panose="02020603050405020304" pitchFamily="18" charset="0"/>
                <a:cs typeface="Times New Roman" panose="02020603050405020304" pitchFamily="18" charset="0"/>
              </a:rPr>
              <a:t>[18] Mr. Anand D. Acharya, "IOT based Health Care Monitoring Kit", International Conference on Computing</a:t>
            </a:r>
            <a:r>
              <a:rPr lang="en-IN"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Methodologies and Communication, pp:110- 115(2020)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Autofit/>
          </a:bodyPr>
          <a:lstStyle/>
          <a:p>
            <a:pPr marL="0" indent="0" algn="l">
              <a:buNone/>
            </a:pPr>
            <a:r>
              <a:rPr lang="en-GB" sz="1800" dirty="0">
                <a:latin typeface="Times New Roman" panose="02020603050405020304" pitchFamily="18" charset="0"/>
                <a:cs typeface="Times New Roman" panose="02020603050405020304" pitchFamily="18" charset="0"/>
              </a:rPr>
              <a:t>The Hospital Finder project is an innovative Android application designed to provide users with a simple yet powerful tool for locating hospitals in real-time, ensuring access to medical care is just a few taps away. Developed using Android Studio, the app leverages Google Maps API, location-based services, and a user-friendly interface to offer a seamless experience for users. Upon launching the app,  it displays a list of nearby hospitals, complete with essential details such as address, contact numbers, and services offered. This feature is especially valuable in emergency situations, where immediate access to healthcare is critical.</a:t>
            </a:r>
          </a:p>
          <a:p>
            <a:pPr marL="0" indent="0" algn="l">
              <a:buNone/>
            </a:pPr>
            <a:r>
              <a:rPr lang="en-GB" sz="1800" dirty="0">
                <a:latin typeface="Times New Roman" panose="02020603050405020304" pitchFamily="18" charset="0"/>
                <a:cs typeface="Times New Roman" panose="02020603050405020304" pitchFamily="18" charset="0"/>
              </a:rPr>
              <a:t>Users can also perform custom searches by entering a hospital’s name, or by filtering hospitals based on specific criteria, such as the availability of certain medical services</a:t>
            </a:r>
            <a:r>
              <a:rPr lang="en-IN" altLang="en-GB" sz="1800" dirty="0">
                <a:latin typeface="Times New Roman" panose="02020603050405020304" pitchFamily="18" charset="0"/>
                <a:cs typeface="Times New Roman" panose="02020603050405020304" pitchFamily="18" charset="0"/>
              </a:rPr>
              <a:t> and </a:t>
            </a:r>
            <a:r>
              <a:rPr lang="en-GB" sz="1800" dirty="0">
                <a:latin typeface="Times New Roman" panose="02020603050405020304" pitchFamily="18" charset="0"/>
                <a:cs typeface="Times New Roman" panose="02020603050405020304" pitchFamily="18" charset="0"/>
              </a:rPr>
              <a:t>emergency care or specialized departments like cardiology or </a:t>
            </a:r>
            <a:r>
              <a:rPr lang="en-GB" sz="1800" dirty="0" err="1">
                <a:latin typeface="Times New Roman" panose="02020603050405020304" pitchFamily="18" charset="0"/>
                <a:cs typeface="Times New Roman" panose="02020603050405020304" pitchFamily="18" charset="0"/>
              </a:rPr>
              <a:t>pediatrics</a:t>
            </a:r>
            <a:r>
              <a:rPr lang="en-GB" sz="1800" dirty="0">
                <a:latin typeface="Times New Roman" panose="02020603050405020304" pitchFamily="18" charset="0"/>
                <a:cs typeface="Times New Roman" panose="02020603050405020304" pitchFamily="18" charset="0"/>
              </a:rPr>
              <a:t>. The app provides</a:t>
            </a:r>
            <a:r>
              <a:rPr lang="en-IN" altLang="en-GB" sz="1800"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directions to the selected hospital using Google Maps, guiding users with step-by-step navigation from their current location. Additionally, the app is designed to be adaptable across various scenarios, such as traveling or seeking healthcare in unfamiliar regions, making it an essential tool for users who may need assistance in quickly finding medical facilities.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 y="131128"/>
            <a:ext cx="10668000" cy="487362"/>
          </a:xfrm>
        </p:spPr>
        <p:txBody>
          <a:bodyPr/>
          <a:lstStyle/>
          <a:p>
            <a:r>
              <a:rPr lang="en-GB" dirty="0">
                <a:latin typeface="Times New Roman" panose="02020603050405020304" pitchFamily="18" charset="0"/>
                <a:cs typeface="Times New Roman" panose="02020603050405020304" pitchFamily="18" charset="0"/>
              </a:rPr>
              <a:t>Literature Review</a:t>
            </a:r>
          </a:p>
        </p:txBody>
      </p:sp>
      <p:graphicFrame>
        <p:nvGraphicFramePr>
          <p:cNvPr id="11" name="Table 10"/>
          <p:cNvGraphicFramePr/>
          <p:nvPr>
            <p:custDataLst>
              <p:tags r:id="rId1"/>
            </p:custDataLst>
          </p:nvPr>
        </p:nvGraphicFramePr>
        <p:xfrm>
          <a:off x="290195" y="704850"/>
          <a:ext cx="11611610" cy="5699760"/>
        </p:xfrm>
        <a:graphic>
          <a:graphicData uri="http://schemas.openxmlformats.org/drawingml/2006/table">
            <a:tbl>
              <a:tblPr firstRow="1" bandRow="1">
                <a:tableStyleId>{5C22544A-7EE6-4342-B048-85BDC9FD1C3A}</a:tableStyleId>
              </a:tblPr>
              <a:tblGrid>
                <a:gridCol w="1042670">
                  <a:extLst>
                    <a:ext uri="{9D8B030D-6E8A-4147-A177-3AD203B41FA5}">
                      <a16:colId xmlns:a16="http://schemas.microsoft.com/office/drawing/2014/main" val="20000"/>
                    </a:ext>
                  </a:extLst>
                </a:gridCol>
                <a:gridCol w="3786505">
                  <a:extLst>
                    <a:ext uri="{9D8B030D-6E8A-4147-A177-3AD203B41FA5}">
                      <a16:colId xmlns:a16="http://schemas.microsoft.com/office/drawing/2014/main" val="20001"/>
                    </a:ext>
                  </a:extLst>
                </a:gridCol>
                <a:gridCol w="3384550">
                  <a:extLst>
                    <a:ext uri="{9D8B030D-6E8A-4147-A177-3AD203B41FA5}">
                      <a16:colId xmlns:a16="http://schemas.microsoft.com/office/drawing/2014/main" val="20002"/>
                    </a:ext>
                  </a:extLst>
                </a:gridCol>
                <a:gridCol w="3397885">
                  <a:extLst>
                    <a:ext uri="{9D8B030D-6E8A-4147-A177-3AD203B41FA5}">
                      <a16:colId xmlns:a16="http://schemas.microsoft.com/office/drawing/2014/main" val="20003"/>
                    </a:ext>
                  </a:extLst>
                </a:gridCol>
              </a:tblGrid>
              <a:tr h="457200">
                <a:tc>
                  <a:txBody>
                    <a:bodyPr/>
                    <a:lstStyle/>
                    <a:p>
                      <a:pPr algn="ctr">
                        <a:lnSpc>
                          <a:spcPct val="150000"/>
                        </a:lnSpc>
                        <a:buNone/>
                      </a:pPr>
                      <a:r>
                        <a:rPr lang="en-IN" altLang="en-US" sz="1600">
                          <a:latin typeface="Times New Roman" panose="02020603050405020304" pitchFamily="18" charset="0"/>
                          <a:cs typeface="Times New Roman" panose="02020603050405020304" pitchFamily="18" charset="0"/>
                        </a:rPr>
                        <a:t>SLNo.</a:t>
                      </a:r>
                    </a:p>
                  </a:txBody>
                  <a:tcPr/>
                </a:tc>
                <a:tc>
                  <a:txBody>
                    <a:bodyPr/>
                    <a:lstStyle/>
                    <a:p>
                      <a:pPr algn="ctr"/>
                      <a:r>
                        <a:rPr lang="en-IN" sz="1600">
                          <a:latin typeface="Times New Roman" panose="02020603050405020304" pitchFamily="18" charset="0"/>
                          <a:cs typeface="Times New Roman" panose="02020603050405020304" pitchFamily="18" charset="0"/>
                        </a:rPr>
                        <a:t>Title</a:t>
                      </a:r>
                    </a:p>
                  </a:txBody>
                  <a:tcPr marL="0" marR="0" marT="0" marB="0" anchor="ctr"/>
                </a:tc>
                <a:tc>
                  <a:txBody>
                    <a:bodyPr/>
                    <a:lstStyle/>
                    <a:p>
                      <a:pPr algn="ctr">
                        <a:buNone/>
                      </a:pPr>
                      <a:r>
                        <a:rPr lang="en-IN" altLang="en-US" sz="1600">
                          <a:latin typeface="Times New Roman" panose="02020603050405020304" pitchFamily="18" charset="0"/>
                          <a:cs typeface="Times New Roman" panose="02020603050405020304" pitchFamily="18" charset="0"/>
                        </a:rPr>
                        <a:t>Description</a:t>
                      </a:r>
                    </a:p>
                  </a:txBody>
                  <a:tcPr/>
                </a:tc>
                <a:tc>
                  <a:txBody>
                    <a:bodyPr/>
                    <a:lstStyle/>
                    <a:p>
                      <a:pPr algn="ctr">
                        <a:buNone/>
                      </a:pPr>
                      <a:r>
                        <a:rPr lang="en-IN" altLang="en-US" sz="1600">
                          <a:latin typeface="Times New Roman" panose="02020603050405020304" pitchFamily="18" charset="0"/>
                          <a:cs typeface="Times New Roman" panose="02020603050405020304" pitchFamily="18" charset="0"/>
                        </a:rPr>
                        <a:t>Link</a:t>
                      </a:r>
                    </a:p>
                  </a:txBody>
                  <a:tcPr/>
                </a:tc>
                <a:extLst>
                  <a:ext uri="{0D108BD9-81ED-4DB2-BD59-A6C34878D82A}">
                    <a16:rowId xmlns:a16="http://schemas.microsoft.com/office/drawing/2014/main" val="10000"/>
                  </a:ext>
                </a:extLst>
              </a:tr>
              <a:tr h="944880">
                <a:tc>
                  <a:txBody>
                    <a:bodyPr/>
                    <a:lstStyle/>
                    <a:p>
                      <a:pPr algn="ctr">
                        <a:buNone/>
                      </a:pPr>
                      <a:r>
                        <a:rPr lang="en-IN" altLang="en-US" sz="1600">
                          <a:latin typeface="Times New Roman" panose="02020603050405020304" pitchFamily="18" charset="0"/>
                          <a:cs typeface="Times New Roman" panose="02020603050405020304" pitchFamily="18" charset="0"/>
                        </a:rPr>
                        <a:t>1</a:t>
                      </a:r>
                    </a:p>
                  </a:txBody>
                  <a:tcPr/>
                </a:tc>
                <a:tc>
                  <a:txBody>
                    <a:bodyPr/>
                    <a:lstStyle/>
                    <a:p>
                      <a:pPr algn="ctr">
                        <a:buNone/>
                      </a:pPr>
                      <a:r>
                        <a:rPr lang="en-US" altLang="en-US" sz="1400">
                          <a:latin typeface="Times New Roman" panose="02020603050405020304" pitchFamily="18" charset="0"/>
                          <a:cs typeface="Times New Roman" panose="02020603050405020304" pitchFamily="18" charset="0"/>
                        </a:rPr>
                        <a:t>Community Benefit Insight Data API</a:t>
                      </a:r>
                    </a:p>
                  </a:txBody>
                  <a:tcPr/>
                </a:tc>
                <a:tc>
                  <a:txBody>
                    <a:bodyPr/>
                    <a:lstStyle/>
                    <a:p>
                      <a:pPr algn="l">
                        <a:buNone/>
                      </a:pPr>
                      <a:r>
                        <a:rPr lang="en-US" altLang="en-US" sz="1400">
                          <a:latin typeface="Times New Roman" panose="02020603050405020304" pitchFamily="18" charset="0"/>
                          <a:cs typeface="Times New Roman" panose="02020603050405020304" pitchFamily="18" charset="0"/>
                        </a:rPr>
                        <a:t>Provides hospital data filtered by state. Enables API integration to retrieve relevant hospital information</a:t>
                      </a:r>
                    </a:p>
                  </a:txBody>
                  <a:tcPr/>
                </a:tc>
                <a:tc>
                  <a:txBody>
                    <a:bodyPr/>
                    <a:lstStyle/>
                    <a:p>
                      <a:pPr algn="l">
                        <a:buNone/>
                      </a:pPr>
                      <a:r>
                        <a:rPr lang="en-GB" sz="1400" dirty="0">
                          <a:latin typeface="Times New Roman" panose="02020603050405020304" pitchFamily="18" charset="0"/>
                          <a:cs typeface="Times New Roman" panose="02020603050405020304" pitchFamily="18" charset="0"/>
                          <a:sym typeface="+mn-ea"/>
                          <a:hlinkClick r:id="rId4" action="ppaction://hlinkfile"/>
                        </a:rPr>
                        <a:t> https://www.communitybenefitinsight.org/?page=info.data_api.</a:t>
                      </a:r>
                      <a:endParaRPr lang="en-GB" sz="1400" dirty="0">
                        <a:latin typeface="Times New Roman" panose="02020603050405020304" pitchFamily="18" charset="0"/>
                        <a:cs typeface="Times New Roman" panose="02020603050405020304" pitchFamily="18" charset="0"/>
                      </a:endParaRPr>
                    </a:p>
                    <a:p>
                      <a:pPr algn="l">
                        <a:buNone/>
                      </a:pPr>
                      <a:endParaRPr lang="en-GB" alt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731520">
                <a:tc>
                  <a:txBody>
                    <a:bodyPr/>
                    <a:lstStyle/>
                    <a:p>
                      <a:pPr algn="ctr">
                        <a:buNone/>
                      </a:pPr>
                      <a:r>
                        <a:rPr lang="en-IN" altLang="en-US" sz="1600">
                          <a:latin typeface="Times New Roman" panose="02020603050405020304" pitchFamily="18" charset="0"/>
                          <a:cs typeface="Times New Roman" panose="02020603050405020304" pitchFamily="18" charset="0"/>
                        </a:rPr>
                        <a:t>2</a:t>
                      </a:r>
                    </a:p>
                  </a:txBody>
                  <a:tcPr/>
                </a:tc>
                <a:tc>
                  <a:txBody>
                    <a:bodyPr/>
                    <a:lstStyle/>
                    <a:p>
                      <a:pPr algn="ctr">
                        <a:buNone/>
                      </a:pPr>
                      <a:r>
                        <a:rPr lang="en-US" altLang="en-US" sz="1400">
                          <a:latin typeface="Times New Roman" panose="02020603050405020304" pitchFamily="18" charset="0"/>
                          <a:cs typeface="Times New Roman" panose="02020603050405020304" pitchFamily="18" charset="0"/>
                        </a:rPr>
                        <a:t>Android Based Hospital Finder Using GPS</a:t>
                      </a:r>
                    </a:p>
                  </a:txBody>
                  <a:tcPr/>
                </a:tc>
                <a:tc>
                  <a:txBody>
                    <a:bodyPr/>
                    <a:lstStyle/>
                    <a:p>
                      <a:pPr algn="l">
                        <a:buNone/>
                      </a:pPr>
                      <a:r>
                        <a:rPr lang="en-US" altLang="en-US" sz="1400">
                          <a:latin typeface="Times New Roman" panose="02020603050405020304" pitchFamily="18" charset="0"/>
                          <a:cs typeface="Times New Roman" panose="02020603050405020304" pitchFamily="18" charset="0"/>
                        </a:rPr>
                        <a:t>Utilizes GPS for finding the nearest hospital and providing a route using Google Maps API.</a:t>
                      </a:r>
                    </a:p>
                  </a:txBody>
                  <a:tcPr/>
                </a:tc>
                <a:tc>
                  <a:txBody>
                    <a:bodyPr/>
                    <a:lstStyle/>
                    <a:p>
                      <a:pPr algn="l">
                        <a:buNone/>
                      </a:pPr>
                      <a:r>
                        <a:rPr lang="en-GB" sz="1200" dirty="0">
                          <a:latin typeface="Times New Roman" panose="02020603050405020304" pitchFamily="18" charset="0"/>
                          <a:cs typeface="Times New Roman" panose="02020603050405020304" pitchFamily="18" charset="0"/>
                          <a:sym typeface="+mn-ea"/>
                          <a:hlinkClick r:id="rId4" action="ppaction://hlinkfile"/>
                        </a:rPr>
                        <a:t>//www.academia.edu/36350507/ANDROID_BASED_HOSPITALFINDER_APPLICATION_USING_GLOBAL_POSITIONING_SYSTEM_GPS</a:t>
                      </a:r>
                      <a:r>
                        <a:rPr lang="en-GB" sz="1200" dirty="0">
                          <a:latin typeface="Times New Roman" panose="02020603050405020304" pitchFamily="18" charset="0"/>
                          <a:cs typeface="Times New Roman" panose="02020603050405020304" pitchFamily="18" charset="0"/>
                          <a:sym typeface="+mn-ea"/>
                        </a:rPr>
                        <a:t>.</a:t>
                      </a:r>
                    </a:p>
                  </a:txBody>
                  <a:tcPr/>
                </a:tc>
                <a:extLst>
                  <a:ext uri="{0D108BD9-81ED-4DB2-BD59-A6C34878D82A}">
                    <a16:rowId xmlns:a16="http://schemas.microsoft.com/office/drawing/2014/main" val="10002"/>
                  </a:ext>
                </a:extLst>
              </a:tr>
              <a:tr h="944880">
                <a:tc>
                  <a:txBody>
                    <a:bodyPr/>
                    <a:lstStyle/>
                    <a:p>
                      <a:pPr algn="ctr">
                        <a:buNone/>
                      </a:pPr>
                      <a:r>
                        <a:rPr lang="en-IN" altLang="en-US" sz="1600">
                          <a:latin typeface="Times New Roman" panose="02020603050405020304" pitchFamily="18" charset="0"/>
                          <a:cs typeface="Times New Roman" panose="02020603050405020304" pitchFamily="18" charset="0"/>
                        </a:rPr>
                        <a:t>3</a:t>
                      </a:r>
                    </a:p>
                  </a:txBody>
                  <a:tcPr/>
                </a:tc>
                <a:tc>
                  <a:txBody>
                    <a:bodyPr/>
                    <a:lstStyle/>
                    <a:p>
                      <a:pPr algn="ctr">
                        <a:buNone/>
                      </a:pPr>
                      <a:r>
                        <a:rPr lang="en-US" altLang="en-US" sz="1400">
                          <a:latin typeface="Times New Roman" panose="02020603050405020304" pitchFamily="18" charset="0"/>
                          <a:cs typeface="Times New Roman" panose="02020603050405020304" pitchFamily="18" charset="0"/>
                        </a:rPr>
                        <a:t>Nearest Hospital Tracking and Disease Prediction</a:t>
                      </a:r>
                    </a:p>
                  </a:txBody>
                  <a:tcPr/>
                </a:tc>
                <a:tc>
                  <a:txBody>
                    <a:bodyPr/>
                    <a:lstStyle/>
                    <a:p>
                      <a:pPr algn="l">
                        <a:buNone/>
                      </a:pPr>
                      <a:r>
                        <a:rPr lang="en-US" altLang="en-US" sz="1400">
                          <a:latin typeface="Times New Roman" panose="02020603050405020304" pitchFamily="18" charset="0"/>
                          <a:cs typeface="Times New Roman" panose="02020603050405020304" pitchFamily="18" charset="0"/>
                        </a:rPr>
                        <a:t>Helps locate the nearest hospital and predicts diseases for tailored treatments. Aims to save patients' time and provide prompt medical care.</a:t>
                      </a:r>
                    </a:p>
                  </a:txBody>
                  <a:tcPr/>
                </a:tc>
                <a:tc>
                  <a:txBody>
                    <a:bodyPr/>
                    <a:lstStyle/>
                    <a:p>
                      <a:pPr algn="l">
                        <a:buNone/>
                      </a:pPr>
                      <a:r>
                        <a:rPr lang="en-GB" sz="1400" dirty="0">
                          <a:latin typeface="Times New Roman" panose="02020603050405020304" pitchFamily="18" charset="0"/>
                          <a:cs typeface="Times New Roman" panose="02020603050405020304" pitchFamily="18" charset="0"/>
                          <a:sym typeface="+mn-ea"/>
                          <a:hlinkClick r:id="rId4" action="ppaction://hlinkfile"/>
                        </a:rPr>
                        <a:t>https://scholarworks.calstate.edu/downloads/sj139245q.</a:t>
                      </a:r>
                    </a:p>
                  </a:txBody>
                  <a:tcPr/>
                </a:tc>
                <a:extLst>
                  <a:ext uri="{0D108BD9-81ED-4DB2-BD59-A6C34878D82A}">
                    <a16:rowId xmlns:a16="http://schemas.microsoft.com/office/drawing/2014/main" val="10003"/>
                  </a:ext>
                </a:extLst>
              </a:tr>
              <a:tr h="731520">
                <a:tc>
                  <a:txBody>
                    <a:bodyPr/>
                    <a:lstStyle/>
                    <a:p>
                      <a:pPr algn="ctr">
                        <a:buNone/>
                      </a:pPr>
                      <a:r>
                        <a:rPr lang="en-IN" altLang="en-US" sz="1600">
                          <a:latin typeface="Times New Roman" panose="02020603050405020304" pitchFamily="18" charset="0"/>
                          <a:cs typeface="Times New Roman" panose="02020603050405020304" pitchFamily="18" charset="0"/>
                        </a:rPr>
                        <a:t>4</a:t>
                      </a:r>
                    </a:p>
                  </a:txBody>
                  <a:tcPr/>
                </a:tc>
                <a:tc>
                  <a:txBody>
                    <a:bodyPr/>
                    <a:lstStyle/>
                    <a:p>
                      <a:pPr algn="ctr"/>
                      <a:r>
                        <a:rPr lang="en-US" altLang="en-US" sz="1400">
                          <a:latin typeface="Times New Roman" panose="02020603050405020304" pitchFamily="18" charset="0"/>
                          <a:cs typeface="Times New Roman" panose="02020603050405020304" pitchFamily="18" charset="0"/>
                        </a:rPr>
                        <a:t>Hospital Locator and Bed Availability</a:t>
                      </a:r>
                      <a:r>
                        <a:rPr lang="en-IN" altLang="en-US" sz="1400">
                          <a:latin typeface="Times New Roman" panose="02020603050405020304" pitchFamily="18" charset="0"/>
                          <a:cs typeface="Times New Roman" panose="02020603050405020304" pitchFamily="18" charset="0"/>
                        </a:rPr>
                        <a:t>            </a:t>
                      </a:r>
                      <a:r>
                        <a:rPr lang="en-US" altLang="en-US" sz="1400">
                          <a:latin typeface="Times New Roman" panose="02020603050405020304" pitchFamily="18" charset="0"/>
                          <a:cs typeface="Times New Roman" panose="02020603050405020304" pitchFamily="18" charset="0"/>
                        </a:rPr>
                        <a:t>Detector for Emergency Cases</a:t>
                      </a:r>
                    </a:p>
                  </a:txBody>
                  <a:tcPr marL="0" marR="0" marT="0" marB="0" anchor="ctr"/>
                </a:tc>
                <a:tc>
                  <a:txBody>
                    <a:bodyPr/>
                    <a:lstStyle/>
                    <a:p>
                      <a:pPr algn="l">
                        <a:buNone/>
                      </a:pPr>
                      <a:r>
                        <a:rPr lang="en-US" altLang="en-US" sz="1400">
                          <a:latin typeface="Times New Roman" panose="02020603050405020304" pitchFamily="18" charset="0"/>
                          <a:cs typeface="Times New Roman" panose="02020603050405020304" pitchFamily="18" charset="0"/>
                        </a:rPr>
                        <a:t>Web-service-based system to detect hospital location and bed availability, providing optimal emergency services.</a:t>
                      </a:r>
                    </a:p>
                  </a:txBody>
                  <a:tcPr/>
                </a:tc>
                <a:tc>
                  <a:txBody>
                    <a:bodyPr/>
                    <a:lstStyle/>
                    <a:p>
                      <a:pPr algn="l">
                        <a:buNone/>
                      </a:pPr>
                      <a:r>
                        <a:rPr lang="en-GB" sz="1400" dirty="0">
                          <a:latin typeface="Times New Roman" panose="02020603050405020304" pitchFamily="18" charset="0"/>
                          <a:cs typeface="Times New Roman" panose="02020603050405020304" pitchFamily="18" charset="0"/>
                          <a:sym typeface="+mn-ea"/>
                          <a:hlinkClick r:id="rId4" action="ppaction://hlinkfile"/>
                        </a:rPr>
                        <a:t>https://www.irjet.net/archives/V9/i12/IRJET-V9I12142.pdf</a:t>
                      </a:r>
                      <a:endParaRPr lang="en-GB" sz="1400" dirty="0">
                        <a:latin typeface="Times New Roman" panose="02020603050405020304" pitchFamily="18" charset="0"/>
                        <a:cs typeface="Times New Roman" panose="02020603050405020304" pitchFamily="18" charset="0"/>
                      </a:endParaRPr>
                    </a:p>
                    <a:p>
                      <a:pPr algn="l">
                        <a:buNone/>
                      </a:pPr>
                      <a:endParaRPr lang="en-GB"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944880">
                <a:tc>
                  <a:txBody>
                    <a:bodyPr/>
                    <a:lstStyle/>
                    <a:p>
                      <a:pPr algn="ctr">
                        <a:buNone/>
                      </a:pPr>
                      <a:r>
                        <a:rPr lang="en-IN" altLang="en-US" sz="1600">
                          <a:latin typeface="Times New Roman" panose="02020603050405020304" pitchFamily="18" charset="0"/>
                          <a:cs typeface="Times New Roman" panose="02020603050405020304" pitchFamily="18" charset="0"/>
                        </a:rPr>
                        <a:t>5</a:t>
                      </a:r>
                    </a:p>
                  </a:txBody>
                  <a:tcPr/>
                </a:tc>
                <a:tc>
                  <a:txBody>
                    <a:bodyPr/>
                    <a:lstStyle/>
                    <a:p>
                      <a:pPr algn="ctr">
                        <a:buNone/>
                      </a:pPr>
                      <a:r>
                        <a:rPr lang="en-US" altLang="en-US" sz="1400">
                          <a:latin typeface="Times New Roman" panose="02020603050405020304" pitchFamily="18" charset="0"/>
                          <a:cs typeface="Times New Roman" panose="02020603050405020304" pitchFamily="18" charset="0"/>
                        </a:rPr>
                        <a:t>Domain-Specific Search for Hospitals and Clinics</a:t>
                      </a:r>
                    </a:p>
                  </a:txBody>
                  <a:tcPr/>
                </a:tc>
                <a:tc>
                  <a:txBody>
                    <a:bodyPr/>
                    <a:lstStyle/>
                    <a:p>
                      <a:pPr algn="l">
                        <a:buNone/>
                      </a:pPr>
                      <a:r>
                        <a:rPr lang="en-US" altLang="en-US" sz="1400">
                          <a:latin typeface="Times New Roman" panose="02020603050405020304" pitchFamily="18" charset="0"/>
                          <a:cs typeface="Times New Roman" panose="02020603050405020304" pitchFamily="18" charset="0"/>
                        </a:rPr>
                        <a:t>Cloud-based database system for hospitals, clinics, and blood banks. Implements data mining to identify optimal hospitals and stores users' EHR.</a:t>
                      </a:r>
                    </a:p>
                  </a:txBody>
                  <a:tcPr/>
                </a:tc>
                <a:tc>
                  <a:txBody>
                    <a:bodyPr/>
                    <a:lstStyle/>
                    <a:p>
                      <a:pPr algn="l">
                        <a:buNone/>
                      </a:pPr>
                      <a:r>
                        <a:rPr lang="en-GB" sz="1400" dirty="0">
                          <a:latin typeface="Times New Roman" panose="02020603050405020304" pitchFamily="18" charset="0"/>
                          <a:cs typeface="Times New Roman" panose="02020603050405020304" pitchFamily="18" charset="0"/>
                          <a:sym typeface="+mn-ea"/>
                          <a:hlinkClick r:id="rId4" action="ppaction://hlinkfile"/>
                        </a:rPr>
                        <a:t>https://www.ijatir.org/uploads/613452IJATIR5059-297.pdf</a:t>
                      </a:r>
                    </a:p>
                  </a:txBody>
                  <a:tcPr/>
                </a:tc>
                <a:extLst>
                  <a:ext uri="{0D108BD9-81ED-4DB2-BD59-A6C34878D82A}">
                    <a16:rowId xmlns:a16="http://schemas.microsoft.com/office/drawing/2014/main" val="10005"/>
                  </a:ext>
                </a:extLst>
              </a:tr>
              <a:tr h="944880">
                <a:tc>
                  <a:txBody>
                    <a:bodyPr/>
                    <a:lstStyle/>
                    <a:p>
                      <a:pPr algn="ctr">
                        <a:buNone/>
                      </a:pPr>
                      <a:r>
                        <a:rPr lang="en-IN" altLang="en-US" sz="1600">
                          <a:latin typeface="Times New Roman" panose="02020603050405020304" pitchFamily="18" charset="0"/>
                          <a:cs typeface="Times New Roman" panose="02020603050405020304" pitchFamily="18" charset="0"/>
                        </a:rPr>
                        <a:t>6</a:t>
                      </a:r>
                    </a:p>
                  </a:txBody>
                  <a:tcPr/>
                </a:tc>
                <a:tc>
                  <a:txBody>
                    <a:bodyPr/>
                    <a:lstStyle/>
                    <a:p>
                      <a:pPr algn="ctr"/>
                      <a:r>
                        <a:rPr lang="en-IN" sz="1000"/>
                        <a:t> </a:t>
                      </a:r>
                      <a:r>
                        <a:rPr lang="en-US" altLang="en-US" sz="1400">
                          <a:latin typeface="Times New Roman" panose="02020603050405020304" pitchFamily="18" charset="0"/>
                          <a:cs typeface="Times New Roman" panose="02020603050405020304" pitchFamily="18" charset="0"/>
                        </a:rPr>
                        <a:t>Implementation of Hospital Finder for Ayush Hospitals</a:t>
                      </a:r>
                    </a:p>
                  </a:txBody>
                  <a:tcPr marL="0" marR="0" marT="0" marB="0" anchor="ctr"/>
                </a:tc>
                <a:tc>
                  <a:txBody>
                    <a:bodyPr/>
                    <a:lstStyle/>
                    <a:p>
                      <a:pPr algn="l">
                        <a:buNone/>
                      </a:pPr>
                      <a:r>
                        <a:rPr lang="en-US" altLang="en-US" sz="1400">
                          <a:latin typeface="Times New Roman" panose="02020603050405020304" pitchFamily="18" charset="0"/>
                          <a:cs typeface="Times New Roman" panose="02020603050405020304" pitchFamily="18" charset="0"/>
                        </a:rPr>
                        <a:t>Develops an app for locating nearby Ayush hospitals, displaying opening and closing times, and integrating biomedical data for outpatient and inpatient details</a:t>
                      </a:r>
                    </a:p>
                  </a:txBody>
                  <a:tcPr/>
                </a:tc>
                <a:tc>
                  <a:txBody>
                    <a:bodyPr/>
                    <a:lstStyle/>
                    <a:p>
                      <a:pPr algn="l">
                        <a:buNone/>
                      </a:pPr>
                      <a:r>
                        <a:rPr lang="en-GB" sz="1400" dirty="0">
                          <a:latin typeface="Times New Roman" panose="02020603050405020304" pitchFamily="18" charset="0"/>
                          <a:cs typeface="Times New Roman" panose="02020603050405020304" pitchFamily="18" charset="0"/>
                          <a:sym typeface="+mn-ea"/>
                          <a:hlinkClick r:id="rId4" action="ppaction://hlinkfile"/>
                        </a:rPr>
                        <a:t>https://ijrpr.com/uploads/V4ISSUE4/IJRPR11857.pdf.</a:t>
                      </a:r>
                      <a:endParaRPr lang="en-GB" sz="1400" dirty="0">
                        <a:latin typeface="Times New Roman" panose="02020603050405020304" pitchFamily="18" charset="0"/>
                        <a:cs typeface="Times New Roman" panose="02020603050405020304" pitchFamily="18" charset="0"/>
                      </a:endParaRPr>
                    </a:p>
                    <a:p>
                      <a:pPr algn="l">
                        <a:buNone/>
                      </a:pPr>
                      <a:endParaRPr lang="en-GB"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12800" y="1029336"/>
            <a:ext cx="10668000" cy="4952997"/>
          </a:xfrm>
        </p:spPr>
        <p:txBody>
          <a:bodyPr>
            <a:normAutofit fontScale="97500" lnSpcReduction="10000"/>
          </a:bodyPr>
          <a:lstStyle/>
          <a:p>
            <a:pPr marL="0" indent="0" algn="just">
              <a:buNone/>
            </a:pPr>
            <a:r>
              <a:rPr lang="en-US" sz="1600" b="1" dirty="0">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Advantages:</a:t>
            </a:r>
            <a:endParaRPr lang="en-IN" sz="1600" dirty="0">
              <a:effectLst/>
              <a:latin typeface="Times New Roman" panose="02020603050405020304" pitchFamily="18" charset="0"/>
              <a:ea typeface="Times New Roman" panose="02020603050405020304" pitchFamily="18" charset="0"/>
            </a:endParaRPr>
          </a:p>
          <a:p>
            <a:pPr marL="742950" lvl="1" indent="-28575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Uses user location coordinates to find nearest hospital. </a:t>
            </a:r>
            <a:endParaRPr lang="en-IN" sz="1600" dirty="0">
              <a:effectLst/>
              <a:latin typeface="Times New Roman" panose="02020603050405020304" pitchFamily="18" charset="0"/>
              <a:ea typeface="Times New Roman" panose="02020603050405020304" pitchFamily="18" charset="0"/>
            </a:endParaRPr>
          </a:p>
          <a:p>
            <a:pPr marL="742950" lvl="1" indent="-28575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Implements google maps easier to locate the position. </a:t>
            </a:r>
            <a:endParaRPr lang="en-IN" sz="1600" dirty="0">
              <a:effectLst/>
              <a:latin typeface="Times New Roman" panose="02020603050405020304" pitchFamily="18" charset="0"/>
              <a:ea typeface="Times New Roman" panose="02020603050405020304" pitchFamily="18" charset="0"/>
            </a:endParaRPr>
          </a:p>
          <a:p>
            <a:pPr marL="742950" lvl="1" indent="-28575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User input filters to sort hospitals. </a:t>
            </a:r>
            <a:endParaRPr lang="en-IN" sz="1600" dirty="0">
              <a:effectLst/>
              <a:latin typeface="Times New Roman" panose="02020603050405020304" pitchFamily="18" charset="0"/>
              <a:ea typeface="Times New Roman" panose="02020603050405020304" pitchFamily="18" charset="0"/>
            </a:endParaRPr>
          </a:p>
          <a:p>
            <a:pPr marL="742950" lvl="1" indent="-28575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Viewing Hospital Details. </a:t>
            </a:r>
            <a:endParaRPr lang="en-IN" sz="1600" dirty="0">
              <a:effectLst/>
              <a:latin typeface="Times New Roman" panose="02020603050405020304" pitchFamily="18" charset="0"/>
              <a:ea typeface="Times New Roman" panose="02020603050405020304" pitchFamily="18" charset="0"/>
            </a:endParaRPr>
          </a:p>
          <a:p>
            <a:pPr marL="742950" lvl="1" indent="-28575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Suggest Doctor based on symptoms. </a:t>
            </a:r>
            <a:endParaRPr lang="en-IN" sz="1600" dirty="0">
              <a:effectLst/>
              <a:latin typeface="Times New Roman" panose="02020603050405020304" pitchFamily="18" charset="0"/>
              <a:ea typeface="Times New Roman" panose="02020603050405020304" pitchFamily="18" charset="0"/>
            </a:endParaRPr>
          </a:p>
          <a:p>
            <a:pPr marL="742950" lvl="1" indent="-28575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Appointment with Doctor.</a:t>
            </a:r>
            <a:endParaRPr lang="en-IN" sz="1600" dirty="0">
              <a:effectLst/>
              <a:latin typeface="Times New Roman" panose="02020603050405020304" pitchFamily="18" charset="0"/>
              <a:ea typeface="Times New Roman" panose="02020603050405020304" pitchFamily="18" charset="0"/>
            </a:endParaRPr>
          </a:p>
          <a:p>
            <a:pPr marL="742950" lvl="1" indent="-28575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View ratings. </a:t>
            </a:r>
            <a:endParaRPr lang="en-IN" sz="1600" dirty="0">
              <a:effectLst/>
              <a:latin typeface="Times New Roman" panose="02020603050405020304" pitchFamily="18" charset="0"/>
              <a:ea typeface="Times New Roman" panose="02020603050405020304" pitchFamily="18" charset="0"/>
            </a:endParaRPr>
          </a:p>
          <a:p>
            <a:pPr marL="742950" lvl="1" indent="-28575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Hospital distance and route.</a:t>
            </a:r>
          </a:p>
          <a:p>
            <a:pPr marL="742950" lvl="1" indent="-285750">
              <a:buFont typeface="Arial" panose="020B0604020202020204" pitchFamily="34" charset="0"/>
              <a:buChar char="•"/>
            </a:pPr>
            <a:endParaRPr lang="en-IN" sz="1600" dirty="0">
              <a:latin typeface="Times New Roman" panose="02020603050405020304" pitchFamily="18" charset="0"/>
              <a:ea typeface="Times New Roman" panose="02020603050405020304" pitchFamily="18" charset="0"/>
            </a:endParaRPr>
          </a:p>
          <a:p>
            <a:pPr marL="457200" lvl="1" indent="0">
              <a:buNone/>
            </a:pPr>
            <a:r>
              <a:rPr lang="en-US" sz="1600" b="1" dirty="0">
                <a:effectLst/>
                <a:latin typeface="Times New Roman" panose="02020603050405020304" pitchFamily="18" charset="0"/>
                <a:ea typeface="Times New Roman" panose="02020603050405020304" pitchFamily="18" charset="0"/>
              </a:rPr>
              <a:t>Disadvantages:</a:t>
            </a:r>
            <a:endParaRPr lang="en-IN" sz="1600" dirty="0">
              <a:effectLst/>
              <a:latin typeface="Times New Roman" panose="02020603050405020304" pitchFamily="18" charset="0"/>
              <a:ea typeface="Times New Roman" panose="02020603050405020304" pitchFamily="18" charset="0"/>
            </a:endParaRPr>
          </a:p>
          <a:p>
            <a:pPr lvl="1" indent="-34290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Limited Accuracy of Location Services.</a:t>
            </a:r>
            <a:endParaRPr lang="en-IN" sz="1600" dirty="0">
              <a:effectLst/>
              <a:latin typeface="Times New Roman" panose="02020603050405020304" pitchFamily="18" charset="0"/>
              <a:ea typeface="Times New Roman" panose="02020603050405020304" pitchFamily="18" charset="0"/>
            </a:endParaRPr>
          </a:p>
          <a:p>
            <a:pPr lvl="1" indent="-34290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The data must be accurate and must reflect real time data.</a:t>
            </a:r>
            <a:endParaRPr lang="en-IN" sz="1600" dirty="0">
              <a:effectLst/>
              <a:latin typeface="Times New Roman" panose="02020603050405020304" pitchFamily="18" charset="0"/>
              <a:ea typeface="Times New Roman" panose="02020603050405020304" pitchFamily="18" charset="0"/>
            </a:endParaRPr>
          </a:p>
          <a:p>
            <a:pPr lvl="1" indent="-34290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Maintenance and Data Updating.</a:t>
            </a:r>
            <a:endParaRPr lang="en-IN" sz="1600" dirty="0">
              <a:effectLst/>
              <a:latin typeface="Times New Roman" panose="02020603050405020304" pitchFamily="18" charset="0"/>
              <a:ea typeface="Times New Roman" panose="02020603050405020304" pitchFamily="18" charset="0"/>
            </a:endParaRPr>
          </a:p>
          <a:p>
            <a:pPr lvl="1" indent="-34290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Battery and Data Usage.</a:t>
            </a:r>
            <a:endParaRPr lang="en-IN" sz="1600" dirty="0">
              <a:effectLst/>
              <a:latin typeface="Times New Roman" panose="02020603050405020304" pitchFamily="18" charset="0"/>
              <a:ea typeface="Times New Roman" panose="02020603050405020304" pitchFamily="18" charset="0"/>
            </a:endParaRPr>
          </a:p>
          <a:p>
            <a:pPr lvl="1" indent="-34290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Need to include all hospitals near use’s vicinity.</a:t>
            </a:r>
            <a:endParaRPr lang="en-IN" sz="1600" dirty="0">
              <a:effectLst/>
              <a:latin typeface="Times New Roman" panose="02020603050405020304" pitchFamily="18" charset="0"/>
              <a:ea typeface="Times New Roman" panose="02020603050405020304" pitchFamily="18" charset="0"/>
            </a:endParaRPr>
          </a:p>
          <a:p>
            <a:pPr lvl="1" indent="-34290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Inaccurate Disease prediction due to lack of physical examining patient.</a:t>
            </a:r>
            <a:endParaRPr lang="en-IN" sz="1600" dirty="0">
              <a:effectLst/>
              <a:latin typeface="Times New Roman" panose="02020603050405020304" pitchFamily="18" charset="0"/>
              <a:ea typeface="Times New Roman" panose="02020603050405020304" pitchFamily="18" charset="0"/>
            </a:endParaRPr>
          </a:p>
          <a:p>
            <a:pPr lvl="1" indent="-342900">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Privacy and Data Security Concerns.</a:t>
            </a:r>
            <a:endParaRPr lang="en-IN" sz="1600" dirty="0">
              <a:effectLst/>
              <a:latin typeface="Times New Roman" panose="02020603050405020304" pitchFamily="18" charset="0"/>
              <a:ea typeface="Times New Roman" panose="02020603050405020304" pitchFamily="18" charset="0"/>
            </a:endParaRPr>
          </a:p>
          <a:p>
            <a:pPr marL="0" indent="0">
              <a:buFont typeface="Wingdings" panose="05000000000000000000" charset="0"/>
              <a:buNone/>
            </a:pP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Proposed Method</a:t>
            </a:r>
          </a:p>
        </p:txBody>
      </p:sp>
      <p:sp>
        <p:nvSpPr>
          <p:cNvPr id="3" name="Content Placeholder 2"/>
          <p:cNvSpPr>
            <a:spLocks noGrp="1"/>
          </p:cNvSpPr>
          <p:nvPr>
            <p:ph idx="1"/>
          </p:nvPr>
        </p:nvSpPr>
        <p:spPr/>
        <p:txBody>
          <a:bodyPr>
            <a:normAutofit/>
          </a:bodyPr>
          <a:lstStyle/>
          <a:p>
            <a:r>
              <a:rPr lang="en-IN" sz="1800" b="1" dirty="0">
                <a:latin typeface="Times New Roman" panose="02020603050405020304" pitchFamily="18" charset="0"/>
                <a:cs typeface="Times New Roman" panose="02020603050405020304" pitchFamily="18" charset="0"/>
              </a:rPr>
              <a:t>Location-Based Services: </a:t>
            </a:r>
            <a:r>
              <a:rPr lang="en-US" sz="1800" dirty="0">
                <a:latin typeface="Times New Roman" panose="02020603050405020304" pitchFamily="18" charset="0"/>
                <a:cs typeface="Times New Roman" panose="02020603050405020304" pitchFamily="18" charset="0"/>
              </a:rPr>
              <a:t>Utilize GPS to accurately determine the user's location. Integrate the Google Maps API to display a map with hospital markers.</a:t>
            </a: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Hospital Data:</a:t>
            </a:r>
            <a:r>
              <a:rPr lang="en-US" sz="1800" dirty="0">
                <a:latin typeface="Times New Roman" panose="02020603050405020304" pitchFamily="18" charset="0"/>
                <a:cs typeface="Times New Roman" panose="02020603050405020304" pitchFamily="18" charset="0"/>
              </a:rPr>
              <a:t>Store hospital data locally for offline access and faster performance. Use a cloud database (e.g., Firebase, AWS Amplify) for real-time updates and synchronization.</a:t>
            </a: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Doctor Details:</a:t>
            </a:r>
            <a:r>
              <a:rPr lang="en-US" sz="1800" dirty="0">
                <a:latin typeface="Times New Roman" panose="02020603050405020304" pitchFamily="18" charset="0"/>
                <a:cs typeface="Times New Roman" panose="02020603050405020304" pitchFamily="18" charset="0"/>
              </a:rPr>
              <a:t>Create a dedicated page for each doctor to display their details in a clear and organized manner.</a:t>
            </a: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Search and Filtering:</a:t>
            </a:r>
            <a:r>
              <a:rPr lang="en-US" sz="1800" dirty="0">
                <a:latin typeface="Times New Roman" panose="02020603050405020304" pitchFamily="18" charset="0"/>
                <a:cs typeface="Times New Roman" panose="02020603050405020304" pitchFamily="18" charset="0"/>
              </a:rPr>
              <a:t>Allow users to search for hospitals by name, specialty, or location. Provide filters for hospital type, distance and availability.</a:t>
            </a: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Appointment Booking:</a:t>
            </a:r>
            <a:r>
              <a:rPr lang="en-US" sz="1800" dirty="0">
                <a:latin typeface="Times New Roman" panose="02020603050405020304" pitchFamily="18" charset="0"/>
                <a:cs typeface="Times New Roman" panose="02020603050405020304" pitchFamily="18" charset="0"/>
              </a:rPr>
              <a:t>Integrate with hospital booking systems to allow users to schedule appointments online.</a:t>
            </a: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User Friendly Interface:</a:t>
            </a:r>
            <a:r>
              <a:rPr lang="en-US" sz="1800" dirty="0">
                <a:latin typeface="Times New Roman" panose="02020603050405020304" pitchFamily="18" charset="0"/>
                <a:cs typeface="Times New Roman" panose="02020603050405020304" pitchFamily="18" charset="0"/>
              </a:rPr>
              <a:t>Create a user-friendly interface that is easy to navigate.</a:t>
            </a: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Security and Privacy:</a:t>
            </a:r>
            <a:r>
              <a:rPr lang="en-US" sz="1800" dirty="0">
                <a:latin typeface="Times New Roman" panose="02020603050405020304" pitchFamily="18" charset="0"/>
                <a:cs typeface="Times New Roman" panose="02020603050405020304" pitchFamily="18" charset="0"/>
              </a:rPr>
              <a:t>Protect sensitive user data (e.g., location, health information) using encryption.</a:t>
            </a:r>
            <a:endParaRPr lang="en-IN" sz="1800" dirty="0">
              <a:latin typeface="Times New Roman" panose="02020603050405020304" pitchFamily="18" charset="0"/>
              <a:cs typeface="Times New Roman" panose="02020603050405020304" pitchFamily="18" charset="0"/>
            </a:endParaRPr>
          </a:p>
          <a:p>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p:txBody>
          <a:bodyPr>
            <a:normAutofit/>
          </a:bodyPr>
          <a:lstStyle/>
          <a:p>
            <a:pPr algn="l">
              <a:buFont typeface="Wingdings" panose="05000000000000000000" charset="0"/>
              <a:buChar char="Ø"/>
            </a:pPr>
            <a:r>
              <a:rPr lang="en-GB" sz="1800" dirty="0">
                <a:latin typeface="Times New Roman" panose="02020603050405020304" pitchFamily="18" charset="0"/>
                <a:cs typeface="Times New Roman" panose="02020603050405020304" pitchFamily="18" charset="0"/>
              </a:rPr>
              <a:t>The main aim is to quickly locating the nearest hospitals within as per given radius.</a:t>
            </a:r>
          </a:p>
          <a:p>
            <a:pPr algn="l">
              <a:buFont typeface="Wingdings" panose="05000000000000000000" charset="0"/>
              <a:buChar char="Ø"/>
            </a:pPr>
            <a:r>
              <a:rPr lang="en-US" altLang="en-US" sz="1800">
                <a:latin typeface="Times New Roman" panose="02020603050405020304" pitchFamily="18" charset="0"/>
                <a:cs typeface="Times New Roman" panose="02020603050405020304" pitchFamily="18" charset="0"/>
                <a:sym typeface="+mn-ea"/>
              </a:rPr>
              <a:t>Help patients save time by offering fast decision-making capabilities to choose hospitals with the desired medical specialists, treatment, and facilities.</a:t>
            </a:r>
            <a:endParaRPr lang="en-GB" sz="1800" dirty="0">
              <a:latin typeface="Times New Roman" panose="02020603050405020304" pitchFamily="18" charset="0"/>
              <a:cs typeface="Times New Roman" panose="02020603050405020304" pitchFamily="18" charset="0"/>
            </a:endParaRPr>
          </a:p>
          <a:p>
            <a:pPr algn="l">
              <a:buFont typeface="Wingdings" panose="05000000000000000000" charset="0"/>
              <a:buChar char="Ø"/>
            </a:pPr>
            <a:r>
              <a:rPr lang="en-GB" sz="1800" dirty="0">
                <a:latin typeface="Times New Roman" panose="02020603050405020304" pitchFamily="18" charset="0"/>
                <a:cs typeface="Times New Roman" panose="02020603050405020304" pitchFamily="18" charset="0"/>
              </a:rPr>
              <a:t>Utilize GPS in smartphones for accurate hospital location and provide route guidance via Google Maps. </a:t>
            </a:r>
          </a:p>
          <a:p>
            <a:pPr algn="l">
              <a:buFont typeface="Wingdings" panose="05000000000000000000" charset="0"/>
              <a:buChar char="Ø"/>
            </a:pPr>
            <a:r>
              <a:rPr lang="en-GB" sz="1800" dirty="0">
                <a:latin typeface="Times New Roman" panose="02020603050405020304" pitchFamily="18" charset="0"/>
                <a:cs typeface="Times New Roman" panose="02020603050405020304" pitchFamily="18" charset="0"/>
              </a:rPr>
              <a:t>Allow patients to input symptoms for timely treatment.</a:t>
            </a:r>
          </a:p>
          <a:p>
            <a:pPr algn="l">
              <a:buFont typeface="Wingdings" panose="05000000000000000000" charset="0"/>
              <a:buChar char="Ø"/>
            </a:pPr>
            <a:r>
              <a:rPr lang="en-GB" sz="1800" dirty="0">
                <a:latin typeface="Times New Roman" panose="02020603050405020304" pitchFamily="18" charset="0"/>
                <a:cs typeface="Times New Roman" panose="02020603050405020304" pitchFamily="18" charset="0"/>
              </a:rPr>
              <a:t>Provide a user-friendly and informative application with details on</a:t>
            </a:r>
            <a:r>
              <a:rPr lang="en-IN" altLang="en-GB" sz="1800" dirty="0">
                <a:latin typeface="Times New Roman" panose="02020603050405020304" pitchFamily="18" charset="0"/>
                <a:cs typeface="Times New Roman" panose="02020603050405020304" pitchFamily="18" charset="0"/>
              </a:rPr>
              <a:t> D</a:t>
            </a:r>
            <a:r>
              <a:rPr lang="en-GB" sz="1800" dirty="0">
                <a:latin typeface="Times New Roman" panose="02020603050405020304" pitchFamily="18" charset="0"/>
                <a:cs typeface="Times New Roman" panose="02020603050405020304" pitchFamily="18" charset="0"/>
              </a:rPr>
              <a:t>octor appointment, </a:t>
            </a:r>
            <a:r>
              <a:rPr lang="en-IN" altLang="en-GB" sz="1800" dirty="0">
                <a:latin typeface="Times New Roman" panose="02020603050405020304" pitchFamily="18" charset="0"/>
                <a:cs typeface="Times New Roman" panose="02020603050405020304" pitchFamily="18" charset="0"/>
              </a:rPr>
              <a:t>A</a:t>
            </a:r>
            <a:r>
              <a:rPr lang="en-GB" sz="1800" dirty="0">
                <a:latin typeface="Times New Roman" panose="02020603050405020304" pitchFamily="18" charset="0"/>
                <a:cs typeface="Times New Roman" panose="02020603050405020304" pitchFamily="18" charset="0"/>
              </a:rPr>
              <a:t>vailability</a:t>
            </a:r>
            <a:r>
              <a:rPr lang="en-IN" altLang="en-GB" sz="1800"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including contact information and websites.</a:t>
            </a:r>
          </a:p>
          <a:p>
            <a:pPr algn="l">
              <a:buFont typeface="Wingdings" panose="05000000000000000000" charset="0"/>
              <a:buChar char="Ø"/>
            </a:pPr>
            <a:r>
              <a:rPr lang="en-US" altLang="en-US" sz="1800">
                <a:latin typeface="Times New Roman" panose="02020603050405020304" pitchFamily="18" charset="0"/>
                <a:cs typeface="Times New Roman" panose="02020603050405020304" pitchFamily="18" charset="0"/>
              </a:rPr>
              <a:t>Make it easier for users to access healthcare facilities no matter where they are</a:t>
            </a:r>
            <a:r>
              <a:rPr lang="en-IN"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especially in unfamiliar regions.</a:t>
            </a:r>
          </a:p>
          <a:p>
            <a:pPr algn="l">
              <a:buFont typeface="Wingdings" panose="05000000000000000000" charset="0"/>
              <a:buChar char="Ø"/>
            </a:pPr>
            <a:r>
              <a:rPr lang="en-US" altLang="en-US" sz="1800">
                <a:latin typeface="Times New Roman" panose="02020603050405020304" pitchFamily="18" charset="0"/>
                <a:cs typeface="Times New Roman" panose="02020603050405020304" pitchFamily="18" charset="0"/>
              </a:rPr>
              <a:t>Provide the option for users to book doctor appointments and check availability in advance.</a:t>
            </a:r>
          </a:p>
          <a:p>
            <a:pPr algn="l">
              <a:buFont typeface="Wingdings" panose="05000000000000000000" charset="0"/>
              <a:buChar char="Ø"/>
            </a:pPr>
            <a:endParaRPr lang="en-US"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p:txBody>
          <a:bodyPr>
            <a:noAutofit/>
          </a:bodyPr>
          <a:lstStyle/>
          <a:p>
            <a:pPr>
              <a:buFont typeface="Wingdings" panose="05000000000000000000" charset="0"/>
              <a:buChar char="Ø"/>
            </a:pPr>
            <a:r>
              <a:rPr lang="en-GB" sz="1800" dirty="0">
                <a:latin typeface="Times New Roman" panose="02020603050405020304" pitchFamily="18" charset="0"/>
                <a:cs typeface="Times New Roman" panose="02020603050405020304" pitchFamily="18" charset="0"/>
              </a:rPr>
              <a:t>Requirement gatherings and Design implementation phase.</a:t>
            </a:r>
          </a:p>
          <a:p>
            <a:pPr>
              <a:buFont typeface="Wingdings" panose="05000000000000000000" charset="0"/>
              <a:buChar char="Ø"/>
            </a:pPr>
            <a:endParaRPr lang="en-GB" sz="18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GB" sz="1800" dirty="0">
                <a:latin typeface="Times New Roman" panose="02020603050405020304" pitchFamily="18" charset="0"/>
                <a:cs typeface="Times New Roman" panose="02020603050405020304" pitchFamily="18" charset="0"/>
              </a:rPr>
              <a:t>Discuss functional requirements.</a:t>
            </a:r>
          </a:p>
          <a:p>
            <a:pPr>
              <a:buFont typeface="Wingdings" panose="05000000000000000000" charset="0"/>
              <a:buChar char="Ø"/>
            </a:pPr>
            <a:endParaRPr lang="en-GB" sz="18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GB" sz="1800" dirty="0">
                <a:latin typeface="Times New Roman" panose="02020603050405020304" pitchFamily="18" charset="0"/>
                <a:cs typeface="Times New Roman" panose="02020603050405020304" pitchFamily="18" charset="0"/>
              </a:rPr>
              <a:t>Set up the environment for application development.</a:t>
            </a:r>
          </a:p>
          <a:p>
            <a:pPr>
              <a:buFont typeface="Wingdings" panose="05000000000000000000" charset="0"/>
              <a:buChar char="Ø"/>
            </a:pPr>
            <a:endParaRPr lang="en-GB" sz="18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GB" sz="1800" dirty="0">
                <a:latin typeface="Times New Roman" panose="02020603050405020304" pitchFamily="18" charset="0"/>
                <a:cs typeface="Times New Roman" panose="02020603050405020304" pitchFamily="18" charset="0"/>
              </a:rPr>
              <a:t>Design UI for the app.</a:t>
            </a:r>
          </a:p>
          <a:p>
            <a:pPr>
              <a:buFont typeface="Wingdings" panose="05000000000000000000" charset="0"/>
              <a:buChar char="Ø"/>
            </a:pPr>
            <a:endParaRPr lang="en-GB" sz="18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GB" sz="1800" dirty="0">
                <a:latin typeface="Times New Roman" panose="02020603050405020304" pitchFamily="18" charset="0"/>
                <a:cs typeface="Times New Roman" panose="02020603050405020304" pitchFamily="18" charset="0"/>
              </a:rPr>
              <a:t>Plan the task.</a:t>
            </a:r>
          </a:p>
          <a:p>
            <a:pPr>
              <a:buFont typeface="Wingdings" panose="05000000000000000000" charset="0"/>
              <a:buChar char="Ø"/>
            </a:pPr>
            <a:endParaRPr lang="en-GB" sz="18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GB" sz="1800" dirty="0">
                <a:latin typeface="Times New Roman" panose="02020603050405020304" pitchFamily="18" charset="0"/>
                <a:cs typeface="Times New Roman" panose="02020603050405020304" pitchFamily="18" charset="0"/>
              </a:rPr>
              <a:t>Create APIs for front-end to leverage</a:t>
            </a:r>
          </a:p>
          <a:p>
            <a:pPr>
              <a:buFont typeface="Wingdings" panose="05000000000000000000" charset="0"/>
              <a:buChar char="Ø"/>
            </a:pPr>
            <a:endParaRPr lang="en-GB" sz="18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GB" sz="1800" dirty="0">
                <a:latin typeface="Times New Roman" panose="02020603050405020304" pitchFamily="18" charset="0"/>
                <a:cs typeface="Times New Roman" panose="02020603050405020304" pitchFamily="18" charset="0"/>
              </a:rPr>
              <a:t>Implement the code and features.</a:t>
            </a:r>
          </a:p>
          <a:p>
            <a:pPr>
              <a:buFont typeface="Wingdings" panose="05000000000000000000" charset="0"/>
              <a:buChar char="Ø"/>
            </a:pPr>
            <a:endParaRPr lang="en-GB" sz="1800" dirty="0">
              <a:latin typeface="Times New Roman" panose="02020603050405020304" pitchFamily="18" charset="0"/>
              <a:cs typeface="Times New Roman" panose="02020603050405020304" pitchFamily="18" charset="0"/>
            </a:endParaRPr>
          </a:p>
          <a:p>
            <a:pPr>
              <a:buFont typeface="Wingdings" panose="05000000000000000000" charset="0"/>
              <a:buChar char="Ø"/>
            </a:pPr>
            <a:r>
              <a:rPr lang="en-GB" sz="1800" dirty="0">
                <a:latin typeface="Times New Roman" panose="02020603050405020304" pitchFamily="18" charset="0"/>
                <a:cs typeface="Times New Roman" panose="02020603050405020304" pitchFamily="18" charset="0"/>
              </a:rPr>
              <a:t>Testing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Timeline of Project</a:t>
            </a:r>
          </a:p>
        </p:txBody>
      </p:sp>
      <p:graphicFrame>
        <p:nvGraphicFramePr>
          <p:cNvPr id="5" name="Table 4"/>
          <p:cNvGraphicFramePr>
            <a:graphicFrameLocks noGrp="1"/>
          </p:cNvGraphicFramePr>
          <p:nvPr>
            <p:custDataLst>
              <p:tags r:id="rId1"/>
            </p:custDataLst>
          </p:nvPr>
        </p:nvGraphicFramePr>
        <p:xfrm>
          <a:off x="812800" y="1434465"/>
          <a:ext cx="10668000" cy="37515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1989455">
                  <a:extLst>
                    <a:ext uri="{9D8B030D-6E8A-4147-A177-3AD203B41FA5}">
                      <a16:colId xmlns:a16="http://schemas.microsoft.com/office/drawing/2014/main" val="20001"/>
                    </a:ext>
                  </a:extLst>
                </a:gridCol>
                <a:gridCol w="2623820">
                  <a:extLst>
                    <a:ext uri="{9D8B030D-6E8A-4147-A177-3AD203B41FA5}">
                      <a16:colId xmlns:a16="http://schemas.microsoft.com/office/drawing/2014/main" val="20002"/>
                    </a:ext>
                  </a:extLst>
                </a:gridCol>
                <a:gridCol w="1729740">
                  <a:extLst>
                    <a:ext uri="{9D8B030D-6E8A-4147-A177-3AD203B41FA5}">
                      <a16:colId xmlns:a16="http://schemas.microsoft.com/office/drawing/2014/main" val="20003"/>
                    </a:ext>
                  </a:extLst>
                </a:gridCol>
                <a:gridCol w="2191385">
                  <a:extLst>
                    <a:ext uri="{9D8B030D-6E8A-4147-A177-3AD203B41FA5}">
                      <a16:colId xmlns:a16="http://schemas.microsoft.com/office/drawing/2014/main" val="20004"/>
                    </a:ext>
                  </a:extLst>
                </a:gridCol>
              </a:tblGrid>
              <a:tr h="688340">
                <a:tc>
                  <a:txBody>
                    <a:bodyPr/>
                    <a:lstStyle/>
                    <a:p>
                      <a:pPr algn="ctr">
                        <a:defRPr sz="1440" b="1"/>
                      </a:pPr>
                      <a:r>
                        <a:rPr sz="1600">
                          <a:latin typeface="Times New Roman" panose="02020603050405020304" pitchFamily="18" charset="0"/>
                          <a:cs typeface="Times New Roman" panose="02020603050405020304" pitchFamily="18" charset="0"/>
                        </a:rPr>
                        <a:t>Task</a:t>
                      </a:r>
                    </a:p>
                  </a:txBody>
                  <a:tcPr/>
                </a:tc>
                <a:tc>
                  <a:txBody>
                    <a:bodyPr/>
                    <a:lstStyle/>
                    <a:p>
                      <a:pPr algn="ctr">
                        <a:defRPr sz="1440" b="1"/>
                      </a:pPr>
                      <a:r>
                        <a:rPr sz="1600">
                          <a:latin typeface="Times New Roman" panose="02020603050405020304" pitchFamily="18" charset="0"/>
                          <a:cs typeface="Times New Roman" panose="02020603050405020304" pitchFamily="18" charset="0"/>
                        </a:rPr>
                        <a:t>Sep</a:t>
                      </a:r>
                    </a:p>
                  </a:txBody>
                  <a:tcPr/>
                </a:tc>
                <a:tc>
                  <a:txBody>
                    <a:bodyPr/>
                    <a:lstStyle/>
                    <a:p>
                      <a:pPr algn="ctr">
                        <a:defRPr sz="1440" b="1"/>
                      </a:pPr>
                      <a:r>
                        <a:rPr sz="1600">
                          <a:latin typeface="Times New Roman" panose="02020603050405020304" pitchFamily="18" charset="0"/>
                          <a:cs typeface="Times New Roman" panose="02020603050405020304" pitchFamily="18" charset="0"/>
                        </a:rPr>
                        <a:t>Oct</a:t>
                      </a:r>
                    </a:p>
                  </a:txBody>
                  <a:tcPr/>
                </a:tc>
                <a:tc>
                  <a:txBody>
                    <a:bodyPr/>
                    <a:lstStyle/>
                    <a:p>
                      <a:pPr algn="ctr">
                        <a:defRPr sz="1440" b="1"/>
                      </a:pPr>
                      <a:r>
                        <a:rPr sz="1600">
                          <a:latin typeface="Times New Roman" panose="02020603050405020304" pitchFamily="18" charset="0"/>
                          <a:cs typeface="Times New Roman" panose="02020603050405020304" pitchFamily="18" charset="0"/>
                        </a:rPr>
                        <a:t>Nov</a:t>
                      </a:r>
                    </a:p>
                  </a:txBody>
                  <a:tcPr/>
                </a:tc>
                <a:tc>
                  <a:txBody>
                    <a:bodyPr/>
                    <a:lstStyle/>
                    <a:p>
                      <a:pPr algn="ctr">
                        <a:defRPr sz="1440" b="1"/>
                      </a:pPr>
                      <a:r>
                        <a:rPr sz="1600">
                          <a:latin typeface="Times New Roman" panose="02020603050405020304" pitchFamily="18" charset="0"/>
                          <a:cs typeface="Times New Roman" panose="02020603050405020304" pitchFamily="18" charset="0"/>
                        </a:rPr>
                        <a:t>Dec</a:t>
                      </a:r>
                    </a:p>
                  </a:txBody>
                  <a:tcPr/>
                </a:tc>
                <a:extLst>
                  <a:ext uri="{0D108BD9-81ED-4DB2-BD59-A6C34878D82A}">
                    <a16:rowId xmlns:a16="http://schemas.microsoft.com/office/drawing/2014/main" val="10000"/>
                  </a:ext>
                </a:extLst>
              </a:tr>
              <a:tr h="881380">
                <a:tc>
                  <a:txBody>
                    <a:bodyPr/>
                    <a:lstStyle/>
                    <a:p>
                      <a:pPr algn="l">
                        <a:defRPr sz="1295"/>
                      </a:pPr>
                      <a:r>
                        <a:rPr sz="1600">
                          <a:latin typeface="Times New Roman" panose="02020603050405020304" pitchFamily="18" charset="0"/>
                          <a:cs typeface="Times New Roman" panose="02020603050405020304" pitchFamily="18" charset="0"/>
                        </a:rPr>
                        <a:t>1. Project Planning and Design</a:t>
                      </a:r>
                    </a:p>
                  </a:txBody>
                  <a:tcPr/>
                </a:tc>
                <a:tc>
                  <a:txBody>
                    <a:bodyPr/>
                    <a:lstStyle/>
                    <a:p>
                      <a:pPr algn="ctr">
                        <a:defRPr sz="1295"/>
                      </a:pPr>
                      <a:r>
                        <a:rPr lang="en-IN" b="1">
                          <a:highlight>
                            <a:srgbClr val="000000"/>
                          </a:highlight>
                        </a:rPr>
                        <a:t> -------- -    -</a:t>
                      </a:r>
                    </a:p>
                  </a:txBody>
                  <a:tcPr/>
                </a:tc>
                <a:tc>
                  <a:txBody>
                    <a:bodyPr/>
                    <a:lstStyle/>
                    <a:p>
                      <a:pPr algn="l">
                        <a:defRPr sz="1295"/>
                      </a:pPr>
                      <a:endParaRPr/>
                    </a:p>
                  </a:txBody>
                  <a:tcPr/>
                </a:tc>
                <a:tc>
                  <a:txBody>
                    <a:bodyPr/>
                    <a:lstStyle/>
                    <a:p>
                      <a:pPr algn="l">
                        <a:defRPr sz="1295"/>
                      </a:pPr>
                      <a:endParaRPr/>
                    </a:p>
                  </a:txBody>
                  <a:tcPr/>
                </a:tc>
                <a:tc>
                  <a:txBody>
                    <a:bodyPr/>
                    <a:lstStyle/>
                    <a:p>
                      <a:pPr algn="l">
                        <a:defRPr sz="1295"/>
                      </a:pPr>
                      <a:endParaRPr/>
                    </a:p>
                  </a:txBody>
                  <a:tcPr/>
                </a:tc>
                <a:extLst>
                  <a:ext uri="{0D108BD9-81ED-4DB2-BD59-A6C34878D82A}">
                    <a16:rowId xmlns:a16="http://schemas.microsoft.com/office/drawing/2014/main" val="10001"/>
                  </a:ext>
                </a:extLst>
              </a:tr>
              <a:tr h="727710">
                <a:tc>
                  <a:txBody>
                    <a:bodyPr/>
                    <a:lstStyle/>
                    <a:p>
                      <a:pPr algn="l">
                        <a:defRPr sz="1295"/>
                      </a:pPr>
                      <a:r>
                        <a:rPr sz="1600">
                          <a:latin typeface="Times New Roman" panose="02020603050405020304" pitchFamily="18" charset="0"/>
                          <a:cs typeface="Times New Roman" panose="02020603050405020304" pitchFamily="18" charset="0"/>
                        </a:rPr>
                        <a:t>2. Development</a:t>
                      </a:r>
                      <a:r>
                        <a:rPr lang="en-IN" sz="1600">
                          <a:latin typeface="Times New Roman" panose="02020603050405020304" pitchFamily="18" charset="0"/>
                          <a:cs typeface="Times New Roman" panose="02020603050405020304" pitchFamily="18" charset="0"/>
                        </a:rPr>
                        <a:t> and Integration</a:t>
                      </a:r>
                    </a:p>
                  </a:txBody>
                  <a:tcPr/>
                </a:tc>
                <a:tc>
                  <a:txBody>
                    <a:bodyPr/>
                    <a:lstStyle/>
                    <a:p>
                      <a:pPr algn="l">
                        <a:defRPr sz="1295"/>
                      </a:pPr>
                      <a:endParaRPr/>
                    </a:p>
                  </a:txBody>
                  <a:tcPr/>
                </a:tc>
                <a:tc gridSpan="2">
                  <a:txBody>
                    <a:bodyPr/>
                    <a:lstStyle/>
                    <a:p>
                      <a:pPr algn="ctr">
                        <a:defRPr sz="1295"/>
                      </a:pPr>
                      <a:r>
                        <a:rPr lang="en-IN">
                          <a:highlight>
                            <a:srgbClr val="000000"/>
                          </a:highlight>
                        </a:rPr>
                        <a:t>--------------------------</a:t>
                      </a:r>
                      <a:r>
                        <a:rPr lang="en-IN" altLang="en-US" sz="1295">
                          <a:highlight>
                            <a:srgbClr val="000000"/>
                          </a:highlight>
                        </a:rPr>
                        <a:t>--</a:t>
                      </a:r>
                      <a:endParaRPr lang="en-IN">
                        <a:highlight>
                          <a:srgbClr val="000000"/>
                        </a:highlight>
                      </a:endParaRPr>
                    </a:p>
                  </a:txBody>
                  <a:tcPr/>
                </a:tc>
                <a:tc hMerge="1">
                  <a:txBody>
                    <a:bodyPr/>
                    <a:lstStyle/>
                    <a:p>
                      <a:endParaRPr lang="en-US"/>
                    </a:p>
                  </a:txBody>
                  <a:tcPr/>
                </a:tc>
                <a:tc>
                  <a:txBody>
                    <a:bodyPr/>
                    <a:lstStyle/>
                    <a:p>
                      <a:pPr algn="l">
                        <a:defRPr sz="1295"/>
                      </a:pPr>
                      <a:endParaRPr/>
                    </a:p>
                  </a:txBody>
                  <a:tcPr/>
                </a:tc>
                <a:extLst>
                  <a:ext uri="{0D108BD9-81ED-4DB2-BD59-A6C34878D82A}">
                    <a16:rowId xmlns:a16="http://schemas.microsoft.com/office/drawing/2014/main" val="10002"/>
                  </a:ext>
                </a:extLst>
              </a:tr>
              <a:tr h="727075">
                <a:tc>
                  <a:txBody>
                    <a:bodyPr/>
                    <a:lstStyle/>
                    <a:p>
                      <a:pPr algn="l">
                        <a:defRPr sz="1295"/>
                      </a:pPr>
                      <a:r>
                        <a:rPr lang="en-IN" sz="1600">
                          <a:latin typeface="Times New Roman" panose="02020603050405020304" pitchFamily="18" charset="0"/>
                          <a:cs typeface="Times New Roman" panose="02020603050405020304" pitchFamily="18" charset="0"/>
                        </a:rPr>
                        <a:t>3. </a:t>
                      </a:r>
                      <a:r>
                        <a:rPr sz="1600">
                          <a:latin typeface="Times New Roman" panose="02020603050405020304" pitchFamily="18" charset="0"/>
                          <a:cs typeface="Times New Roman" panose="02020603050405020304" pitchFamily="18" charset="0"/>
                          <a:sym typeface="+mn-ea"/>
                        </a:rPr>
                        <a:t>Testing</a:t>
                      </a:r>
                    </a:p>
                    <a:p>
                      <a:pPr algn="l">
                        <a:defRPr sz="1295"/>
                      </a:pPr>
                      <a:endParaRPr lang="en-IN" sz="1600">
                        <a:latin typeface="Times New Roman" panose="02020603050405020304" pitchFamily="18" charset="0"/>
                        <a:cs typeface="Times New Roman" panose="02020603050405020304" pitchFamily="18" charset="0"/>
                        <a:sym typeface="+mn-ea"/>
                      </a:endParaRPr>
                    </a:p>
                  </a:txBody>
                  <a:tcPr/>
                </a:tc>
                <a:tc>
                  <a:txBody>
                    <a:bodyPr/>
                    <a:lstStyle/>
                    <a:p>
                      <a:pPr algn="l">
                        <a:defRPr sz="1295"/>
                      </a:pPr>
                      <a:endParaRPr/>
                    </a:p>
                  </a:txBody>
                  <a:tcPr/>
                </a:tc>
                <a:tc>
                  <a:txBody>
                    <a:bodyPr/>
                    <a:lstStyle/>
                    <a:p>
                      <a:pPr algn="l">
                        <a:defRPr sz="1295"/>
                      </a:pPr>
                      <a:endParaRPr/>
                    </a:p>
                  </a:txBody>
                  <a:tcPr/>
                </a:tc>
                <a:tc gridSpan="2">
                  <a:txBody>
                    <a:bodyPr/>
                    <a:lstStyle/>
                    <a:p>
                      <a:pPr algn="ctr">
                        <a:defRPr sz="1295"/>
                      </a:pPr>
                      <a:r>
                        <a:rPr lang="en-IN">
                          <a:highlight>
                            <a:srgbClr val="000000"/>
                          </a:highlight>
                        </a:rPr>
                        <a:t>                  ------</a:t>
                      </a:r>
                    </a:p>
                  </a:txBody>
                  <a:tcPr/>
                </a:tc>
                <a:tc hMerge="1">
                  <a:txBody>
                    <a:bodyPr/>
                    <a:lstStyle/>
                    <a:p>
                      <a:endParaRPr lang="en-US"/>
                    </a:p>
                  </a:txBody>
                  <a:tcPr/>
                </a:tc>
                <a:extLst>
                  <a:ext uri="{0D108BD9-81ED-4DB2-BD59-A6C34878D82A}">
                    <a16:rowId xmlns:a16="http://schemas.microsoft.com/office/drawing/2014/main" val="10003"/>
                  </a:ext>
                </a:extLst>
              </a:tr>
              <a:tr h="727075">
                <a:tc>
                  <a:txBody>
                    <a:bodyPr/>
                    <a:lstStyle/>
                    <a:p>
                      <a:pPr algn="l">
                        <a:defRPr sz="1295"/>
                      </a:pPr>
                      <a:r>
                        <a:rPr lang="en-IN" sz="1600">
                          <a:latin typeface="Times New Roman" panose="02020603050405020304" pitchFamily="18" charset="0"/>
                          <a:cs typeface="Times New Roman" panose="02020603050405020304" pitchFamily="18" charset="0"/>
                        </a:rPr>
                        <a:t>4. </a:t>
                      </a:r>
                      <a:r>
                        <a:rPr sz="1600">
                          <a:latin typeface="Times New Roman" panose="02020603050405020304" pitchFamily="18" charset="0"/>
                          <a:cs typeface="Times New Roman" panose="02020603050405020304" pitchFamily="18" charset="0"/>
                          <a:sym typeface="+mn-ea"/>
                        </a:rPr>
                        <a:t>Deployment and Final Review</a:t>
                      </a:r>
                      <a:endParaRPr lang="en-IN" sz="1600">
                        <a:latin typeface="Times New Roman" panose="02020603050405020304" pitchFamily="18" charset="0"/>
                        <a:cs typeface="Times New Roman" panose="02020603050405020304" pitchFamily="18" charset="0"/>
                        <a:sym typeface="+mn-ea"/>
                      </a:endParaRPr>
                    </a:p>
                  </a:txBody>
                  <a:tcPr/>
                </a:tc>
                <a:tc>
                  <a:txBody>
                    <a:bodyPr/>
                    <a:lstStyle/>
                    <a:p>
                      <a:pPr algn="l">
                        <a:defRPr sz="1295"/>
                      </a:pPr>
                      <a:endParaRPr/>
                    </a:p>
                  </a:txBody>
                  <a:tcPr/>
                </a:tc>
                <a:tc>
                  <a:txBody>
                    <a:bodyPr/>
                    <a:lstStyle/>
                    <a:p>
                      <a:pPr algn="l">
                        <a:defRPr sz="1295"/>
                      </a:pPr>
                      <a:endParaRPr/>
                    </a:p>
                  </a:txBody>
                  <a:tcPr/>
                </a:tc>
                <a:tc>
                  <a:txBody>
                    <a:bodyPr/>
                    <a:lstStyle/>
                    <a:p>
                      <a:pPr algn="l">
                        <a:defRPr sz="1295"/>
                      </a:pPr>
                      <a:endParaRPr/>
                    </a:p>
                  </a:txBody>
                  <a:tcPr/>
                </a:tc>
                <a:tc>
                  <a:txBody>
                    <a:bodyPr/>
                    <a:lstStyle/>
                    <a:p>
                      <a:pPr algn="ctr">
                        <a:defRPr sz="1295"/>
                      </a:pPr>
                      <a:r>
                        <a:rPr lang="en-IN">
                          <a:highlight>
                            <a:srgbClr val="000000"/>
                          </a:highlight>
                        </a:rPr>
                        <a:t>     ------</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Expected</a:t>
            </a:r>
            <a:r>
              <a:rPr lang="en-GB" dirty="0"/>
              <a:t> </a:t>
            </a:r>
            <a:r>
              <a:rPr lang="en-GB" dirty="0">
                <a:latin typeface="Times New Roman" panose="02020603050405020304" pitchFamily="18" charset="0"/>
                <a:cs typeface="Times New Roman" panose="02020603050405020304" pitchFamily="18" charset="0"/>
              </a:rPr>
              <a:t>Outcomes</a:t>
            </a:r>
          </a:p>
        </p:txBody>
      </p:sp>
      <p:pic>
        <p:nvPicPr>
          <p:cNvPr id="4" name="Picture 3">
            <a:extLst>
              <a:ext uri="{FF2B5EF4-FFF2-40B4-BE49-F238E27FC236}">
                <a16:creationId xmlns:a16="http://schemas.microsoft.com/office/drawing/2014/main" id="{4159256D-8310-A866-94D8-B317EDCA7C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988" y="1754057"/>
            <a:ext cx="2030090" cy="3732343"/>
          </a:xfrm>
          <a:prstGeom prst="rect">
            <a:avLst/>
          </a:prstGeom>
        </p:spPr>
      </p:pic>
      <p:pic>
        <p:nvPicPr>
          <p:cNvPr id="5" name="Picture 4">
            <a:extLst>
              <a:ext uri="{FF2B5EF4-FFF2-40B4-BE49-F238E27FC236}">
                <a16:creationId xmlns:a16="http://schemas.microsoft.com/office/drawing/2014/main" id="{ED575507-D58D-97A5-3F6C-81089C3637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7650" y="1754057"/>
            <a:ext cx="1890130" cy="3732343"/>
          </a:xfrm>
          <a:prstGeom prst="rect">
            <a:avLst/>
          </a:prstGeom>
        </p:spPr>
      </p:pic>
      <p:pic>
        <p:nvPicPr>
          <p:cNvPr id="6" name="Picture 5">
            <a:extLst>
              <a:ext uri="{FF2B5EF4-FFF2-40B4-BE49-F238E27FC236}">
                <a16:creationId xmlns:a16="http://schemas.microsoft.com/office/drawing/2014/main" id="{7C623184-6ECB-7EFA-2DB1-CDE4B1FE5B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02352" y="1754057"/>
            <a:ext cx="1955444" cy="3732343"/>
          </a:xfrm>
          <a:prstGeom prst="rect">
            <a:avLst/>
          </a:prstGeom>
        </p:spPr>
      </p:pic>
      <p:pic>
        <p:nvPicPr>
          <p:cNvPr id="7" name="Picture 6">
            <a:extLst>
              <a:ext uri="{FF2B5EF4-FFF2-40B4-BE49-F238E27FC236}">
                <a16:creationId xmlns:a16="http://schemas.microsoft.com/office/drawing/2014/main" id="{B97E51E9-5035-0ECD-FE50-07115F93211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32368" y="1754057"/>
            <a:ext cx="1796824" cy="3732343"/>
          </a:xfrm>
          <a:prstGeom prst="rect">
            <a:avLst/>
          </a:prstGeom>
        </p:spPr>
      </p:pic>
      <p:pic>
        <p:nvPicPr>
          <p:cNvPr id="8" name="Picture 7">
            <a:extLst>
              <a:ext uri="{FF2B5EF4-FFF2-40B4-BE49-F238E27FC236}">
                <a16:creationId xmlns:a16="http://schemas.microsoft.com/office/drawing/2014/main" id="{F10ECDF8-0701-9C30-72CA-0512758F0EF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03763" y="1754057"/>
            <a:ext cx="1796823" cy="3732342"/>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426*173"/>
  <p:tag name="TABLE_ENDDRAG_RECT" val="41*183*426*173"/>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914*398"/>
  <p:tag name="TABLE_ENDDRAG_RECT" val="45*111*914*398"/>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840*295"/>
  <p:tag name="TABLE_ENDDRAG_RECT" val="64*112*840*295"/>
</p:tagLst>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7</TotalTime>
  <Words>1479</Words>
  <Application>Microsoft Office PowerPoint</Application>
  <PresentationFormat>Widescreen</PresentationFormat>
  <Paragraphs>134</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Bookman Old Style</vt:lpstr>
      <vt:lpstr>Calibri</vt:lpstr>
      <vt:lpstr>Cambria</vt:lpstr>
      <vt:lpstr>Times New Roman</vt:lpstr>
      <vt:lpstr>Verdana</vt:lpstr>
      <vt:lpstr>Wingdings</vt:lpstr>
      <vt:lpstr>Bioinformatics</vt:lpstr>
      <vt:lpstr>PowerPoint Presentation</vt:lpstr>
      <vt:lpstr>Introduction</vt:lpstr>
      <vt:lpstr>Literature Review</vt:lpstr>
      <vt:lpstr>Literature Review</vt:lpstr>
      <vt:lpstr>Proposed Method</vt:lpstr>
      <vt:lpstr>Objectives</vt:lpstr>
      <vt:lpstr>Methodology</vt:lpstr>
      <vt:lpstr>Timeline of Project</vt:lpstr>
      <vt:lpstr>Expected Outcomes</vt:lpstr>
      <vt:lpstr>Expected Outcomes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Akshay B</cp:lastModifiedBy>
  <cp:revision>25</cp:revision>
  <dcterms:created xsi:type="dcterms:W3CDTF">2023-03-16T03:26:00Z</dcterms:created>
  <dcterms:modified xsi:type="dcterms:W3CDTF">2024-12-22T18:02:34Z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A47ADE0A944B4C98B9DDE5D5F1921155_13</vt:lpwstr>
  </property>
  <property fmtid="{D5CDD505-2E9C-101B-9397-08002B2CF9AE}" pid="3" name="KSOProductBuildVer">
    <vt:lpwstr>1033-12.2.0.18911</vt:lpwstr>
  </property>
</Properties>
</file>