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7" r:id="rId7"/>
    <p:sldId id="259" r:id="rId8"/>
    <p:sldId id="260" r:id="rId9"/>
    <p:sldId id="261" r:id="rId10"/>
    <p:sldId id="262" r:id="rId11"/>
    <p:sldId id="263" r:id="rId12"/>
    <p:sldId id="276"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161CB-0F01-45D0-AA51-FB3F50BE58CF}">
          <p14:sldIdLst>
            <p14:sldId id="256"/>
            <p14:sldId id="257"/>
            <p14:sldId id="258"/>
            <p14:sldId id="267"/>
          </p14:sldIdLst>
        </p14:section>
        <p14:section name="Untitled Section" id="{73634276-8986-427B-940D-E95D136E7CD5}">
          <p14:sldIdLst>
            <p14:sldId id="259"/>
            <p14:sldId id="260"/>
            <p14:sldId id="261"/>
            <p14:sldId id="262"/>
            <p14:sldId id="263"/>
            <p14:sldId id="276"/>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hyperlink" Target="Link" TargetMode="Externa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Google Shape;87;p13"/>
          <p:cNvSpPr txBox="1">
            <a:spLocks noGrp="1"/>
          </p:cNvSpPr>
          <p:nvPr/>
        </p:nvSpPr>
        <p:spPr>
          <a:xfrm>
            <a:off x="1030499" y="946547"/>
            <a:ext cx="10363200" cy="962898"/>
          </a:xfrm>
          <a:prstGeom prst="rect">
            <a:avLst/>
          </a:prstGeom>
          <a:noFill/>
          <a:ln>
            <a:noFill/>
          </a:ln>
          <a:extLst>
            <a:ext uri="{909E8E84-426E-40DD-AFC4-6F175D3DCCD1}">
              <a14:hiddenFill xmlns:a14="http://schemas.microsoft.com/office/drawing/2010/main">
                <a:solidFill>
                  <a:schemeClr val="tx1"/>
                </a:solidFill>
              </a14:hiddenFill>
            </a:ext>
          </a:extLst>
        </p:spPr>
        <p:txBody>
          <a:bodyPr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rPr>
              <a:t>HOSPIQ (Hospital Quick Finder)</a:t>
            </a:r>
            <a:endParaRPr lang="en-IN"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nvSpPr>
        <p:spPr>
          <a:xfrm>
            <a:off x="790469" y="1909490"/>
            <a:ext cx="3970500" cy="55230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81000" algn="ctr" rtl="0">
              <a:lnSpc>
                <a:spcPct val="100000"/>
              </a:lnSpc>
              <a:spcBef>
                <a:spcPts val="400"/>
              </a:spcBef>
              <a:spcAft>
                <a:spcPts val="0"/>
              </a:spcAft>
              <a:buClr>
                <a:srgbClr val="17365D"/>
              </a:buClr>
              <a:buSzPts val="2000"/>
              <a:buFont typeface="Arial" panose="020B0604020202020204"/>
              <a:buNone/>
              <a:defRPr sz="20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L="914400" marR="0" lvl="1"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1371600" marR="0" lvl="2" indent="-342900" algn="ctr" rtl="0">
              <a:lnSpc>
                <a:spcPct val="100000"/>
              </a:lnSpc>
              <a:spcBef>
                <a:spcPts val="360"/>
              </a:spcBef>
              <a:spcAft>
                <a:spcPts val="0"/>
              </a:spcAft>
              <a:buClr>
                <a:srgbClr val="888888"/>
              </a:buClr>
              <a:buSzPts val="1800"/>
              <a:buFont typeface="Arial" panose="020B0604020202020204"/>
              <a:buNone/>
              <a:defRPr sz="18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1828800" marR="0" lvl="3" indent="-330200" algn="ctr" rtl="0">
              <a:lnSpc>
                <a:spcPct val="100000"/>
              </a:lnSpc>
              <a:spcBef>
                <a:spcPts val="320"/>
              </a:spcBef>
              <a:spcAft>
                <a:spcPts val="0"/>
              </a:spcAft>
              <a:buClr>
                <a:srgbClr val="888888"/>
              </a:buClr>
              <a:buSzPts val="1600"/>
              <a:buFont typeface="Arial" panose="020B0604020202020204"/>
              <a:buNone/>
              <a:defRPr sz="16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2286000" marR="0" lvl="4" indent="-330200" algn="ctr" rtl="0">
              <a:lnSpc>
                <a:spcPct val="100000"/>
              </a:lnSpc>
              <a:spcBef>
                <a:spcPts val="320"/>
              </a:spcBef>
              <a:spcAft>
                <a:spcPts val="0"/>
              </a:spcAft>
              <a:buClr>
                <a:srgbClr val="888888"/>
              </a:buClr>
              <a:buSzPts val="1600"/>
              <a:buFont typeface="Arial" panose="020B0604020202020204"/>
              <a:buNone/>
              <a:defRPr sz="16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9p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 ISR 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custDataLst>
              <p:tags r:id="rId1"/>
            </p:custDataLst>
          </p:nvPr>
        </p:nvGraphicFramePr>
        <p:xfrm>
          <a:off x="894715" y="2615565"/>
          <a:ext cx="5418455" cy="2237750"/>
        </p:xfrm>
        <a:graphic>
          <a:graphicData uri="http://schemas.openxmlformats.org/drawingml/2006/table">
            <a:tbl>
              <a:tblPr firstRow="1" bandRow="1">
                <a:noFill/>
                <a:tableStyleId>{57690726-49DA-4552-BDEB-330DD8EA8BD9}</a:tableStyleId>
              </a:tblPr>
              <a:tblGrid>
                <a:gridCol w="2084705"/>
                <a:gridCol w="3333750"/>
              </a:tblGrid>
              <a:tr h="368300">
                <a:tc>
                  <a:txBody>
                    <a:bodyPr/>
                    <a:lstStyle/>
                    <a:p>
                      <a:pPr marL="0" marR="0" lvl="1" indent="0" algn="ctr" rtl="0">
                        <a:spcBef>
                          <a:spcPts val="0"/>
                        </a:spcBef>
                        <a:spcAft>
                          <a:spcPts val="0"/>
                        </a:spcAft>
                        <a:buNone/>
                      </a:pPr>
                      <a:r>
                        <a:rPr lang="en-GB" sz="2000" b="1" u="none" strike="noStrike" cap="none" dirty="0">
                          <a:solidFill>
                            <a:srgbClr val="17365D"/>
                          </a:solidFill>
                          <a:latin typeface="Cambria" panose="02040503050406030204" pitchFamily="18" charset="0"/>
                          <a:cs typeface="Cambria" panose="02040503050406030204" pitchFamily="18" charset="0"/>
                        </a:rPr>
                        <a:t>Roll Number</a:t>
                      </a:r>
                      <a:endParaRPr lang="en-GB" sz="2000" b="1" u="none" strike="noStrike" cap="none" dirty="0">
                        <a:solidFill>
                          <a:srgbClr val="17365D"/>
                        </a:solidFill>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b="1" u="none" strike="noStrike" cap="none" dirty="0">
                          <a:solidFill>
                            <a:srgbClr val="17365D"/>
                          </a:solidFill>
                          <a:latin typeface="Cambria" panose="02040503050406030204" pitchFamily="18" charset="0"/>
                          <a:cs typeface="Cambria" panose="02040503050406030204" pitchFamily="18" charset="0"/>
                        </a:rPr>
                        <a:t>Student Name</a:t>
                      </a:r>
                      <a:endParaRPr lang="en-GB" sz="2000" b="1" u="none" strike="noStrike" cap="none" dirty="0">
                        <a:solidFill>
                          <a:srgbClr val="17365D"/>
                        </a:solidFill>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8300">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cs typeface="Cambria" panose="02040503050406030204" pitchFamily="18" charset="0"/>
                        </a:rPr>
                        <a:t>20211ISR0056</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AMULYA B</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20211ISR0053</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SNEHA N</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20211ISR0054</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BHAVANA A</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20211ISR0049</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Cambria" panose="02040503050406030204" pitchFamily="18" charset="0"/>
                          <a:cs typeface="Cambria" panose="02040503050406030204" pitchFamily="18" charset="0"/>
                        </a:rPr>
                        <a:t>HEMANTH GOVINDA RAJ </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830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398915" y="261557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Dr.Akshatha Y</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ineering</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,Bengaluru</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4110597" y="209629"/>
            <a:ext cx="3970500" cy="552300"/>
          </a:xfrm>
          <a:prstGeom prst="rect">
            <a:avLst/>
          </a:prstGeom>
          <a:noFill/>
          <a:ln>
            <a:noFill/>
          </a:ln>
        </p:spPr>
        <p:txBody>
          <a:bodyPr spcFirstLastPara="1" wrap="square" lIns="91425" tIns="45700" rIns="91425" bIns="45700" anchor="t" anchorCtr="0">
            <a:normAutofit fontScale="7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endPar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Google Shape;91;p13"/>
          <p:cNvSpPr txBox="1"/>
          <p:nvPr/>
        </p:nvSpPr>
        <p:spPr>
          <a:xfrm>
            <a:off x="325120" y="4726305"/>
            <a:ext cx="11866880" cy="13582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 TECH</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(Information Science and Engineering with AI and Robotics)</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Dr.Zafar Ali Khan </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Dr.Akshatha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K/Dr. Abdul Khadar A/Mr. Md Ziaur Rah</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man</a:t>
            </a:r>
            <a:endPar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latin typeface="Times New Roman" panose="02020603050405020304" pitchFamily="18" charset="0"/>
                <a:cs typeface="Times New Roman" panose="02020603050405020304" pitchFamily="18" charset="0"/>
                <a:sym typeface="+mn-ea"/>
              </a:rPr>
              <a:t>Expected</a:t>
            </a:r>
            <a:r>
              <a:rPr lang="en-GB" dirty="0">
                <a:latin typeface="Times New Roman" panose="02020603050405020304" pitchFamily="18" charset="0"/>
                <a:cs typeface="Times New Roman" panose="02020603050405020304" pitchFamily="18" charset="0"/>
                <a:sym typeface="+mn-ea"/>
              </a:rPr>
              <a:t> Outcomes</a:t>
            </a:r>
            <a:endParaRPr lang="en-US">
              <a:latin typeface="Times New Roman" panose="02020603050405020304" pitchFamily="18" charset="0"/>
              <a:cs typeface="Times New Roman" panose="02020603050405020304" pitchFamily="18" charset="0"/>
            </a:endParaRPr>
          </a:p>
        </p:txBody>
      </p:sp>
      <p:pic>
        <p:nvPicPr>
          <p:cNvPr id="12" name="Picture 11" descr="WhatsApp Image 2024-11-25 at 8.16.25 PM"/>
          <p:cNvPicPr>
            <a:picLocks noChangeAspect="1"/>
          </p:cNvPicPr>
          <p:nvPr/>
        </p:nvPicPr>
        <p:blipFill>
          <a:blip r:embed="rId1"/>
          <a:stretch>
            <a:fillRect/>
          </a:stretch>
        </p:blipFill>
        <p:spPr>
          <a:xfrm>
            <a:off x="6705600" y="1142365"/>
            <a:ext cx="3183255" cy="5052695"/>
          </a:xfrm>
          <a:prstGeom prst="rect">
            <a:avLst/>
          </a:prstGeom>
        </p:spPr>
      </p:pic>
      <p:pic>
        <p:nvPicPr>
          <p:cNvPr id="5" name="Picture 4" descr="WhatsApp Image 2024-11-25 at 8.16.24 PM (3)"/>
          <p:cNvPicPr>
            <a:picLocks noChangeAspect="1"/>
          </p:cNvPicPr>
          <p:nvPr/>
        </p:nvPicPr>
        <p:blipFill>
          <a:blip r:embed="rId2"/>
          <a:stretch>
            <a:fillRect/>
          </a:stretch>
        </p:blipFill>
        <p:spPr>
          <a:xfrm>
            <a:off x="2708275" y="1142365"/>
            <a:ext cx="3442970" cy="49536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The "</a:t>
            </a:r>
            <a:r>
              <a:rPr lang="en-GB" sz="1800" dirty="0" err="1">
                <a:latin typeface="Times New Roman" panose="02020603050405020304" pitchFamily="18" charset="0"/>
                <a:cs typeface="Times New Roman" panose="02020603050405020304" pitchFamily="18" charset="0"/>
              </a:rPr>
              <a:t>HospiQ</a:t>
            </a:r>
            <a:r>
              <a:rPr lang="en-GB" sz="1800" dirty="0">
                <a:latin typeface="Times New Roman" panose="02020603050405020304" pitchFamily="18" charset="0"/>
                <a:cs typeface="Times New Roman" panose="02020603050405020304" pitchFamily="18" charset="0"/>
              </a:rPr>
              <a:t> (Hospital Quick Finder)" represents a significant leap forward in healthcare accessibility and convenience. By harnessing the capabilities of modern</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technology, this app has successfully addressed the common challenges faced by patients in locating nearby hospitals and specialized medical professionals saving valuable time which can save a person from death in critical and emergency situation.</a:t>
            </a:r>
            <a:endParaRPr lang="en-GB"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A well-designed hospital finder mobile app can significantly benefit both users and hospitals. Users can easily find nearby hospitals, access detailed information, and schedule appointments conveniently. For hospitals, the app can increase visibility, enhance patient experience, and collect valuable data. By tracking key performance indicators, app developers can optimize the app to meet the needs of both users and healthcare providers, ultimately improving healthcare access and satisfaction.</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sp>
        <p:nvSpPr>
          <p:cNvPr id="4" name="Content Placeholder 3"/>
          <p:cNvSpPr/>
          <p:nvPr>
            <p:ph idx="1"/>
          </p:nvPr>
        </p:nvSpPr>
        <p:spPr/>
        <p:txBody>
          <a:bodyPr/>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Geetha, Selvaraj, Samayan Narayanamoorthy, Thangaraj Manirathinam, and Daekook Kang. "Fuzzy casebased reasoning approach for finding COVID-19 patients’ priority in hospitals at source shortage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period." Expert Systems with Applications 178 (2021): 114997.</a:t>
            </a:r>
            <a:endParaRPr lang="en-US" alt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Ravaghi, H., Alidoost, S., Mannion, R. and Bélorgeot, V.D., 2020. Models and methods for determining the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optimal number of beds in hospitals and regions: a systematic scoping review. BMC Health Services</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Research, 20(1), pp.1-13.</a:t>
            </a:r>
            <a:endParaRPr lang="en-US" alt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Kittipanya-Ngam, Panachit, Ong Soh Guat, and Eng How Lung. "Bed detection for a monitoring systemin hospital wards." 2012 Annual International Conference of the IEEE Engineering in Medicine and</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Biology Society. IEEE, 2012.</a:t>
            </a:r>
            <a:endParaRPr lang="en-US" alt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McClean, Sally, and Peter H. Millard. "A decision support system for bed- occupancy management and</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planning hospitals." Mathematical Medicine and Biology: A Journal of the IMA 12, no. 3-4 (1995): 249-257</a:t>
            </a:r>
            <a:endParaRPr lang="en-US" alt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Rinartha, K., &amp; Suryasa, W. (2017). Comparative study for better results on query suggestion of articlesearching with MySQL pattern matching and Jaccard similarity. In 2017 5th International Conference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on Cyber and IT Service Management (CITSM) (pp. 1-4). IEEE.</a:t>
            </a:r>
            <a:endParaRPr lang="en-US" alt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[18] Mr. Anand D. Acharya, "IOT based Health Care Monitoring Kit", International Conference on Computing</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Methodologies and Communication, pp:110- 115(2020)</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l">
              <a:buNone/>
            </a:pPr>
            <a:r>
              <a:rPr lang="en-GB" sz="1800" dirty="0">
                <a:latin typeface="Times New Roman" panose="02020603050405020304" pitchFamily="18" charset="0"/>
                <a:cs typeface="Times New Roman" panose="02020603050405020304" pitchFamily="18" charset="0"/>
              </a:rPr>
              <a:t>The Hospital Finder project is an innovative Android application designed to provide users with a simple yet powerful tool for locating hospitals in real-time, ensuring access to medical care is just a few taps away. Developed using Android Studio, the app leverages Google Maps API, location-based services, and a user-friendly interface to offer a seamless experience for users. Upon launching the app,  it displays a list of nearby hospitals, complete with essential details such as address, contact numbers, and services offered. This feature is especially valuable in emergency situations, where immediate access to healthcare is critical.</a:t>
            </a:r>
            <a:endParaRPr lang="en-GB" sz="1800" dirty="0">
              <a:latin typeface="Times New Roman" panose="02020603050405020304" pitchFamily="18" charset="0"/>
              <a:cs typeface="Times New Roman" panose="02020603050405020304" pitchFamily="18" charset="0"/>
            </a:endParaRPr>
          </a:p>
          <a:p>
            <a:pPr marL="0" indent="0" algn="l">
              <a:buNone/>
            </a:pPr>
            <a:r>
              <a:rPr lang="en-GB" sz="1800" dirty="0">
                <a:latin typeface="Times New Roman" panose="02020603050405020304" pitchFamily="18" charset="0"/>
                <a:cs typeface="Times New Roman" panose="02020603050405020304" pitchFamily="18" charset="0"/>
              </a:rPr>
              <a:t>Users can also perform custom searches by entering a hospital’s name, or by filtering hospitals based on specific criteria, such as the availability of certain medical services</a:t>
            </a:r>
            <a:r>
              <a:rPr lang="en-IN" altLang="en-GB" sz="1800" dirty="0">
                <a:latin typeface="Times New Roman" panose="02020603050405020304" pitchFamily="18" charset="0"/>
                <a:cs typeface="Times New Roman" panose="02020603050405020304" pitchFamily="18" charset="0"/>
              </a:rPr>
              <a:t> and </a:t>
            </a:r>
            <a:r>
              <a:rPr lang="en-GB" sz="1800" dirty="0">
                <a:latin typeface="Times New Roman" panose="02020603050405020304" pitchFamily="18" charset="0"/>
                <a:cs typeface="Times New Roman" panose="02020603050405020304" pitchFamily="18" charset="0"/>
              </a:rPr>
              <a:t>emergency care or specialized departments like cardiology or </a:t>
            </a:r>
            <a:r>
              <a:rPr lang="en-GB" sz="1800" dirty="0" err="1">
                <a:latin typeface="Times New Roman" panose="02020603050405020304" pitchFamily="18" charset="0"/>
                <a:cs typeface="Times New Roman" panose="02020603050405020304" pitchFamily="18" charset="0"/>
              </a:rPr>
              <a:t>pediatrics</a:t>
            </a:r>
            <a:r>
              <a:rPr lang="en-GB" sz="1800" dirty="0">
                <a:latin typeface="Times New Roman" panose="02020603050405020304" pitchFamily="18" charset="0"/>
                <a:cs typeface="Times New Roman" panose="02020603050405020304" pitchFamily="18" charset="0"/>
              </a:rPr>
              <a:t>. The app provides</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directions to the selected hospital using Google Maps, guiding users with step-by-step navigation from their current location. Additionally, the app is designed to be adaptable across various scenarios, such as traveling or seeking healthcare in unfamiliar regions, making it an essential tool for users who may need assistance in quickly finding medical facilities.</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131128"/>
            <a:ext cx="10668000" cy="487362"/>
          </a:xfrm>
        </p:spPr>
        <p:txBody>
          <a:bodyPr/>
          <a:lstStyle/>
          <a:p>
            <a:r>
              <a:rPr lang="en-GB" dirty="0">
                <a:latin typeface="Times New Roman" panose="02020603050405020304" pitchFamily="18" charset="0"/>
                <a:cs typeface="Times New Roman" panose="02020603050405020304" pitchFamily="18" charset="0"/>
              </a:rPr>
              <a:t>Literature Review</a:t>
            </a:r>
            <a:endParaRPr lang="en-GB" dirty="0">
              <a:latin typeface="Times New Roman" panose="02020603050405020304" pitchFamily="18" charset="0"/>
              <a:cs typeface="Times New Roman" panose="02020603050405020304" pitchFamily="18" charset="0"/>
            </a:endParaRPr>
          </a:p>
        </p:txBody>
      </p:sp>
      <p:graphicFrame>
        <p:nvGraphicFramePr>
          <p:cNvPr id="11" name="Table 10"/>
          <p:cNvGraphicFramePr/>
          <p:nvPr>
            <p:custDataLst>
              <p:tags r:id="rId1"/>
            </p:custDataLst>
          </p:nvPr>
        </p:nvGraphicFramePr>
        <p:xfrm>
          <a:off x="290195" y="704850"/>
          <a:ext cx="11611610" cy="5699760"/>
        </p:xfrm>
        <a:graphic>
          <a:graphicData uri="http://schemas.openxmlformats.org/drawingml/2006/table">
            <a:tbl>
              <a:tblPr firstRow="1" bandRow="1">
                <a:tableStyleId>{5C22544A-7EE6-4342-B048-85BDC9FD1C3A}</a:tableStyleId>
              </a:tblPr>
              <a:tblGrid>
                <a:gridCol w="1042670"/>
                <a:gridCol w="3786505"/>
                <a:gridCol w="3384550"/>
                <a:gridCol w="3397885"/>
              </a:tblGrid>
              <a:tr h="457200">
                <a:tc>
                  <a:txBody>
                    <a:bodyPr/>
                    <a:p>
                      <a:pPr algn="ctr">
                        <a:lnSpc>
                          <a:spcPct val="150000"/>
                        </a:lnSpc>
                        <a:buNone/>
                      </a:pPr>
                      <a:r>
                        <a:rPr lang="en-IN" altLang="en-US" sz="1600">
                          <a:latin typeface="Times New Roman" panose="02020603050405020304" pitchFamily="18" charset="0"/>
                          <a:cs typeface="Times New Roman" panose="02020603050405020304" pitchFamily="18" charset="0"/>
                        </a:rPr>
                        <a:t>SLNo.</a:t>
                      </a:r>
                      <a:endParaRPr lang="en-IN" altLang="en-US" sz="1600">
                        <a:latin typeface="Times New Roman" panose="02020603050405020304" pitchFamily="18" charset="0"/>
                        <a:cs typeface="Times New Roman" panose="02020603050405020304" pitchFamily="18" charset="0"/>
                      </a:endParaRPr>
                    </a:p>
                  </a:txBody>
                  <a:tcPr/>
                </a:tc>
                <a:tc>
                  <a:txBody>
                    <a:bodyPr/>
                    <a:p>
                      <a:pPr algn="ctr"/>
                      <a:r>
                        <a:rPr lang="en-IN" sz="1600">
                          <a:latin typeface="Times New Roman" panose="02020603050405020304" pitchFamily="18" charset="0"/>
                          <a:cs typeface="Times New Roman" panose="02020603050405020304" pitchFamily="18" charset="0"/>
                        </a:rPr>
                        <a:t>Title</a:t>
                      </a:r>
                      <a:endParaRPr lang="en-IN" sz="1600">
                        <a:latin typeface="Times New Roman" panose="02020603050405020304" pitchFamily="18" charset="0"/>
                        <a:cs typeface="Times New Roman" panose="02020603050405020304" pitchFamily="18" charset="0"/>
                      </a:endParaRPr>
                    </a:p>
                  </a:txBody>
                  <a:tcPr marL="0" marR="0" marT="0" marB="0" anchor="ctr" anchorCtr="0"/>
                </a:tc>
                <a:tc>
                  <a:txBody>
                    <a:bodyPr/>
                    <a:p>
                      <a:pPr algn="ctr">
                        <a:buNone/>
                      </a:pPr>
                      <a:r>
                        <a:rPr lang="en-IN" altLang="en-US" sz="1600">
                          <a:latin typeface="Times New Roman" panose="02020603050405020304" pitchFamily="18" charset="0"/>
                          <a:cs typeface="Times New Roman" panose="02020603050405020304" pitchFamily="18" charset="0"/>
                        </a:rPr>
                        <a:t>Description</a:t>
                      </a:r>
                      <a:endParaRPr lang="en-IN" altLang="en-US" sz="1600">
                        <a:latin typeface="Times New Roman" panose="02020603050405020304" pitchFamily="18" charset="0"/>
                        <a:cs typeface="Times New Roman" panose="02020603050405020304" pitchFamily="18" charset="0"/>
                      </a:endParaRPr>
                    </a:p>
                  </a:txBody>
                  <a:tcPr/>
                </a:tc>
                <a:tc>
                  <a:txBody>
                    <a:bodyPr/>
                    <a:p>
                      <a:pPr algn="ctr">
                        <a:buNone/>
                      </a:pPr>
                      <a:r>
                        <a:rPr lang="en-IN" altLang="en-US" sz="1600">
                          <a:latin typeface="Times New Roman" panose="02020603050405020304" pitchFamily="18" charset="0"/>
                          <a:cs typeface="Times New Roman" panose="02020603050405020304" pitchFamily="18" charset="0"/>
                        </a:rPr>
                        <a:t>Link</a:t>
                      </a:r>
                      <a:endParaRPr lang="en-IN" altLang="en-US" sz="1600">
                        <a:latin typeface="Times New Roman" panose="02020603050405020304" pitchFamily="18" charset="0"/>
                        <a:cs typeface="Times New Roman" panose="02020603050405020304" pitchFamily="18" charset="0"/>
                      </a:endParaRPr>
                    </a:p>
                  </a:txBody>
                  <a:tcPr/>
                </a:tc>
              </a:tr>
              <a:tr h="944880">
                <a:tc>
                  <a:txBody>
                    <a:bodyPr/>
                    <a:p>
                      <a:pPr algn="ctr">
                        <a:buNone/>
                      </a:pPr>
                      <a:r>
                        <a:rPr lang="en-IN" altLang="en-US" sz="1600">
                          <a:latin typeface="Times New Roman" panose="02020603050405020304" pitchFamily="18" charset="0"/>
                          <a:cs typeface="Times New Roman" panose="02020603050405020304" pitchFamily="18" charset="0"/>
                        </a:rPr>
                        <a:t>1</a:t>
                      </a:r>
                      <a:endParaRPr lang="en-IN" altLang="en-US" sz="1600">
                        <a:latin typeface="Times New Roman" panose="02020603050405020304" pitchFamily="18" charset="0"/>
                        <a:cs typeface="Times New Roman" panose="02020603050405020304" pitchFamily="18" charset="0"/>
                      </a:endParaRPr>
                    </a:p>
                  </a:txBody>
                  <a:tcPr/>
                </a:tc>
                <a:tc>
                  <a:txBody>
                    <a:bodyPr/>
                    <a:p>
                      <a:pPr algn="ctr">
                        <a:buNone/>
                      </a:pPr>
                      <a:r>
                        <a:rPr lang="en-US" altLang="en-US" sz="1400">
                          <a:latin typeface="Times New Roman" panose="02020603050405020304" pitchFamily="18" charset="0"/>
                          <a:cs typeface="Times New Roman" panose="02020603050405020304" pitchFamily="18" charset="0"/>
                        </a:rPr>
                        <a:t>Community Benefit Insight Data API</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US" altLang="en-US" sz="1400">
                          <a:latin typeface="Times New Roman" panose="02020603050405020304" pitchFamily="18" charset="0"/>
                          <a:cs typeface="Times New Roman" panose="02020603050405020304" pitchFamily="18" charset="0"/>
                        </a:rPr>
                        <a:t>Provides hospital data filtered by state. Enables API integration to retrieve relevant hospital information</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400" dirty="0">
                          <a:latin typeface="Times New Roman" panose="02020603050405020304" pitchFamily="18" charset="0"/>
                          <a:cs typeface="Times New Roman" panose="02020603050405020304" pitchFamily="18" charset="0"/>
                          <a:sym typeface="+mn-ea"/>
                          <a:hlinkClick r:id="rId2" action="ppaction://hlinkfile"/>
                        </a:rPr>
                        <a:t> https://www.communitybenefitinsight.org/?page=info.data_api.</a:t>
                      </a:r>
                      <a:endParaRPr lang="en-GB" sz="1400" dirty="0">
                        <a:latin typeface="Times New Roman" panose="02020603050405020304" pitchFamily="18" charset="0"/>
                        <a:cs typeface="Times New Roman" panose="02020603050405020304" pitchFamily="18" charset="0"/>
                      </a:endParaRPr>
                    </a:p>
                    <a:p>
                      <a:pPr algn="l">
                        <a:buNone/>
                      </a:pPr>
                      <a:endParaRPr lang="en-GB" altLang="en-US" sz="1400" dirty="0">
                        <a:latin typeface="Times New Roman" panose="02020603050405020304" pitchFamily="18" charset="0"/>
                        <a:cs typeface="Times New Roman" panose="02020603050405020304" pitchFamily="18" charset="0"/>
                      </a:endParaRPr>
                    </a:p>
                  </a:txBody>
                  <a:tcPr/>
                </a:tc>
              </a:tr>
              <a:tr h="731520">
                <a:tc>
                  <a:txBody>
                    <a:bodyPr/>
                    <a:p>
                      <a:pPr algn="ctr">
                        <a:buNone/>
                      </a:pPr>
                      <a:r>
                        <a:rPr lang="en-IN" altLang="en-US" sz="1600">
                          <a:latin typeface="Times New Roman" panose="02020603050405020304" pitchFamily="18" charset="0"/>
                          <a:cs typeface="Times New Roman" panose="02020603050405020304" pitchFamily="18" charset="0"/>
                        </a:rPr>
                        <a:t>2</a:t>
                      </a:r>
                      <a:endParaRPr lang="en-IN" altLang="en-US" sz="1600">
                        <a:latin typeface="Times New Roman" panose="02020603050405020304" pitchFamily="18" charset="0"/>
                        <a:cs typeface="Times New Roman" panose="02020603050405020304" pitchFamily="18" charset="0"/>
                      </a:endParaRPr>
                    </a:p>
                  </a:txBody>
                  <a:tcPr/>
                </a:tc>
                <a:tc>
                  <a:txBody>
                    <a:bodyPr/>
                    <a:p>
                      <a:pPr algn="ctr">
                        <a:buNone/>
                      </a:pPr>
                      <a:r>
                        <a:rPr lang="en-US" altLang="en-US" sz="1400">
                          <a:latin typeface="Times New Roman" panose="02020603050405020304" pitchFamily="18" charset="0"/>
                          <a:cs typeface="Times New Roman" panose="02020603050405020304" pitchFamily="18" charset="0"/>
                        </a:rPr>
                        <a:t>Android Based Hospital Finder Using GPS</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US" altLang="en-US" sz="1400">
                          <a:latin typeface="Times New Roman" panose="02020603050405020304" pitchFamily="18" charset="0"/>
                          <a:cs typeface="Times New Roman" panose="02020603050405020304" pitchFamily="18" charset="0"/>
                        </a:rPr>
                        <a:t>Utilizes GPS for finding the nearest hospital and providing a route using Google Maps API.</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200" dirty="0">
                          <a:latin typeface="Times New Roman" panose="02020603050405020304" pitchFamily="18" charset="0"/>
                          <a:cs typeface="Times New Roman" panose="02020603050405020304" pitchFamily="18" charset="0"/>
                          <a:sym typeface="+mn-ea"/>
                          <a:hlinkClick r:id="rId2" action="ppaction://hlinkfile"/>
                        </a:rPr>
                        <a:t>//www.academia.edu/36350507/ANDROID_BASED_HOSPITALFINDER_APPLICATION_USING_GLOBAL_POSITIONING_SYSTEM_GPS</a:t>
                      </a:r>
                      <a:r>
                        <a:rPr lang="en-GB" sz="1200" dirty="0">
                          <a:latin typeface="Times New Roman" panose="02020603050405020304" pitchFamily="18" charset="0"/>
                          <a:cs typeface="Times New Roman" panose="02020603050405020304" pitchFamily="18" charset="0"/>
                          <a:sym typeface="+mn-ea"/>
                        </a:rPr>
                        <a:t>.</a:t>
                      </a:r>
                      <a:endParaRPr lang="en-GB" sz="1200" dirty="0">
                        <a:latin typeface="Times New Roman" panose="02020603050405020304" pitchFamily="18" charset="0"/>
                        <a:cs typeface="Times New Roman" panose="02020603050405020304" pitchFamily="18" charset="0"/>
                        <a:sym typeface="+mn-ea"/>
                      </a:endParaRPr>
                    </a:p>
                  </a:txBody>
                  <a:tcPr/>
                </a:tc>
              </a:tr>
              <a:tr h="944880">
                <a:tc>
                  <a:txBody>
                    <a:bodyPr/>
                    <a:p>
                      <a:pPr algn="ctr">
                        <a:buNone/>
                      </a:pPr>
                      <a:r>
                        <a:rPr lang="en-IN" altLang="en-US" sz="1600">
                          <a:latin typeface="Times New Roman" panose="02020603050405020304" pitchFamily="18" charset="0"/>
                          <a:cs typeface="Times New Roman" panose="02020603050405020304" pitchFamily="18" charset="0"/>
                        </a:rPr>
                        <a:t>3</a:t>
                      </a:r>
                      <a:endParaRPr lang="en-IN" altLang="en-US" sz="1600">
                        <a:latin typeface="Times New Roman" panose="02020603050405020304" pitchFamily="18" charset="0"/>
                        <a:cs typeface="Times New Roman" panose="02020603050405020304" pitchFamily="18" charset="0"/>
                      </a:endParaRPr>
                    </a:p>
                  </a:txBody>
                  <a:tcPr/>
                </a:tc>
                <a:tc>
                  <a:txBody>
                    <a:bodyPr/>
                    <a:p>
                      <a:pPr algn="ctr">
                        <a:buNone/>
                      </a:pPr>
                      <a:r>
                        <a:rPr lang="en-US" altLang="en-US" sz="1400">
                          <a:latin typeface="Times New Roman" panose="02020603050405020304" pitchFamily="18" charset="0"/>
                          <a:cs typeface="Times New Roman" panose="02020603050405020304" pitchFamily="18" charset="0"/>
                        </a:rPr>
                        <a:t>Nearest Hospital Tracking and Disease Prediction</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US" altLang="en-US" sz="1400">
                          <a:latin typeface="Times New Roman" panose="02020603050405020304" pitchFamily="18" charset="0"/>
                          <a:cs typeface="Times New Roman" panose="02020603050405020304" pitchFamily="18" charset="0"/>
                        </a:rPr>
                        <a:t>Helps locate the nearest hospital and predicts diseases for tailored treatments. Aims to save patients' time and provide prompt medical care.</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400" dirty="0">
                          <a:latin typeface="Times New Roman" panose="02020603050405020304" pitchFamily="18" charset="0"/>
                          <a:cs typeface="Times New Roman" panose="02020603050405020304" pitchFamily="18" charset="0"/>
                          <a:sym typeface="+mn-ea"/>
                          <a:hlinkClick r:id="rId2" action="ppaction://hlinkfile"/>
                        </a:rPr>
                        <a:t>https://scholarworks.calstate.edu/downloads/sj139245q.</a:t>
                      </a:r>
                      <a:endParaRPr lang="en-GB" sz="1400" dirty="0">
                        <a:latin typeface="Times New Roman" panose="02020603050405020304" pitchFamily="18" charset="0"/>
                        <a:cs typeface="Times New Roman" panose="02020603050405020304" pitchFamily="18" charset="0"/>
                        <a:sym typeface="+mn-ea"/>
                        <a:hlinkClick r:id="rId2" action="ppaction://hlinkfile"/>
                      </a:endParaRPr>
                    </a:p>
                  </a:txBody>
                  <a:tcPr/>
                </a:tc>
              </a:tr>
              <a:tr h="731520">
                <a:tc>
                  <a:txBody>
                    <a:bodyPr/>
                    <a:p>
                      <a:pPr algn="ctr">
                        <a:buNone/>
                      </a:pPr>
                      <a:r>
                        <a:rPr lang="en-IN" altLang="en-US" sz="1600">
                          <a:latin typeface="Times New Roman" panose="02020603050405020304" pitchFamily="18" charset="0"/>
                          <a:cs typeface="Times New Roman" panose="02020603050405020304" pitchFamily="18" charset="0"/>
                        </a:rPr>
                        <a:t>4</a:t>
                      </a:r>
                      <a:endParaRPr lang="en-IN" altLang="en-US" sz="1600">
                        <a:latin typeface="Times New Roman" panose="02020603050405020304" pitchFamily="18" charset="0"/>
                        <a:cs typeface="Times New Roman" panose="02020603050405020304" pitchFamily="18" charset="0"/>
                      </a:endParaRPr>
                    </a:p>
                  </a:txBody>
                  <a:tcPr/>
                </a:tc>
                <a:tc>
                  <a:txBody>
                    <a:bodyPr/>
                    <a:p>
                      <a:pPr algn="ctr"/>
                      <a:r>
                        <a:rPr lang="en-US" altLang="en-US" sz="1400">
                          <a:latin typeface="Times New Roman" panose="02020603050405020304" pitchFamily="18" charset="0"/>
                          <a:cs typeface="Times New Roman" panose="02020603050405020304" pitchFamily="18" charset="0"/>
                        </a:rPr>
                        <a:t>Hospital Locator and Bed Availability</a:t>
                      </a:r>
                      <a:r>
                        <a:rPr lang="en-IN" altLang="en-US" sz="1400">
                          <a:latin typeface="Times New Roman" panose="02020603050405020304" pitchFamily="18" charset="0"/>
                          <a:cs typeface="Times New Roman" panose="02020603050405020304" pitchFamily="18" charset="0"/>
                        </a:rPr>
                        <a:t>            </a:t>
                      </a:r>
                      <a:r>
                        <a:rPr lang="en-US" altLang="en-US" sz="1400">
                          <a:latin typeface="Times New Roman" panose="02020603050405020304" pitchFamily="18" charset="0"/>
                          <a:cs typeface="Times New Roman" panose="02020603050405020304" pitchFamily="18" charset="0"/>
                        </a:rPr>
                        <a:t>Detector for Emergency Cases</a:t>
                      </a:r>
                      <a:endParaRPr lang="en-US" altLang="en-US" sz="1400">
                        <a:latin typeface="Times New Roman" panose="02020603050405020304" pitchFamily="18" charset="0"/>
                        <a:cs typeface="Times New Roman" panose="02020603050405020304" pitchFamily="18" charset="0"/>
                      </a:endParaRPr>
                    </a:p>
                  </a:txBody>
                  <a:tcPr marL="0" marR="0" marT="0" marB="0" anchor="ctr" anchorCtr="0"/>
                </a:tc>
                <a:tc>
                  <a:txBody>
                    <a:bodyPr/>
                    <a:p>
                      <a:pPr algn="l">
                        <a:buNone/>
                      </a:pPr>
                      <a:r>
                        <a:rPr lang="en-US" altLang="en-US" sz="1400">
                          <a:latin typeface="Times New Roman" panose="02020603050405020304" pitchFamily="18" charset="0"/>
                          <a:cs typeface="Times New Roman" panose="02020603050405020304" pitchFamily="18" charset="0"/>
                        </a:rPr>
                        <a:t>Web-service-based system to detect hospital location and bed availability, providing optimal emergency services.</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400" dirty="0">
                          <a:latin typeface="Times New Roman" panose="02020603050405020304" pitchFamily="18" charset="0"/>
                          <a:cs typeface="Times New Roman" panose="02020603050405020304" pitchFamily="18" charset="0"/>
                          <a:sym typeface="+mn-ea"/>
                          <a:hlinkClick r:id="rId2" action="ppaction://hlinkfile"/>
                        </a:rPr>
                        <a:t>https://www.irjet.net/archives/V9/i12/IRJET-V9I12142.pdf</a:t>
                      </a:r>
                      <a:endParaRPr lang="en-GB" sz="1400" dirty="0">
                        <a:latin typeface="Times New Roman" panose="02020603050405020304" pitchFamily="18" charset="0"/>
                        <a:cs typeface="Times New Roman" panose="02020603050405020304" pitchFamily="18" charset="0"/>
                      </a:endParaRPr>
                    </a:p>
                    <a:p>
                      <a:pPr algn="l">
                        <a:buNone/>
                      </a:pPr>
                      <a:endParaRPr lang="en-GB" sz="1400" dirty="0">
                        <a:latin typeface="Times New Roman" panose="02020603050405020304" pitchFamily="18" charset="0"/>
                        <a:cs typeface="Times New Roman" panose="02020603050405020304" pitchFamily="18" charset="0"/>
                      </a:endParaRPr>
                    </a:p>
                  </a:txBody>
                  <a:tcPr/>
                </a:tc>
              </a:tr>
              <a:tr h="944880">
                <a:tc>
                  <a:txBody>
                    <a:bodyPr/>
                    <a:p>
                      <a:pPr algn="ctr">
                        <a:buNone/>
                      </a:pPr>
                      <a:r>
                        <a:rPr lang="en-IN" altLang="en-US" sz="1600">
                          <a:latin typeface="Times New Roman" panose="02020603050405020304" pitchFamily="18" charset="0"/>
                          <a:cs typeface="Times New Roman" panose="02020603050405020304" pitchFamily="18" charset="0"/>
                        </a:rPr>
                        <a:t>5</a:t>
                      </a:r>
                      <a:endParaRPr lang="en-IN" altLang="en-US" sz="1600">
                        <a:latin typeface="Times New Roman" panose="02020603050405020304" pitchFamily="18" charset="0"/>
                        <a:cs typeface="Times New Roman" panose="02020603050405020304" pitchFamily="18" charset="0"/>
                      </a:endParaRPr>
                    </a:p>
                  </a:txBody>
                  <a:tcPr/>
                </a:tc>
                <a:tc>
                  <a:txBody>
                    <a:bodyPr/>
                    <a:p>
                      <a:pPr algn="ctr">
                        <a:buNone/>
                      </a:pPr>
                      <a:r>
                        <a:rPr lang="en-US" altLang="en-US" sz="1400">
                          <a:latin typeface="Times New Roman" panose="02020603050405020304" pitchFamily="18" charset="0"/>
                          <a:cs typeface="Times New Roman" panose="02020603050405020304" pitchFamily="18" charset="0"/>
                        </a:rPr>
                        <a:t>Domain-Specific Search for Hospitals and Clinics</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US" altLang="en-US" sz="1400">
                          <a:latin typeface="Times New Roman" panose="02020603050405020304" pitchFamily="18" charset="0"/>
                          <a:cs typeface="Times New Roman" panose="02020603050405020304" pitchFamily="18" charset="0"/>
                        </a:rPr>
                        <a:t>Cloud-based database system for hospitals, clinics, and blood banks. Implements data mining to identify optimal hospitals and stores users' EHR.</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400" dirty="0">
                          <a:latin typeface="Times New Roman" panose="02020603050405020304" pitchFamily="18" charset="0"/>
                          <a:cs typeface="Times New Roman" panose="02020603050405020304" pitchFamily="18" charset="0"/>
                          <a:sym typeface="+mn-ea"/>
                          <a:hlinkClick r:id="rId2" action="ppaction://hlinkfile"/>
                        </a:rPr>
                        <a:t>https://www.ijatir.org/uploads/613452IJATIR5059-297.pdf</a:t>
                      </a:r>
                      <a:endParaRPr lang="en-GB" sz="1400" dirty="0">
                        <a:latin typeface="Times New Roman" panose="02020603050405020304" pitchFamily="18" charset="0"/>
                        <a:cs typeface="Times New Roman" panose="02020603050405020304" pitchFamily="18" charset="0"/>
                        <a:sym typeface="+mn-ea"/>
                        <a:hlinkClick r:id="rId2" action="ppaction://hlinkfile"/>
                      </a:endParaRPr>
                    </a:p>
                  </a:txBody>
                  <a:tcPr/>
                </a:tc>
              </a:tr>
              <a:tr h="944880">
                <a:tc>
                  <a:txBody>
                    <a:bodyPr/>
                    <a:p>
                      <a:pPr algn="ctr">
                        <a:buNone/>
                      </a:pPr>
                      <a:r>
                        <a:rPr lang="en-IN" altLang="en-US" sz="1600">
                          <a:latin typeface="Times New Roman" panose="02020603050405020304" pitchFamily="18" charset="0"/>
                          <a:cs typeface="Times New Roman" panose="02020603050405020304" pitchFamily="18" charset="0"/>
                        </a:rPr>
                        <a:t>6</a:t>
                      </a:r>
                      <a:endParaRPr lang="en-IN" altLang="en-US" sz="1600">
                        <a:latin typeface="Times New Roman" panose="02020603050405020304" pitchFamily="18" charset="0"/>
                        <a:cs typeface="Times New Roman" panose="02020603050405020304" pitchFamily="18" charset="0"/>
                      </a:endParaRPr>
                    </a:p>
                  </a:txBody>
                  <a:tcPr/>
                </a:tc>
                <a:tc>
                  <a:txBody>
                    <a:bodyPr/>
                    <a:p>
                      <a:pPr algn="ctr"/>
                      <a:r>
                        <a:rPr lang="en-IN" sz="1000"/>
                        <a:t> </a:t>
                      </a:r>
                      <a:r>
                        <a:rPr lang="en-US" altLang="en-US" sz="1400">
                          <a:latin typeface="Times New Roman" panose="02020603050405020304" pitchFamily="18" charset="0"/>
                          <a:cs typeface="Times New Roman" panose="02020603050405020304" pitchFamily="18" charset="0"/>
                        </a:rPr>
                        <a:t>Implementation of Hospital Finder for Ayush Hospitals</a:t>
                      </a:r>
                      <a:endParaRPr lang="en-US" altLang="en-US" sz="1400">
                        <a:latin typeface="Times New Roman" panose="02020603050405020304" pitchFamily="18" charset="0"/>
                        <a:cs typeface="Times New Roman" panose="02020603050405020304" pitchFamily="18" charset="0"/>
                      </a:endParaRPr>
                    </a:p>
                  </a:txBody>
                  <a:tcPr marL="0" marR="0" marT="0" marB="0" anchor="ctr" anchorCtr="0"/>
                </a:tc>
                <a:tc>
                  <a:txBody>
                    <a:bodyPr/>
                    <a:p>
                      <a:pPr algn="l">
                        <a:buNone/>
                      </a:pPr>
                      <a:r>
                        <a:rPr lang="en-US" altLang="en-US" sz="1400">
                          <a:latin typeface="Times New Roman" panose="02020603050405020304" pitchFamily="18" charset="0"/>
                          <a:cs typeface="Times New Roman" panose="02020603050405020304" pitchFamily="18" charset="0"/>
                        </a:rPr>
                        <a:t>Develops an app for locating nearby Ayush hospitals, displaying opening and closing times, and integrating biomedical data for outpatient and inpatient details</a:t>
                      </a:r>
                      <a:endParaRPr lang="en-US" altLang="en-US" sz="1400">
                        <a:latin typeface="Times New Roman" panose="02020603050405020304" pitchFamily="18" charset="0"/>
                        <a:cs typeface="Times New Roman" panose="02020603050405020304" pitchFamily="18" charset="0"/>
                      </a:endParaRPr>
                    </a:p>
                  </a:txBody>
                  <a:tcPr/>
                </a:tc>
                <a:tc>
                  <a:txBody>
                    <a:bodyPr/>
                    <a:p>
                      <a:pPr algn="l">
                        <a:buNone/>
                      </a:pPr>
                      <a:r>
                        <a:rPr lang="en-GB" sz="1400" dirty="0">
                          <a:latin typeface="Times New Roman" panose="02020603050405020304" pitchFamily="18" charset="0"/>
                          <a:cs typeface="Times New Roman" panose="02020603050405020304" pitchFamily="18" charset="0"/>
                          <a:sym typeface="+mn-ea"/>
                          <a:hlinkClick r:id="rId2" action="ppaction://hlinkfile"/>
                        </a:rPr>
                        <a:t>https://ijrpr.com/uploads/V4ISSUE4/IJRPR11857.pdf.</a:t>
                      </a:r>
                      <a:endParaRPr lang="en-GB" sz="1400" dirty="0">
                        <a:latin typeface="Times New Roman" panose="02020603050405020304" pitchFamily="18" charset="0"/>
                        <a:cs typeface="Times New Roman" panose="02020603050405020304" pitchFamily="18" charset="0"/>
                      </a:endParaRPr>
                    </a:p>
                    <a:p>
                      <a:pPr algn="l">
                        <a:buNone/>
                      </a:pPr>
                      <a:endParaRPr lang="en-GB" sz="14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2800" y="1029336"/>
            <a:ext cx="10668000" cy="4952997"/>
          </a:xfrm>
        </p:spPr>
        <p:txBody>
          <a:bodyPr>
            <a:normAutofit fontScale="97500" lnSpcReduction="10000"/>
          </a:bodyPr>
          <a:lstStyle/>
          <a:p>
            <a:pPr marL="0" indent="0" algn="just">
              <a:buNone/>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Advantages:</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Uses user location coordinates to find nearest hospital.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Implements google maps easier to locate the position.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User input filters to sort hospitals.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Viewing Hospital Details.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Suggest Doctor based on symptoms.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Appointment with Doctor.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View ratings.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Hospital distance and route.</a:t>
            </a:r>
            <a:endParaRPr lang="en-US"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IN" sz="1600" dirty="0">
              <a:latin typeface="Times New Roman" panose="02020603050405020304" pitchFamily="18" charset="0"/>
              <a:ea typeface="Times New Roman" panose="02020603050405020304" pitchFamily="18" charset="0"/>
            </a:endParaRPr>
          </a:p>
          <a:p>
            <a:pPr marL="457200" lvl="1" indent="0">
              <a:buNone/>
            </a:pPr>
            <a:r>
              <a:rPr lang="en-US" sz="1600" b="1" dirty="0">
                <a:effectLst/>
                <a:latin typeface="Times New Roman" panose="02020603050405020304" pitchFamily="18" charset="0"/>
                <a:ea typeface="Times New Roman" panose="02020603050405020304" pitchFamily="18" charset="0"/>
              </a:rPr>
              <a:t>Disadvantages:</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Limited Accuracy of Location Services.</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data must be accurate and must reflect real time data.</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Maintenance and Data Updating.</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Battery and Data Usage.</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Need to include all hospitals near use’s vicinity.</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Inaccurate Disease prediction due to lack of physical examining patient.</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Privacy and Data Security Concerns.</a:t>
            </a:r>
            <a:endParaRPr lang="en-IN" sz="1600" dirty="0">
              <a:effectLst/>
              <a:latin typeface="Times New Roman" panose="02020603050405020304" pitchFamily="18" charset="0"/>
              <a:ea typeface="Times New Roman" panose="02020603050405020304" pitchFamily="18" charset="0"/>
            </a:endParaRPr>
          </a:p>
          <a:p>
            <a:pPr marL="0" indent="0">
              <a:buFont typeface="Wingdings" panose="05000000000000000000" charse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Location-Based Services: </a:t>
            </a:r>
            <a:r>
              <a:rPr lang="en-US" sz="1800" dirty="0">
                <a:latin typeface="Times New Roman" panose="02020603050405020304" pitchFamily="18" charset="0"/>
                <a:cs typeface="Times New Roman" panose="02020603050405020304" pitchFamily="18" charset="0"/>
              </a:rPr>
              <a:t>Utilize GPS to accurately determine the user's location. Integrate the Google Maps API to display a map with hospital markers.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Hospital Data:</a:t>
            </a:r>
            <a:r>
              <a:rPr lang="en-US" sz="1800" dirty="0">
                <a:latin typeface="Times New Roman" panose="02020603050405020304" pitchFamily="18" charset="0"/>
                <a:cs typeface="Times New Roman" panose="02020603050405020304" pitchFamily="18" charset="0"/>
              </a:rPr>
              <a:t>Store hospital data locally for offline access and faster performance. Use a cloud database (e.g., Firebase, AWS Amplify) for real-time updates and synchronization.</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Doctor Details:</a:t>
            </a:r>
            <a:r>
              <a:rPr lang="en-US" sz="1800" dirty="0">
                <a:latin typeface="Times New Roman" panose="02020603050405020304" pitchFamily="18" charset="0"/>
                <a:cs typeface="Times New Roman" panose="02020603050405020304" pitchFamily="18" charset="0"/>
              </a:rPr>
              <a:t>Create a dedicated page for each doctor to display their details in a clear and organized manner.</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Search and Filtering:</a:t>
            </a:r>
            <a:r>
              <a:rPr lang="en-US" sz="1800" dirty="0">
                <a:latin typeface="Times New Roman" panose="02020603050405020304" pitchFamily="18" charset="0"/>
                <a:cs typeface="Times New Roman" panose="02020603050405020304" pitchFamily="18" charset="0"/>
              </a:rPr>
              <a:t>Allow users to search for hospitals by name, specialty, or location. Provide filters for hospital type, distance and availability.</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Appointment Booking:</a:t>
            </a:r>
            <a:r>
              <a:rPr lang="en-US" sz="1800" dirty="0">
                <a:latin typeface="Times New Roman" panose="02020603050405020304" pitchFamily="18" charset="0"/>
                <a:cs typeface="Times New Roman" panose="02020603050405020304" pitchFamily="18" charset="0"/>
              </a:rPr>
              <a:t>Integrate with hospital booking systems to allow users to schedule appointments online.</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User Friendly Interface:</a:t>
            </a:r>
            <a:r>
              <a:rPr lang="en-US" sz="1800" dirty="0">
                <a:latin typeface="Times New Roman" panose="02020603050405020304" pitchFamily="18" charset="0"/>
                <a:cs typeface="Times New Roman" panose="02020603050405020304" pitchFamily="18" charset="0"/>
              </a:rPr>
              <a:t>Create a user-friendly interface that is easy to navigate.</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Security and Privacy:</a:t>
            </a:r>
            <a:r>
              <a:rPr lang="en-US" sz="1800" dirty="0">
                <a:latin typeface="Times New Roman" panose="02020603050405020304" pitchFamily="18" charset="0"/>
                <a:cs typeface="Times New Roman" panose="02020603050405020304" pitchFamily="18" charset="0"/>
              </a:rPr>
              <a:t>Protect sensitive user data (e.g., location, health information) using encryption.</a:t>
            </a:r>
            <a:endParaRPr lang="en-IN" sz="1800"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The main aim is to quickly locating the nearest hospitals within as per given radius.</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sym typeface="+mn-ea"/>
              </a:rPr>
              <a:t>Help patients save time by offering fast decision-making capabilities to choose hospitals with the desired medical specialists, treatment, and facilities.</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Utilize GPS in smartphones for accurate hospital location and provide route guidance via Google Maps. </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Allow patients to input symptoms for timely treatment.</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Provide a user-friendly and informative application with details on</a:t>
            </a:r>
            <a:r>
              <a:rPr lang="en-IN" altLang="en-GB" sz="1800" dirty="0">
                <a:latin typeface="Times New Roman" panose="02020603050405020304" pitchFamily="18" charset="0"/>
                <a:cs typeface="Times New Roman" panose="02020603050405020304" pitchFamily="18" charset="0"/>
              </a:rPr>
              <a:t> D</a:t>
            </a:r>
            <a:r>
              <a:rPr lang="en-GB" sz="1800" dirty="0">
                <a:latin typeface="Times New Roman" panose="02020603050405020304" pitchFamily="18" charset="0"/>
                <a:cs typeface="Times New Roman" panose="02020603050405020304" pitchFamily="18" charset="0"/>
              </a:rPr>
              <a:t>octor appointment, </a:t>
            </a:r>
            <a:r>
              <a:rPr lang="en-IN" altLang="en-GB" sz="1800" dirty="0">
                <a:latin typeface="Times New Roman" panose="02020603050405020304" pitchFamily="18" charset="0"/>
                <a:cs typeface="Times New Roman" panose="02020603050405020304" pitchFamily="18" charset="0"/>
              </a:rPr>
              <a:t>A</a:t>
            </a:r>
            <a:r>
              <a:rPr lang="en-GB" sz="1800" dirty="0">
                <a:latin typeface="Times New Roman" panose="02020603050405020304" pitchFamily="18" charset="0"/>
                <a:cs typeface="Times New Roman" panose="02020603050405020304" pitchFamily="18" charset="0"/>
              </a:rPr>
              <a:t>vailability</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including contact information and websites.</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Make it easier for users to access healthcare facilities no matter where they are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especially in unfamiliar regions.</a:t>
            </a:r>
            <a:endParaRPr lang="en-US" altLang="en-US" sz="180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Provide the option for users to book doctor appointments and check availability in advance.</a:t>
            </a:r>
            <a:endParaRPr lang="en-US" altLang="en-US" sz="1800">
              <a:latin typeface="Times New Roman" panose="02020603050405020304" pitchFamily="18" charset="0"/>
              <a:cs typeface="Times New Roman" panose="02020603050405020304" pitchFamily="18" charset="0"/>
            </a:endParaRPr>
          </a:p>
          <a:p>
            <a:pPr algn="l">
              <a:buFont typeface="Wingdings" panose="05000000000000000000" charset="0"/>
              <a:buChar char="Ø"/>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Requirement gatherings and Design implementation phase.</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Discuss functional requirements.</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Set up the environment for application development.</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Design UI for the app.</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Plan the task.</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Create APIs for front-end to leverage</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Implement the code and features.</a:t>
            </a: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Testing</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a:t>
            </a:r>
            <a:r>
              <a:rPr lang="en-GB" dirty="0">
                <a:latin typeface="Times New Roman" panose="02020603050405020304" pitchFamily="18" charset="0"/>
                <a:cs typeface="Times New Roman" panose="02020603050405020304" pitchFamily="18" charset="0"/>
              </a:rPr>
              <a:t> of Project</a:t>
            </a:r>
            <a:endParaRPr lang="en-GB"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custDataLst>
              <p:tags r:id="rId1"/>
            </p:custDataLst>
          </p:nvPr>
        </p:nvGraphicFramePr>
        <p:xfrm>
          <a:off x="812800" y="1434465"/>
          <a:ext cx="10668000" cy="3751580"/>
        </p:xfrm>
        <a:graphic>
          <a:graphicData uri="http://schemas.openxmlformats.org/drawingml/2006/table">
            <a:tbl>
              <a:tblPr firstRow="1" bandRow="1">
                <a:tableStyleId>{5C22544A-7EE6-4342-B048-85BDC9FD1C3A}</a:tableStyleId>
              </a:tblPr>
              <a:tblGrid>
                <a:gridCol w="2133600"/>
                <a:gridCol w="1989455"/>
                <a:gridCol w="2623820"/>
                <a:gridCol w="1729740"/>
                <a:gridCol w="2191385"/>
              </a:tblGrid>
              <a:tr h="688340">
                <a:tc>
                  <a:txBody>
                    <a:bodyPr/>
                    <a:p>
                      <a:pPr algn="ctr">
                        <a:defRPr sz="1440" b="1"/>
                      </a:pPr>
                      <a:r>
                        <a:rPr sz="1600">
                          <a:latin typeface="Times New Roman" panose="02020603050405020304" pitchFamily="18" charset="0"/>
                          <a:cs typeface="Times New Roman" panose="02020603050405020304" pitchFamily="18" charset="0"/>
                        </a:rPr>
                        <a:t>Task</a:t>
                      </a:r>
                      <a:endParaRPr sz="1600">
                        <a:latin typeface="Times New Roman" panose="02020603050405020304" pitchFamily="18" charset="0"/>
                        <a:cs typeface="Times New Roman" panose="02020603050405020304" pitchFamily="18" charset="0"/>
                      </a:endParaRPr>
                    </a:p>
                  </a:txBody>
                  <a:tcPr/>
                </a:tc>
                <a:tc>
                  <a:txBody>
                    <a:bodyPr/>
                    <a:p>
                      <a:pPr algn="ctr">
                        <a:defRPr sz="1440" b="1"/>
                      </a:pPr>
                      <a:r>
                        <a:rPr sz="1600">
                          <a:latin typeface="Times New Roman" panose="02020603050405020304" pitchFamily="18" charset="0"/>
                          <a:cs typeface="Times New Roman" panose="02020603050405020304" pitchFamily="18" charset="0"/>
                        </a:rPr>
                        <a:t>Sep</a:t>
                      </a:r>
                      <a:endParaRPr sz="1600">
                        <a:latin typeface="Times New Roman" panose="02020603050405020304" pitchFamily="18" charset="0"/>
                        <a:cs typeface="Times New Roman" panose="02020603050405020304" pitchFamily="18" charset="0"/>
                      </a:endParaRPr>
                    </a:p>
                  </a:txBody>
                  <a:tcPr/>
                </a:tc>
                <a:tc>
                  <a:txBody>
                    <a:bodyPr/>
                    <a:p>
                      <a:pPr algn="ctr">
                        <a:defRPr sz="1440" b="1"/>
                      </a:pPr>
                      <a:r>
                        <a:rPr sz="1600">
                          <a:latin typeface="Times New Roman" panose="02020603050405020304" pitchFamily="18" charset="0"/>
                          <a:cs typeface="Times New Roman" panose="02020603050405020304" pitchFamily="18" charset="0"/>
                        </a:rPr>
                        <a:t>Oct</a:t>
                      </a:r>
                      <a:endParaRPr sz="1600">
                        <a:latin typeface="Times New Roman" panose="02020603050405020304" pitchFamily="18" charset="0"/>
                        <a:cs typeface="Times New Roman" panose="02020603050405020304" pitchFamily="18" charset="0"/>
                      </a:endParaRPr>
                    </a:p>
                  </a:txBody>
                  <a:tcPr/>
                </a:tc>
                <a:tc>
                  <a:txBody>
                    <a:bodyPr/>
                    <a:p>
                      <a:pPr algn="ctr">
                        <a:defRPr sz="1440" b="1"/>
                      </a:pPr>
                      <a:r>
                        <a:rPr sz="1600">
                          <a:latin typeface="Times New Roman" panose="02020603050405020304" pitchFamily="18" charset="0"/>
                          <a:cs typeface="Times New Roman" panose="02020603050405020304" pitchFamily="18" charset="0"/>
                        </a:rPr>
                        <a:t>Nov</a:t>
                      </a:r>
                      <a:endParaRPr sz="1600">
                        <a:latin typeface="Times New Roman" panose="02020603050405020304" pitchFamily="18" charset="0"/>
                        <a:cs typeface="Times New Roman" panose="02020603050405020304" pitchFamily="18" charset="0"/>
                      </a:endParaRPr>
                    </a:p>
                  </a:txBody>
                  <a:tcPr/>
                </a:tc>
                <a:tc>
                  <a:txBody>
                    <a:bodyPr/>
                    <a:p>
                      <a:pPr algn="ctr">
                        <a:defRPr sz="1440" b="1"/>
                      </a:pPr>
                      <a:r>
                        <a:rPr sz="1600">
                          <a:latin typeface="Times New Roman" panose="02020603050405020304" pitchFamily="18" charset="0"/>
                          <a:cs typeface="Times New Roman" panose="02020603050405020304" pitchFamily="18" charset="0"/>
                        </a:rPr>
                        <a:t>Dec</a:t>
                      </a:r>
                      <a:endParaRPr sz="1600">
                        <a:latin typeface="Times New Roman" panose="02020603050405020304" pitchFamily="18" charset="0"/>
                        <a:cs typeface="Times New Roman" panose="02020603050405020304" pitchFamily="18" charset="0"/>
                      </a:endParaRPr>
                    </a:p>
                  </a:txBody>
                  <a:tcPr/>
                </a:tc>
              </a:tr>
              <a:tr h="881380">
                <a:tc>
                  <a:txBody>
                    <a:bodyPr/>
                    <a:p>
                      <a:pPr algn="l">
                        <a:defRPr sz="1295"/>
                      </a:pPr>
                      <a:r>
                        <a:rPr sz="1600">
                          <a:latin typeface="Times New Roman" panose="02020603050405020304" pitchFamily="18" charset="0"/>
                          <a:cs typeface="Times New Roman" panose="02020603050405020304" pitchFamily="18" charset="0"/>
                        </a:rPr>
                        <a:t>1. Project Planning and Design</a:t>
                      </a:r>
                      <a:endParaRPr sz="1600">
                        <a:latin typeface="Times New Roman" panose="02020603050405020304" pitchFamily="18" charset="0"/>
                        <a:cs typeface="Times New Roman" panose="02020603050405020304" pitchFamily="18" charset="0"/>
                      </a:endParaRPr>
                    </a:p>
                  </a:txBody>
                  <a:tcPr/>
                </a:tc>
                <a:tc>
                  <a:txBody>
                    <a:bodyPr/>
                    <a:p>
                      <a:pPr algn="ctr">
                        <a:defRPr sz="1295"/>
                      </a:pPr>
                      <a:r>
                        <a:rPr lang="en-IN" b="1">
                          <a:highlight>
                            <a:srgbClr val="000000"/>
                          </a:highlight>
                        </a:rPr>
                        <a:t> -------- -    -</a:t>
                      </a:r>
                      <a:endParaRPr lang="en-IN" b="1">
                        <a:highlight>
                          <a:srgbClr val="000000"/>
                        </a:highlight>
                      </a:endParaRPr>
                    </a:p>
                  </a:txBody>
                  <a:tcPr/>
                </a:tc>
                <a:tc>
                  <a:txBody>
                    <a:bodyPr/>
                    <a:p>
                      <a:pPr algn="l">
                        <a:defRPr sz="1295"/>
                      </a:pPr>
                    </a:p>
                  </a:txBody>
                  <a:tcPr/>
                </a:tc>
                <a:tc>
                  <a:txBody>
                    <a:bodyPr/>
                    <a:p>
                      <a:pPr algn="l">
                        <a:defRPr sz="1295"/>
                      </a:pPr>
                    </a:p>
                  </a:txBody>
                  <a:tcPr/>
                </a:tc>
                <a:tc>
                  <a:txBody>
                    <a:bodyPr/>
                    <a:p>
                      <a:pPr algn="l">
                        <a:defRPr sz="1295"/>
                      </a:pPr>
                    </a:p>
                  </a:txBody>
                  <a:tcPr/>
                </a:tc>
              </a:tr>
              <a:tr h="727710">
                <a:tc>
                  <a:txBody>
                    <a:bodyPr/>
                    <a:p>
                      <a:pPr algn="l">
                        <a:defRPr sz="1295"/>
                      </a:pPr>
                      <a:r>
                        <a:rPr sz="1600">
                          <a:latin typeface="Times New Roman" panose="02020603050405020304" pitchFamily="18" charset="0"/>
                          <a:cs typeface="Times New Roman" panose="02020603050405020304" pitchFamily="18" charset="0"/>
                        </a:rPr>
                        <a:t>2. Development</a:t>
                      </a:r>
                      <a:r>
                        <a:rPr lang="en-IN" sz="1600">
                          <a:latin typeface="Times New Roman" panose="02020603050405020304" pitchFamily="18" charset="0"/>
                          <a:cs typeface="Times New Roman" panose="02020603050405020304" pitchFamily="18" charset="0"/>
                        </a:rPr>
                        <a:t> and Integration</a:t>
                      </a:r>
                      <a:endParaRPr lang="en-IN" sz="1600">
                        <a:latin typeface="Times New Roman" panose="02020603050405020304" pitchFamily="18" charset="0"/>
                        <a:cs typeface="Times New Roman" panose="02020603050405020304" pitchFamily="18" charset="0"/>
                      </a:endParaRPr>
                    </a:p>
                  </a:txBody>
                  <a:tcPr/>
                </a:tc>
                <a:tc>
                  <a:txBody>
                    <a:bodyPr/>
                    <a:p>
                      <a:pPr algn="l">
                        <a:defRPr sz="1295"/>
                      </a:pPr>
                    </a:p>
                  </a:txBody>
                  <a:tcPr/>
                </a:tc>
                <a:tc gridSpan="2">
                  <a:txBody>
                    <a:bodyPr/>
                    <a:p>
                      <a:pPr algn="ctr">
                        <a:defRPr sz="1295"/>
                      </a:pPr>
                      <a:r>
                        <a:rPr lang="en-IN">
                          <a:highlight>
                            <a:srgbClr val="000000"/>
                          </a:highlight>
                        </a:rPr>
                        <a:t>--------------------------</a:t>
                      </a:r>
                      <a:r>
                        <a:rPr lang="en-IN" altLang="en-US" sz="1295">
                          <a:highlight>
                            <a:srgbClr val="000000"/>
                          </a:highlight>
                        </a:rPr>
                        <a:t>--</a:t>
                      </a:r>
                      <a:endParaRPr lang="en-IN">
                        <a:highlight>
                          <a:srgbClr val="000000"/>
                        </a:highlight>
                      </a:endParaRPr>
                    </a:p>
                  </a:txBody>
                  <a:tcPr/>
                </a:tc>
                <a:tc hMerge="1">
                  <a:tcPr/>
                </a:tc>
                <a:tc>
                  <a:txBody>
                    <a:bodyPr/>
                    <a:p>
                      <a:pPr algn="l">
                        <a:defRPr sz="1295"/>
                      </a:pPr>
                    </a:p>
                  </a:txBody>
                  <a:tcPr/>
                </a:tc>
              </a:tr>
              <a:tr h="727075">
                <a:tc>
                  <a:txBody>
                    <a:bodyPr/>
                    <a:p>
                      <a:pPr algn="l">
                        <a:defRPr sz="1295"/>
                      </a:pPr>
                      <a:r>
                        <a:rPr lang="en-IN" sz="1600">
                          <a:latin typeface="Times New Roman" panose="02020603050405020304" pitchFamily="18" charset="0"/>
                          <a:cs typeface="Times New Roman" panose="02020603050405020304" pitchFamily="18" charset="0"/>
                        </a:rPr>
                        <a:t>3. </a:t>
                      </a:r>
                      <a:r>
                        <a:rPr sz="1600">
                          <a:latin typeface="Times New Roman" panose="02020603050405020304" pitchFamily="18" charset="0"/>
                          <a:cs typeface="Times New Roman" panose="02020603050405020304" pitchFamily="18" charset="0"/>
                          <a:sym typeface="+mn-ea"/>
                        </a:rPr>
                        <a:t>Testing</a:t>
                      </a:r>
                      <a:endParaRPr sz="1600">
                        <a:latin typeface="Times New Roman" panose="02020603050405020304" pitchFamily="18" charset="0"/>
                        <a:cs typeface="Times New Roman" panose="02020603050405020304" pitchFamily="18" charset="0"/>
                        <a:sym typeface="+mn-ea"/>
                      </a:endParaRPr>
                    </a:p>
                    <a:p>
                      <a:pPr algn="l">
                        <a:defRPr sz="1295"/>
                      </a:pPr>
                      <a:endParaRPr lang="en-IN" sz="1600">
                        <a:latin typeface="Times New Roman" panose="02020603050405020304" pitchFamily="18" charset="0"/>
                        <a:cs typeface="Times New Roman" panose="02020603050405020304" pitchFamily="18" charset="0"/>
                        <a:sym typeface="+mn-ea"/>
                      </a:endParaRPr>
                    </a:p>
                  </a:txBody>
                  <a:tcPr/>
                </a:tc>
                <a:tc>
                  <a:txBody>
                    <a:bodyPr/>
                    <a:p>
                      <a:pPr algn="l">
                        <a:defRPr sz="1295"/>
                      </a:pPr>
                    </a:p>
                  </a:txBody>
                  <a:tcPr/>
                </a:tc>
                <a:tc>
                  <a:txBody>
                    <a:bodyPr/>
                    <a:p>
                      <a:pPr algn="l">
                        <a:defRPr sz="1295"/>
                      </a:pPr>
                    </a:p>
                  </a:txBody>
                  <a:tcPr/>
                </a:tc>
                <a:tc gridSpan="2">
                  <a:txBody>
                    <a:bodyPr/>
                    <a:p>
                      <a:pPr algn="ctr">
                        <a:defRPr sz="1295"/>
                      </a:pPr>
                      <a:r>
                        <a:rPr lang="en-IN">
                          <a:highlight>
                            <a:srgbClr val="000000"/>
                          </a:highlight>
                        </a:rPr>
                        <a:t>                  ------</a:t>
                      </a:r>
                      <a:endParaRPr lang="en-IN">
                        <a:highlight>
                          <a:srgbClr val="000000"/>
                        </a:highlight>
                      </a:endParaRPr>
                    </a:p>
                  </a:txBody>
                  <a:tcPr/>
                </a:tc>
                <a:tc hMerge="1">
                  <a:tcPr/>
                </a:tc>
              </a:tr>
              <a:tr h="727075">
                <a:tc>
                  <a:txBody>
                    <a:bodyPr/>
                    <a:p>
                      <a:pPr algn="l">
                        <a:defRPr sz="1295"/>
                      </a:pPr>
                      <a:r>
                        <a:rPr lang="en-IN" sz="1600">
                          <a:latin typeface="Times New Roman" panose="02020603050405020304" pitchFamily="18" charset="0"/>
                          <a:cs typeface="Times New Roman" panose="02020603050405020304" pitchFamily="18" charset="0"/>
                        </a:rPr>
                        <a:t>4. </a:t>
                      </a:r>
                      <a:r>
                        <a:rPr sz="1600">
                          <a:latin typeface="Times New Roman" panose="02020603050405020304" pitchFamily="18" charset="0"/>
                          <a:cs typeface="Times New Roman" panose="02020603050405020304" pitchFamily="18" charset="0"/>
                          <a:sym typeface="+mn-ea"/>
                        </a:rPr>
                        <a:t>Deployment and Final Review</a:t>
                      </a:r>
                      <a:endParaRPr lang="en-IN" sz="1600">
                        <a:latin typeface="Times New Roman" panose="02020603050405020304" pitchFamily="18" charset="0"/>
                        <a:cs typeface="Times New Roman" panose="02020603050405020304" pitchFamily="18" charset="0"/>
                        <a:sym typeface="+mn-ea"/>
                      </a:endParaRPr>
                    </a:p>
                  </a:txBody>
                  <a:tcPr/>
                </a:tc>
                <a:tc>
                  <a:txBody>
                    <a:bodyPr/>
                    <a:p>
                      <a:pPr algn="l">
                        <a:defRPr sz="1295"/>
                      </a:pPr>
                    </a:p>
                  </a:txBody>
                  <a:tcPr/>
                </a:tc>
                <a:tc>
                  <a:txBody>
                    <a:bodyPr/>
                    <a:p>
                      <a:pPr algn="l">
                        <a:defRPr sz="1295"/>
                      </a:pPr>
                    </a:p>
                  </a:txBody>
                  <a:tcPr/>
                </a:tc>
                <a:tc>
                  <a:txBody>
                    <a:bodyPr/>
                    <a:p>
                      <a:pPr algn="l">
                        <a:defRPr sz="1295"/>
                      </a:pPr>
                    </a:p>
                  </a:txBody>
                  <a:tcPr/>
                </a:tc>
                <a:tc>
                  <a:txBody>
                    <a:bodyPr/>
                    <a:p>
                      <a:pPr algn="ctr">
                        <a:defRPr sz="1295"/>
                      </a:pPr>
                      <a:r>
                        <a:rPr lang="en-IN">
                          <a:highlight>
                            <a:srgbClr val="000000"/>
                          </a:highlight>
                        </a:rPr>
                        <a:t>     ------</a:t>
                      </a:r>
                      <a:endParaRPr lang="en-IN">
                        <a:highlight>
                          <a:srgbClr val="000000"/>
                        </a:highlight>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a:t>
            </a:r>
            <a:r>
              <a:rPr lang="en-GB" dirty="0"/>
              <a:t> </a:t>
            </a:r>
            <a:r>
              <a:rPr lang="en-GB" dirty="0">
                <a:latin typeface="Times New Roman" panose="02020603050405020304" pitchFamily="18" charset="0"/>
                <a:cs typeface="Times New Roman" panose="02020603050405020304" pitchFamily="18" charset="0"/>
              </a:rPr>
              <a:t>Outcomes</a:t>
            </a:r>
            <a:endParaRPr lang="en-GB" dirty="0">
              <a:latin typeface="Times New Roman" panose="02020603050405020304" pitchFamily="18" charset="0"/>
              <a:cs typeface="Times New Roman" panose="02020603050405020304" pitchFamily="18" charset="0"/>
            </a:endParaRPr>
          </a:p>
        </p:txBody>
      </p:sp>
      <p:pic>
        <p:nvPicPr>
          <p:cNvPr id="13" name="Picture 12" descr="WhatsApp Image 2024-11-25 at 8.16.24 PM"/>
          <p:cNvPicPr>
            <a:picLocks noChangeAspect="1"/>
          </p:cNvPicPr>
          <p:nvPr/>
        </p:nvPicPr>
        <p:blipFill>
          <a:blip r:embed="rId1"/>
          <a:stretch>
            <a:fillRect/>
          </a:stretch>
        </p:blipFill>
        <p:spPr>
          <a:xfrm>
            <a:off x="1148080" y="1143000"/>
            <a:ext cx="3189605" cy="4953000"/>
          </a:xfrm>
          <a:prstGeom prst="rect">
            <a:avLst/>
          </a:prstGeom>
        </p:spPr>
      </p:pic>
      <p:pic>
        <p:nvPicPr>
          <p:cNvPr id="14" name="Picture 13" descr="WhatsApp Image 2024-11-25 at 8.16.24 PM (1)"/>
          <p:cNvPicPr>
            <a:picLocks noChangeAspect="1"/>
          </p:cNvPicPr>
          <p:nvPr/>
        </p:nvPicPr>
        <p:blipFill>
          <a:blip r:embed="rId2"/>
          <a:stretch>
            <a:fillRect/>
          </a:stretch>
        </p:blipFill>
        <p:spPr>
          <a:xfrm>
            <a:off x="4711700" y="1142365"/>
            <a:ext cx="3197225" cy="4953635"/>
          </a:xfrm>
          <a:prstGeom prst="rect">
            <a:avLst/>
          </a:prstGeom>
        </p:spPr>
      </p:pic>
      <p:pic>
        <p:nvPicPr>
          <p:cNvPr id="15" name="Picture 14" descr="WhatsApp Image 2024-11-25 at 8.16.24 PM (2)"/>
          <p:cNvPicPr>
            <a:picLocks noChangeAspect="1"/>
          </p:cNvPicPr>
          <p:nvPr/>
        </p:nvPicPr>
        <p:blipFill>
          <a:blip r:embed="rId3"/>
          <a:stretch>
            <a:fillRect/>
          </a:stretch>
        </p:blipFill>
        <p:spPr>
          <a:xfrm>
            <a:off x="8282940" y="1143000"/>
            <a:ext cx="3197860" cy="4953635"/>
          </a:xfrm>
          <a:prstGeom prst="rect">
            <a:avLst/>
          </a:prstGeom>
        </p:spPr>
      </p:pic>
    </p:spTree>
  </p:cSld>
  <p:clrMapOvr>
    <a:masterClrMapping/>
  </p:clrMapOvr>
</p:sld>
</file>

<file path=ppt/tags/tag1.xml><?xml version="1.0" encoding="utf-8"?>
<p:tagLst xmlns:p="http://schemas.openxmlformats.org/presentationml/2006/main">
  <p:tag name="TABLE_ENDDRAG_ORIGIN_RECT" val="426*173"/>
  <p:tag name="TABLE_ENDDRAG_RECT" val="41*183*426*173"/>
</p:tagLst>
</file>

<file path=ppt/tags/tag2.xml><?xml version="1.0" encoding="utf-8"?>
<p:tagLst xmlns:p="http://schemas.openxmlformats.org/presentationml/2006/main">
  <p:tag name="TABLE_ENDDRAG_ORIGIN_RECT" val="914*398"/>
  <p:tag name="TABLE_ENDDRAG_RECT" val="45*111*914*398"/>
</p:tagLst>
</file>

<file path=ppt/tags/tag3.xml><?xml version="1.0" encoding="utf-8"?>
<p:tagLst xmlns:p="http://schemas.openxmlformats.org/presentationml/2006/main">
  <p:tag name="TABLE_ENDDRAG_ORIGIN_RECT" val="840*295"/>
  <p:tag name="TABLE_ENDDRAG_RECT" val="64*112*840*295"/>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8478</Words>
  <Application>WPS Presentation</Application>
  <PresentationFormat>Widescreen</PresentationFormat>
  <Paragraphs>222</Paragraphs>
  <Slides>13</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13</vt:i4>
      </vt:variant>
    </vt:vector>
  </HeadingPairs>
  <TitlesOfParts>
    <vt:vector size="34" baseType="lpstr">
      <vt:lpstr>Arial</vt:lpstr>
      <vt:lpstr>SimSun</vt:lpstr>
      <vt:lpstr>Wingdings</vt:lpstr>
      <vt:lpstr>Verdana</vt:lpstr>
      <vt:lpstr>Verdana</vt:lpstr>
      <vt:lpstr>Arial</vt:lpstr>
      <vt:lpstr>Cambria</vt:lpstr>
      <vt:lpstr>Bookman Old Style</vt:lpstr>
      <vt:lpstr>Segoe Print</vt:lpstr>
      <vt:lpstr>Times New Roman</vt:lpstr>
      <vt:lpstr>Wingdings</vt:lpstr>
      <vt:lpstr>Microsoft YaHei</vt:lpstr>
      <vt:lpstr>Arial Unicode MS</vt:lpstr>
      <vt:lpstr>Calibri</vt:lpstr>
      <vt:lpstr>Bookman Old Style</vt:lpstr>
      <vt:lpstr>tim</vt:lpstr>
      <vt:lpstr>Sitka Banner Semibold</vt:lpstr>
      <vt:lpstr>Trebuchet MS</vt:lpstr>
      <vt:lpstr>Sitka Display</vt:lpstr>
      <vt:lpstr>MT Extra</vt:lpstr>
      <vt:lpstr>Bioinformatics</vt:lpstr>
      <vt:lpstr>PowerPoint 演示文稿</vt:lpstr>
      <vt:lpstr>Introduction</vt:lpstr>
      <vt:lpstr>Literature Review</vt:lpstr>
      <vt:lpstr>Literature Review</vt:lpstr>
      <vt:lpstr>Proposed Method</vt:lpstr>
      <vt:lpstr>Objectives</vt:lpstr>
      <vt:lpstr>Methodology</vt:lpstr>
      <vt:lpstr>Timeline of Project</vt:lpstr>
      <vt:lpstr>Expected Outcomes</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Bhavana A</cp:lastModifiedBy>
  <cp:revision>24</cp:revision>
  <dcterms:created xsi:type="dcterms:W3CDTF">2023-03-16T03:26:00Z</dcterms:created>
  <dcterms:modified xsi:type="dcterms:W3CDTF">2024-11-25T16:17:14Z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A47ADE0A944B4C98B9DDE5D5F1921155_13</vt:lpwstr>
  </property>
  <property fmtid="{D5CDD505-2E9C-101B-9397-08002B2CF9AE}" pid="3" name="KSOProductBuildVer">
    <vt:lpwstr>1033-12.2.0.18911</vt:lpwstr>
  </property>
</Properties>
</file>