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81" r:id="rId4"/>
    <p:sldId id="283" r:id="rId5"/>
    <p:sldId id="284" r:id="rId6"/>
    <p:sldId id="282" r:id="rId7"/>
    <p:sldId id="280" r:id="rId8"/>
    <p:sldId id="289" r:id="rId9"/>
    <p:sldId id="286" r:id="rId10"/>
    <p:sldId id="290" r:id="rId11"/>
    <p:sldId id="287" r:id="rId12"/>
    <p:sldId id="288" r:id="rId13"/>
    <p:sldId id="291" r:id="rId14"/>
    <p:sldId id="293" r:id="rId15"/>
    <p:sldId id="294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7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19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4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80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3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96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4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4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03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43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524793-2E79-4941-8F46-C26DB89B2F3D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098690-DC2D-4066-802C-F1F407B731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418540" y="860426"/>
            <a:ext cx="5179504" cy="11430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Taller </a:t>
            </a:r>
            <a:r>
              <a:rPr lang="es-ES" dirty="0" err="1"/>
              <a:t>Arduino</a:t>
            </a:r>
            <a:r>
              <a:rPr lang="es-ES" dirty="0"/>
              <a:t> (Sesión 2)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4" y="2086720"/>
            <a:ext cx="7242656" cy="40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07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LDR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42900" y="1149005"/>
            <a:ext cx="1120133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Variar la intensidad del LED en función del nivel de luz (con PWM).</a:t>
            </a:r>
          </a:p>
        </p:txBody>
      </p:sp>
      <p:sp>
        <p:nvSpPr>
          <p:cNvPr id="8" name="6 CuadroTexto"/>
          <p:cNvSpPr txBox="1"/>
          <p:nvPr/>
        </p:nvSpPr>
        <p:spPr>
          <a:xfrm>
            <a:off x="400050" y="2053759"/>
            <a:ext cx="6343650" cy="249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pPr algn="just"/>
            <a:r>
              <a:rPr lang="es-ES" sz="2800" dirty="0"/>
              <a:t>Tip: Podemos hacer un cambio de escala de un determinado rango de valores a otro mediante la función </a:t>
            </a:r>
            <a:r>
              <a:rPr lang="es-ES" sz="2800" dirty="0">
                <a:solidFill>
                  <a:schemeClr val="accent5"/>
                </a:solidFill>
              </a:rPr>
              <a:t>map</a:t>
            </a:r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Por ejemplo, vamos a cambiar </a:t>
            </a:r>
          </a:p>
          <a:p>
            <a:pPr algn="just"/>
            <a:r>
              <a:rPr lang="es-ES" sz="2800" dirty="0"/>
              <a:t>de </a:t>
            </a:r>
            <a:r>
              <a:rPr lang="es-ES" sz="2800" dirty="0">
                <a:solidFill>
                  <a:srgbClr val="00B0F0"/>
                </a:solidFill>
              </a:rPr>
              <a:t>0 ~ 1023 </a:t>
            </a:r>
            <a:r>
              <a:rPr lang="es-ES" sz="2800" dirty="0"/>
              <a:t>a </a:t>
            </a:r>
            <a:r>
              <a:rPr lang="es-ES" sz="2800" dirty="0">
                <a:solidFill>
                  <a:srgbClr val="00B050"/>
                </a:solidFill>
              </a:rPr>
              <a:t>0 ~255</a:t>
            </a:r>
            <a:r>
              <a:rPr lang="es-ES" sz="2800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1" y="5306898"/>
            <a:ext cx="10641430" cy="4657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231829"/>
            <a:ext cx="4876800" cy="21023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4D576F-D055-439F-8E6D-CF64D53F1F34}"/>
              </a:ext>
            </a:extLst>
          </p:cNvPr>
          <p:cNvSpPr txBox="1"/>
          <p:nvPr/>
        </p:nvSpPr>
        <p:spPr>
          <a:xfrm>
            <a:off x="2321167" y="4835635"/>
            <a:ext cx="82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map (variable, min_origen, max_origen, min_salida, max_salida);</a:t>
            </a:r>
          </a:p>
        </p:txBody>
      </p:sp>
    </p:spTree>
    <p:extLst>
      <p:ext uri="{BB962C8B-B14F-4D97-AF65-F5344CB8AC3E}">
        <p14:creationId xmlns:p14="http://schemas.microsoft.com/office/powerpoint/2010/main" val="12062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LDR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68348" y="1183585"/>
            <a:ext cx="11141033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Encender un LED a partir de un determinado nivel de luz (sin PWM).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4" y="1874454"/>
            <a:ext cx="5959840" cy="45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Potenciómetro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07770"/>
              </p:ext>
            </p:extLst>
          </p:nvPr>
        </p:nvGraphicFramePr>
        <p:xfrm>
          <a:off x="885825" y="1562779"/>
          <a:ext cx="21621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n de mapa de bits" r:id="rId4" imgW="3952381" imgH="3933333" progId="Paint.Picture">
                  <p:embed/>
                </p:oleObj>
              </mc:Choice>
              <mc:Fallback>
                <p:oleObj name="Imagen de mapa de bits" r:id="rId4" imgW="3952381" imgH="393333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62779"/>
                        <a:ext cx="216217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6 CuadroTexto"/>
          <p:cNvSpPr txBox="1"/>
          <p:nvPr/>
        </p:nvSpPr>
        <p:spPr>
          <a:xfrm>
            <a:off x="3660991" y="1637697"/>
            <a:ext cx="646394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Es una resistencia cuyo valor se puede variar manualmente con un cursor o ruleta.</a:t>
            </a:r>
          </a:p>
          <a:p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2359062" y="4889198"/>
            <a:ext cx="4533900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800" dirty="0">
                <a:latin typeface="Arial" charset="0"/>
                <a:ea typeface="Microsoft YaHei" charset="-122"/>
              </a:rPr>
              <a:t>Pueden variar desde 1Ω a </a:t>
            </a:r>
          </a:p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</a:pPr>
            <a:r>
              <a:rPr lang="es-ES" sz="2800" dirty="0">
                <a:latin typeface="Arial" charset="0"/>
                <a:ea typeface="Microsoft YaHei" charset="-122"/>
              </a:rPr>
              <a:t>valores altos como 10KΩ</a:t>
            </a:r>
          </a:p>
        </p:txBody>
      </p:sp>
      <p:pic>
        <p:nvPicPr>
          <p:cNvPr id="1029" name="Picture 5" descr="Resultado de imagen de potentiome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7" y="4493152"/>
            <a:ext cx="45148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5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JOYSTICK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17255"/>
              </p:ext>
            </p:extLst>
          </p:nvPr>
        </p:nvGraphicFramePr>
        <p:xfrm>
          <a:off x="452066" y="1471541"/>
          <a:ext cx="2476874" cy="263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n de mapa de bits" r:id="rId4" imgW="1809524" imgH="1895238" progId="Paint.Picture">
                  <p:embed/>
                </p:oleObj>
              </mc:Choice>
              <mc:Fallback>
                <p:oleObj name="Imagen de mapa de bits" r:id="rId4" imgW="1809524" imgH="18952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6" y="1471541"/>
                        <a:ext cx="2476874" cy="2634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2928940" y="1562779"/>
            <a:ext cx="8358188" cy="153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800" dirty="0">
                <a:latin typeface="Arial" charset="0"/>
                <a:ea typeface="Microsoft YaHei" charset="-122"/>
              </a:rPr>
              <a:t>Tiene 2 potenciómetros (una para sentido horizontal y otro para el sentido vertical) y un botón.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069306" y="4105903"/>
            <a:ext cx="805338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El potenciómetro tiene 5 terminales: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 err="1">
                <a:latin typeface="Arial" charset="0"/>
                <a:ea typeface="Microsoft YaHei" charset="-122"/>
              </a:rPr>
              <a:t>Vcc</a:t>
            </a:r>
            <a:r>
              <a:rPr lang="es-ES" sz="2400" dirty="0">
                <a:latin typeface="Arial" charset="0"/>
                <a:ea typeface="Microsoft YaHei" charset="-122"/>
              </a:rPr>
              <a:t> o 5V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GND.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 err="1">
                <a:latin typeface="Arial" charset="0"/>
                <a:ea typeface="Microsoft YaHei" charset="-122"/>
              </a:rPr>
              <a:t>VRx</a:t>
            </a:r>
            <a:r>
              <a:rPr lang="es-ES" sz="2400" dirty="0">
                <a:latin typeface="Arial" charset="0"/>
                <a:ea typeface="Microsoft YaHei" charset="-122"/>
              </a:rPr>
              <a:t>, para el movimiento en el eje horizontal.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 err="1">
                <a:latin typeface="Arial" charset="0"/>
                <a:ea typeface="Microsoft YaHei" charset="-122"/>
              </a:rPr>
              <a:t>VRy</a:t>
            </a:r>
            <a:r>
              <a:rPr lang="es-ES" sz="2400" dirty="0">
                <a:latin typeface="Arial" charset="0"/>
                <a:ea typeface="Microsoft YaHei" charset="-122"/>
              </a:rPr>
              <a:t>, para el movimiento en el eje vertical.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SW conectado a un pin digital para el botón.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986" y="2913245"/>
            <a:ext cx="3072948" cy="36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JOYSTICK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47" y="1149005"/>
            <a:ext cx="9410306" cy="54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RGB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9089" y="1562779"/>
            <a:ext cx="791527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Un LED RGB es en realidad la unión de tres </a:t>
            </a:r>
            <a:r>
              <a:rPr lang="es-ES" sz="2400" dirty="0" err="1">
                <a:latin typeface="Arial" charset="0"/>
                <a:ea typeface="Microsoft YaHei" charset="-122"/>
              </a:rPr>
              <a:t>LEDs</a:t>
            </a:r>
            <a:r>
              <a:rPr lang="es-ES" sz="2400" dirty="0">
                <a:latin typeface="Arial" charset="0"/>
                <a:ea typeface="Microsoft YaHei" charset="-122"/>
              </a:rPr>
              <a:t> de los colores básicos (Red, Green, Blue), en un encapsulado común.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31867" y="3828005"/>
            <a:ext cx="62261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El RGB tiene cuatro patillas: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El pin más largo conecta el GND (o 5V).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Al lado de la patilla más larga, hay dos pines a un lado (verde y azul) y uno solitario al otro (Normalmente es el rojo). 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51780"/>
              </p:ext>
            </p:extLst>
          </p:nvPr>
        </p:nvGraphicFramePr>
        <p:xfrm>
          <a:off x="631867" y="1539701"/>
          <a:ext cx="3376632" cy="16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Imagen de mapa de bits" r:id="rId4" imgW="4885714" imgH="2457143" progId="Paint.Picture">
                  <p:embed/>
                </p:oleObj>
              </mc:Choice>
              <mc:Fallback>
                <p:oleObj name="Imagen de mapa de bits" r:id="rId4" imgW="4885714" imgH="24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67" y="1539701"/>
                        <a:ext cx="3376632" cy="1602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/>
          <p:cNvSpPr/>
          <p:nvPr/>
        </p:nvSpPr>
        <p:spPr>
          <a:xfrm>
            <a:off x="7258049" y="3142615"/>
            <a:ext cx="44672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es-ES" sz="2400" b="1" dirty="0">
                <a:solidFill>
                  <a:schemeClr val="accent6"/>
                </a:solidFill>
                <a:latin typeface="Arial" charset="0"/>
                <a:ea typeface="Microsoft YaHei" charset="-122"/>
              </a:rPr>
              <a:t>¡Cuidado! Ya que el RGB contiene </a:t>
            </a:r>
            <a:r>
              <a:rPr lang="es-ES" sz="2400" b="1" dirty="0" err="1">
                <a:solidFill>
                  <a:schemeClr val="accent6"/>
                </a:solidFill>
                <a:latin typeface="Arial" charset="0"/>
                <a:ea typeface="Microsoft YaHei" charset="-122"/>
              </a:rPr>
              <a:t>LEDs</a:t>
            </a:r>
            <a:r>
              <a:rPr lang="es-ES" sz="2400" b="1" dirty="0">
                <a:solidFill>
                  <a:schemeClr val="accent6"/>
                </a:solidFill>
                <a:latin typeface="Arial" charset="0"/>
                <a:ea typeface="Microsoft YaHei" charset="-122"/>
              </a:rPr>
              <a:t>, tenemos que conectar  a las patillas R, G y B resistencias de 220Ω.</a:t>
            </a:r>
          </a:p>
        </p:txBody>
      </p:sp>
    </p:spTree>
    <p:extLst>
      <p:ext uri="{BB962C8B-B14F-4D97-AF65-F5344CB8AC3E}">
        <p14:creationId xmlns:p14="http://schemas.microsoft.com/office/powerpoint/2010/main" val="60883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RGB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53" y="1149005"/>
            <a:ext cx="6427694" cy="5257802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500914" y="4371749"/>
            <a:ext cx="391885" cy="1357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8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RGB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149005"/>
            <a:ext cx="6981825" cy="5334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801100" y="2920375"/>
            <a:ext cx="3219448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Arial" charset="0"/>
                <a:ea typeface="Microsoft YaHei" charset="-122"/>
              </a:rPr>
              <a:t>Introducimos el concepto de FUNCIONES en el lenguaje de arduino</a:t>
            </a:r>
          </a:p>
        </p:txBody>
      </p:sp>
    </p:spTree>
    <p:extLst>
      <p:ext uri="{BB962C8B-B14F-4D97-AF65-F5344CB8AC3E}">
        <p14:creationId xmlns:p14="http://schemas.microsoft.com/office/powerpoint/2010/main" val="34747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bnIoCYmx1R8/TuLbCMswofI/AAAAAAAAAsY/hw7519A6uzg/s1600/arduino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2" r="9091" b="3310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178" y="2600325"/>
            <a:ext cx="4485710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Comunicación serie</a:t>
            </a:r>
          </a:p>
        </p:txBody>
      </p:sp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2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COMUNICACIÓN SERIE</a:t>
            </a:r>
          </a:p>
        </p:txBody>
      </p:sp>
      <p:sp>
        <p:nvSpPr>
          <p:cNvPr id="8" name="6 CuadroTexto"/>
          <p:cNvSpPr txBox="1"/>
          <p:nvPr/>
        </p:nvSpPr>
        <p:spPr>
          <a:xfrm>
            <a:off x="527408" y="1413860"/>
            <a:ext cx="9831030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Nos va a ser muy útil para enviar datos DESDE el </a:t>
            </a:r>
            <a:r>
              <a:rPr lang="es-ES" sz="2800" dirty="0" err="1"/>
              <a:t>arduino</a:t>
            </a:r>
            <a:r>
              <a:rPr lang="es-ES" sz="2800" dirty="0"/>
              <a:t> al ordenador mediante el cable USB para leer valores que nos interesen (Por ejemplo el valor de un sensor).</a:t>
            </a:r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7" y="3236518"/>
            <a:ext cx="6188075" cy="51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6 CuadroTexto"/>
          <p:cNvSpPr txBox="1"/>
          <p:nvPr/>
        </p:nvSpPr>
        <p:spPr>
          <a:xfrm>
            <a:off x="1994258" y="4523773"/>
            <a:ext cx="9831030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Para leer esos datos, tendremos que hacer clic en el icono del “Monitor serie” del IDE de arduino.</a:t>
            </a:r>
          </a:p>
        </p:txBody>
      </p:sp>
    </p:spTree>
    <p:extLst>
      <p:ext uri="{BB962C8B-B14F-4D97-AF65-F5344CB8AC3E}">
        <p14:creationId xmlns:p14="http://schemas.microsoft.com/office/powerpoint/2010/main" val="81550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COMUNICACIÓN SERIE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7408" y="1413860"/>
            <a:ext cx="983103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¿Y como lo configuro?</a:t>
            </a:r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408" y="2014636"/>
            <a:ext cx="7462386" cy="1200051"/>
          </a:xfrm>
          <a:prstGeom prst="rect">
            <a:avLst/>
          </a:prstGeom>
        </p:spPr>
      </p:pic>
      <p:sp>
        <p:nvSpPr>
          <p:cNvPr id="12" name="6 CuadroTexto"/>
          <p:cNvSpPr txBox="1"/>
          <p:nvPr/>
        </p:nvSpPr>
        <p:spPr>
          <a:xfrm>
            <a:off x="1965683" y="3737960"/>
            <a:ext cx="9831030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Con la función </a:t>
            </a:r>
            <a:r>
              <a:rPr lang="es-ES" sz="2800" dirty="0" err="1">
                <a:solidFill>
                  <a:schemeClr val="accent5"/>
                </a:solidFill>
              </a:rPr>
              <a:t>Serial.begin</a:t>
            </a:r>
            <a:r>
              <a:rPr lang="es-ES" sz="2800" dirty="0">
                <a:solidFill>
                  <a:schemeClr val="accent5"/>
                </a:solidFill>
              </a:rPr>
              <a:t>()</a:t>
            </a:r>
            <a:r>
              <a:rPr lang="es-ES" sz="2800" dirty="0"/>
              <a:t>.</a:t>
            </a:r>
          </a:p>
          <a:p>
            <a:r>
              <a:rPr lang="es-ES" sz="2800" dirty="0"/>
              <a:t>Tendremos que indicar como argumento la velocidad de transmisión.</a:t>
            </a:r>
          </a:p>
          <a:p>
            <a:r>
              <a:rPr lang="es-ES" sz="2800" dirty="0"/>
              <a:t>Por defecto, se elige 9600 baudios o bits por segundo.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61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COMUNICACIÓN SERIE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7408" y="1413860"/>
            <a:ext cx="983103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¿Y como veo los valores por pantalla del pc?</a:t>
            </a:r>
          </a:p>
        </p:txBody>
      </p:sp>
      <p:sp>
        <p:nvSpPr>
          <p:cNvPr id="12" name="6 CuadroTexto"/>
          <p:cNvSpPr txBox="1"/>
          <p:nvPr/>
        </p:nvSpPr>
        <p:spPr>
          <a:xfrm>
            <a:off x="527408" y="3780819"/>
            <a:ext cx="9831030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Con dos funciones </a:t>
            </a:r>
            <a:r>
              <a:rPr lang="es-ES" sz="2800" dirty="0" err="1">
                <a:solidFill>
                  <a:schemeClr val="accent5"/>
                </a:solidFill>
              </a:rPr>
              <a:t>Serial.print</a:t>
            </a:r>
            <a:r>
              <a:rPr lang="es-ES" sz="2800" dirty="0">
                <a:solidFill>
                  <a:schemeClr val="accent5"/>
                </a:solidFill>
              </a:rPr>
              <a:t> </a:t>
            </a:r>
            <a:r>
              <a:rPr lang="es-ES" sz="2800" dirty="0"/>
              <a:t>y </a:t>
            </a:r>
            <a:r>
              <a:rPr lang="es-ES" sz="2800" dirty="0" err="1">
                <a:solidFill>
                  <a:schemeClr val="accent5"/>
                </a:solidFill>
              </a:rPr>
              <a:t>Serial.println</a:t>
            </a:r>
            <a:r>
              <a:rPr lang="es-ES" sz="2800" dirty="0"/>
              <a:t>.</a:t>
            </a:r>
          </a:p>
          <a:p>
            <a:r>
              <a:rPr lang="es-ES" sz="2800" dirty="0"/>
              <a:t>Podemos escribir cadenas de caracteres o valores de los numéricos.</a:t>
            </a:r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7408" y="2031052"/>
            <a:ext cx="4571670" cy="13715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10" y="2031052"/>
            <a:ext cx="5128722" cy="13715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8" y="5126484"/>
            <a:ext cx="4571670" cy="13992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062" y="5008647"/>
            <a:ext cx="6229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bnIoCYmx1R8/TuLbCMswofI/AAAAAAAAAsY/hw7519A6uzg/s1600/arduino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2" r="9091" b="3310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178" y="2600325"/>
            <a:ext cx="3967360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Ejemplos</a:t>
            </a:r>
          </a:p>
        </p:txBody>
      </p:sp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PWM con </a:t>
            </a:r>
            <a:r>
              <a:rPr lang="es-ES" altLang="es-ES" sz="3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LEDs</a:t>
            </a:r>
            <a:endParaRPr lang="es-ES" altLang="es-ES" sz="32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1" name="6 CuadroTexto"/>
          <p:cNvSpPr txBox="1"/>
          <p:nvPr/>
        </p:nvSpPr>
        <p:spPr>
          <a:xfrm>
            <a:off x="767889" y="1442825"/>
            <a:ext cx="9035677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Vamos a poner en práctica el PWM con un LED.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6 CuadroTexto"/>
              <p:cNvSpPr txBox="1"/>
              <p:nvPr/>
            </p:nvSpPr>
            <p:spPr>
              <a:xfrm>
                <a:off x="7258051" y="3480743"/>
                <a:ext cx="4720116" cy="249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icrosoft YaHei" charset="-122"/>
                    <a:cs typeface="+mn-cs"/>
                  </a:defRPr>
                </a:lvl9pPr>
              </a:lstStyle>
              <a:p>
                <a:r>
                  <a:rPr lang="es-ES" sz="2800" dirty="0"/>
                  <a:t>Para escribir salidas PWM (o salidas analógicas):</a:t>
                </a:r>
              </a:p>
              <a:p>
                <a:endParaRPr lang="es-ES" sz="2800" dirty="0"/>
              </a:p>
              <a:p>
                <a:r>
                  <a:rPr lang="es-ES" sz="2800" dirty="0" err="1">
                    <a:solidFill>
                      <a:schemeClr val="accent5"/>
                    </a:solidFill>
                  </a:rPr>
                  <a:t>analogWrite</a:t>
                </a:r>
                <a:r>
                  <a:rPr lang="es-ES" sz="2800" dirty="0"/>
                  <a:t>(</a:t>
                </a:r>
                <a:r>
                  <a:rPr lang="es-ES" sz="2800" dirty="0" err="1"/>
                  <a:t>pinLed,valor</a:t>
                </a:r>
                <a:r>
                  <a:rPr lang="es-ES" sz="2800" dirty="0"/>
                  <a:t>);</a:t>
                </a:r>
              </a:p>
              <a:p>
                <a:endParaRPr lang="es-ES" sz="2800" dirty="0"/>
              </a:p>
              <a:p>
                <a:r>
                  <a:rPr lang="es-ES" sz="2800" dirty="0"/>
                  <a:t>valor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2800" dirty="0"/>
                  <a:t> [0,255]</a:t>
                </a:r>
              </a:p>
            </p:txBody>
          </p:sp>
        </mc:Choice>
        <mc:Fallback xmlns="">
          <p:sp>
            <p:nvSpPr>
              <p:cNvPr id="32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1" y="3480743"/>
                <a:ext cx="4720116" cy="2496837"/>
              </a:xfrm>
              <a:prstGeom prst="rect">
                <a:avLst/>
              </a:prstGeom>
              <a:blipFill rotWithShape="0">
                <a:blip r:embed="rId3"/>
                <a:stretch>
                  <a:fillRect l="-2713" t="-3902" b="-56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51" y="2229729"/>
            <a:ext cx="5135102" cy="4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LDR</a:t>
            </a:r>
          </a:p>
        </p:txBody>
      </p:sp>
      <p:pic>
        <p:nvPicPr>
          <p:cNvPr id="17" name="Imagen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97" y="1753552"/>
            <a:ext cx="2195600" cy="15754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6 CuadroTexto"/>
          <p:cNvSpPr txBox="1"/>
          <p:nvPr/>
        </p:nvSpPr>
        <p:spPr>
          <a:xfrm>
            <a:off x="3660991" y="1637697"/>
            <a:ext cx="646394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s-ES" sz="2800" dirty="0"/>
              <a:t>El LDR es un componente fotoeléctrico cuya resistencia varía en función de la luz. NO tienen polaridad</a:t>
            </a:r>
          </a:p>
          <a:p>
            <a:endParaRPr lang="es-ES" sz="2800" dirty="0"/>
          </a:p>
        </p:txBody>
      </p:sp>
      <p:sp>
        <p:nvSpPr>
          <p:cNvPr id="2" name="Rectángulo 1"/>
          <p:cNvSpPr/>
          <p:nvPr/>
        </p:nvSpPr>
        <p:spPr>
          <a:xfrm>
            <a:off x="1054997" y="3933535"/>
            <a:ext cx="56887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charset="0"/>
                <a:ea typeface="Microsoft YaHei" charset="-122"/>
              </a:rPr>
              <a:t>Esta resistencia es muy baja, de unos pocos Ωs con una luz intensa incide en él y va creciendo fuertemente a medida que esa luz decrece.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962" y="3875254"/>
            <a:ext cx="50196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muva.es/wp-content/uploads/2014/04/Righ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" y="16034"/>
            <a:ext cx="1240967" cy="8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/>
        </p:nvSpPr>
        <p:spPr bwMode="auto">
          <a:xfrm>
            <a:off x="2152797" y="413775"/>
            <a:ext cx="7972136" cy="7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333333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LDR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647825"/>
            <a:ext cx="2895600" cy="40767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436230" y="1647825"/>
            <a:ext cx="7108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charset="0"/>
                <a:ea typeface="Microsoft YaHei" charset="-122"/>
              </a:rPr>
              <a:t>Se conecta en serie con una resistencia de valor alto (10K) formando un divisor de tensión.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36230" y="3814763"/>
            <a:ext cx="71080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charset="0"/>
                <a:ea typeface="Microsoft YaHei" charset="-122"/>
              </a:rPr>
              <a:t>El pin de lectura se conectará a una entrada analógica (A0~A7).</a:t>
            </a:r>
          </a:p>
          <a:p>
            <a:endParaRPr lang="es-ES" sz="2800" dirty="0">
              <a:latin typeface="Arial" charset="0"/>
              <a:ea typeface="Microsoft YaHei" charset="-122"/>
            </a:endParaRPr>
          </a:p>
          <a:p>
            <a:r>
              <a:rPr lang="es-ES" sz="2800" dirty="0" err="1">
                <a:solidFill>
                  <a:schemeClr val="accent5"/>
                </a:solidFill>
                <a:latin typeface="Arial" charset="0"/>
                <a:ea typeface="Microsoft YaHei" charset="-122"/>
              </a:rPr>
              <a:t>analogRead</a:t>
            </a:r>
            <a:r>
              <a:rPr lang="es-ES" sz="2800" dirty="0">
                <a:latin typeface="Arial" charset="0"/>
                <a:ea typeface="Microsoft YaHei" charset="-122"/>
              </a:rPr>
              <a:t>(</a:t>
            </a:r>
            <a:r>
              <a:rPr lang="es-ES" sz="2800" dirty="0" err="1">
                <a:latin typeface="Arial" charset="0"/>
                <a:ea typeface="Microsoft YaHei" charset="-122"/>
              </a:rPr>
              <a:t>pinAnalog</a:t>
            </a:r>
            <a:r>
              <a:rPr lang="es-ES" sz="2800" dirty="0">
                <a:latin typeface="Arial" charset="0"/>
                <a:ea typeface="Microsoft YaHei" charset="-122"/>
              </a:rPr>
              <a:t>);</a:t>
            </a:r>
          </a:p>
          <a:p>
            <a:r>
              <a:rPr lang="es-ES" sz="2800" dirty="0">
                <a:latin typeface="Arial" charset="0"/>
                <a:ea typeface="Microsoft YaHei" charset="-122"/>
              </a:rPr>
              <a:t>Devolverá valores entre 0 y 1023</a:t>
            </a:r>
          </a:p>
        </p:txBody>
      </p:sp>
    </p:spTree>
    <p:extLst>
      <p:ext uri="{BB962C8B-B14F-4D97-AF65-F5344CB8AC3E}">
        <p14:creationId xmlns:p14="http://schemas.microsoft.com/office/powerpoint/2010/main" val="54185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450</TotalTime>
  <Words>551</Words>
  <Application>Microsoft Office PowerPoint</Application>
  <PresentationFormat>Panorámica</PresentationFormat>
  <Paragraphs>61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Berlin Sans FB Demi</vt:lpstr>
      <vt:lpstr>Cambria Math</vt:lpstr>
      <vt:lpstr>Century Gothic</vt:lpstr>
      <vt:lpstr>Times New Roman</vt:lpstr>
      <vt:lpstr>Malla</vt:lpstr>
      <vt:lpstr>Imagen de mapa de bits</vt:lpstr>
      <vt:lpstr>Presentación de PowerPoint</vt:lpstr>
      <vt:lpstr>Comunicación serie</vt:lpstr>
      <vt:lpstr>Presentación de PowerPoint</vt:lpstr>
      <vt:lpstr>Presentación de PowerPoint</vt:lpstr>
      <vt:lpstr>Presentación de PowerPoint</vt:lpstr>
      <vt:lpstr>Ejemplos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ARDUINØ HARDWARE</dc:title>
  <dc:creator>Jorge De Castro Casares</dc:creator>
  <cp:lastModifiedBy>ElAngelusXD .</cp:lastModifiedBy>
  <cp:revision>39</cp:revision>
  <dcterms:created xsi:type="dcterms:W3CDTF">2016-10-07T16:05:53Z</dcterms:created>
  <dcterms:modified xsi:type="dcterms:W3CDTF">2020-01-29T08:23:43Z</dcterms:modified>
</cp:coreProperties>
</file>