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4" r:id="rId3"/>
    <p:sldId id="306" r:id="rId4"/>
    <p:sldId id="307" r:id="rId5"/>
    <p:sldId id="308" r:id="rId6"/>
    <p:sldId id="309" r:id="rId7"/>
    <p:sldId id="285" r:id="rId8"/>
    <p:sldId id="281" r:id="rId9"/>
    <p:sldId id="298" r:id="rId10"/>
    <p:sldId id="299" r:id="rId11"/>
    <p:sldId id="300" r:id="rId12"/>
    <p:sldId id="310" r:id="rId13"/>
    <p:sldId id="311" r:id="rId14"/>
    <p:sldId id="322" r:id="rId15"/>
    <p:sldId id="323" r:id="rId16"/>
    <p:sldId id="312" r:id="rId17"/>
    <p:sldId id="324" r:id="rId18"/>
    <p:sldId id="325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94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75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19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34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80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3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96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0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7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71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43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3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4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03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3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43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5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418540" y="860426"/>
            <a:ext cx="5179504" cy="11430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dirty="0"/>
              <a:t>Taller </a:t>
            </a:r>
            <a:r>
              <a:rPr lang="es-ES" dirty="0" err="1"/>
              <a:t>Arduino</a:t>
            </a:r>
            <a:r>
              <a:rPr lang="es-ES" dirty="0"/>
              <a:t> (Sesión 3)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64" y="2086720"/>
            <a:ext cx="7242656" cy="40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07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SENSOR ULTRASONIDO HC-SR04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5" y="1414462"/>
            <a:ext cx="74295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5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SENSOR ULTRASONIDO HC-SR04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24" y="1149005"/>
            <a:ext cx="7753482" cy="55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6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1.bp.blogspot.com/-bnIoCYmx1R8/TuLbCMswofI/AAAAAAAAAsY/hw7519A6uzg/s1600/arduino_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2" r="9091" b="3310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3178" y="2600325"/>
            <a:ext cx="3967360" cy="2651200"/>
          </a:xfrm>
        </p:spPr>
        <p:txBody>
          <a:bodyPr anchor="t">
            <a:normAutofit/>
          </a:bodyPr>
          <a:lstStyle/>
          <a:p>
            <a:pPr algn="l"/>
            <a:r>
              <a:rPr lang="es-E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Servo</a:t>
            </a:r>
          </a:p>
        </p:txBody>
      </p:sp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0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SERVOMOTOR</a:t>
            </a:r>
            <a:endParaRPr lang="es-ES" altLang="es-ES" sz="32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2" name="6 CuadroTexto"/>
          <p:cNvSpPr txBox="1"/>
          <p:nvPr/>
        </p:nvSpPr>
        <p:spPr>
          <a:xfrm>
            <a:off x="318051" y="1442611"/>
            <a:ext cx="6082749" cy="455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latin typeface="Arial" charset="0"/>
                <a:ea typeface="Microsoft YaHei" charset="-122"/>
              </a:defRPr>
            </a:lvl1pPr>
            <a:lvl2pPr marL="742950" indent="-28575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2pPr>
            <a:lvl3pPr marL="1143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3pPr>
            <a:lvl4pPr marL="1600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4pPr>
            <a:lvl5pPr marL="20574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5pPr>
            <a:lvl6pPr defTabSz="914400">
              <a:defRPr>
                <a:latin typeface="Arial" charset="0"/>
                <a:ea typeface="Microsoft YaHei" charset="-122"/>
              </a:defRPr>
            </a:lvl6pPr>
            <a:lvl7pPr defTabSz="914400">
              <a:defRPr>
                <a:latin typeface="Arial" charset="0"/>
                <a:ea typeface="Microsoft YaHei" charset="-122"/>
              </a:defRPr>
            </a:lvl7pPr>
            <a:lvl8pPr defTabSz="914400">
              <a:defRPr>
                <a:latin typeface="Arial" charset="0"/>
                <a:ea typeface="Microsoft YaHei" charset="-122"/>
              </a:defRPr>
            </a:lvl8pPr>
            <a:lvl9pPr defTabSz="914400">
              <a:defRPr>
                <a:latin typeface="Arial" charset="0"/>
                <a:ea typeface="Microsoft YaHei" charset="-122"/>
              </a:defRPr>
            </a:lvl9pPr>
          </a:lstStyle>
          <a:p>
            <a:r>
              <a:rPr lang="es-ES" sz="2400" dirty="0"/>
              <a:t>Los servos son motores de corriente continua diseñados para que se muevan un ángulo fijo en respuesta a una señal de control y se mantengan fijos en esa posición.</a:t>
            </a:r>
          </a:p>
          <a:p>
            <a:endParaRPr lang="es-ES" sz="2400" dirty="0"/>
          </a:p>
          <a:p>
            <a:r>
              <a:rPr lang="es-ES" sz="2400" dirty="0"/>
              <a:t>Son muy frecuentes en Aero modelismo y en robótica, por la capacidad que presentan para moverse a un ángulo concreto y mantenerse allí.</a:t>
            </a:r>
          </a:p>
          <a:p>
            <a:r>
              <a:rPr lang="es-ES" sz="2400" dirty="0"/>
              <a:t>De hecho se suelen diseñar para que giren un ángulo proporcional a una señal PWM, de forma que su control es muy preciso.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720795"/>
            <a:ext cx="5557436" cy="40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3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SERVOMOTOR</a:t>
            </a:r>
            <a:endParaRPr lang="es-ES" altLang="es-ES" sz="32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2" name="6 CuadroTexto"/>
          <p:cNvSpPr txBox="1"/>
          <p:nvPr/>
        </p:nvSpPr>
        <p:spPr>
          <a:xfrm>
            <a:off x="318051" y="1442611"/>
            <a:ext cx="6082749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latin typeface="Arial" charset="0"/>
                <a:ea typeface="Microsoft YaHei" charset="-122"/>
              </a:defRPr>
            </a:lvl1pPr>
            <a:lvl2pPr marL="742950" indent="-28575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2pPr>
            <a:lvl3pPr marL="1143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3pPr>
            <a:lvl4pPr marL="1600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4pPr>
            <a:lvl5pPr marL="20574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5pPr>
            <a:lvl6pPr defTabSz="914400">
              <a:defRPr>
                <a:latin typeface="Arial" charset="0"/>
                <a:ea typeface="Microsoft YaHei" charset="-122"/>
              </a:defRPr>
            </a:lvl6pPr>
            <a:lvl7pPr defTabSz="914400">
              <a:defRPr>
                <a:latin typeface="Arial" charset="0"/>
                <a:ea typeface="Microsoft YaHei" charset="-122"/>
              </a:defRPr>
            </a:lvl7pPr>
            <a:lvl8pPr defTabSz="914400">
              <a:defRPr>
                <a:latin typeface="Arial" charset="0"/>
                <a:ea typeface="Microsoft YaHei" charset="-122"/>
              </a:defRPr>
            </a:lvl8pPr>
            <a:lvl9pPr defTabSz="914400">
              <a:defRPr>
                <a:latin typeface="Arial" charset="0"/>
                <a:ea typeface="Microsoft YaHei" charset="-122"/>
              </a:defRPr>
            </a:lvl9pPr>
          </a:lstStyle>
          <a:p>
            <a:r>
              <a:rPr lang="es-ES" sz="2400" dirty="0"/>
              <a:t>Un servo suele estar formado por:</a:t>
            </a:r>
          </a:p>
          <a:p>
            <a:r>
              <a:rPr lang="es-ES" sz="2400" dirty="0"/>
              <a:t>·Una reductora.</a:t>
            </a:r>
          </a:p>
          <a:p>
            <a:r>
              <a:rPr lang="es-ES" sz="2400" dirty="0"/>
              <a:t>·Un motor de CC.</a:t>
            </a:r>
          </a:p>
          <a:p>
            <a:r>
              <a:rPr lang="es-ES" sz="2400" dirty="0"/>
              <a:t>·Un circuito de control.</a:t>
            </a:r>
          </a:p>
        </p:txBody>
      </p:sp>
      <p:pic>
        <p:nvPicPr>
          <p:cNvPr id="14338" name="Picture 2" descr="Interior de un ser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7" y="2459409"/>
            <a:ext cx="41148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18051" y="346573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latin typeface="Arial" charset="0"/>
                <a:ea typeface="Microsoft YaHei" charset="-122"/>
              </a:rPr>
              <a:t>Habitualmente los servos tiene un margen de operación: Pueden moverse entre 0º y 180º, pero existen modelos comerciales de todas la características imaginables (incluyendo servos de 360º).</a:t>
            </a:r>
          </a:p>
        </p:txBody>
      </p:sp>
    </p:spTree>
    <p:extLst>
      <p:ext uri="{BB962C8B-B14F-4D97-AF65-F5344CB8AC3E}">
        <p14:creationId xmlns:p14="http://schemas.microsoft.com/office/powerpoint/2010/main" val="55193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SERVOMOTOR</a:t>
            </a:r>
            <a:endParaRPr lang="es-ES" altLang="es-ES" sz="32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2" name="6 CuadroTexto"/>
          <p:cNvSpPr txBox="1"/>
          <p:nvPr/>
        </p:nvSpPr>
        <p:spPr>
          <a:xfrm>
            <a:off x="318051" y="1442611"/>
            <a:ext cx="6539949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latin typeface="Arial" charset="0"/>
                <a:ea typeface="Microsoft YaHei" charset="-122"/>
              </a:defRPr>
            </a:lvl1pPr>
            <a:lvl2pPr marL="742950" indent="-28575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2pPr>
            <a:lvl3pPr marL="1143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3pPr>
            <a:lvl4pPr marL="1600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4pPr>
            <a:lvl5pPr marL="20574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5pPr>
            <a:lvl6pPr defTabSz="914400">
              <a:defRPr>
                <a:latin typeface="Arial" charset="0"/>
                <a:ea typeface="Microsoft YaHei" charset="-122"/>
              </a:defRPr>
            </a:lvl6pPr>
            <a:lvl7pPr defTabSz="914400">
              <a:defRPr>
                <a:latin typeface="Arial" charset="0"/>
                <a:ea typeface="Microsoft YaHei" charset="-122"/>
              </a:defRPr>
            </a:lvl7pPr>
            <a:lvl8pPr defTabSz="914400">
              <a:defRPr>
                <a:latin typeface="Arial" charset="0"/>
                <a:ea typeface="Microsoft YaHei" charset="-122"/>
              </a:defRPr>
            </a:lvl8pPr>
            <a:lvl9pPr defTabSz="914400">
              <a:defRPr>
                <a:latin typeface="Arial" charset="0"/>
                <a:ea typeface="Microsoft YaHei" charset="-122"/>
              </a:defRPr>
            </a:lvl9pPr>
          </a:lstStyle>
          <a:p>
            <a:r>
              <a:rPr lang="es-ES" sz="2400" dirty="0"/>
              <a:t>Un servo suele tener tres pines:</a:t>
            </a:r>
          </a:p>
          <a:p>
            <a:r>
              <a:rPr lang="es-ES" sz="2400" dirty="0"/>
              <a:t>·Marrón: Conectado a GND.</a:t>
            </a:r>
          </a:p>
          <a:p>
            <a:r>
              <a:rPr lang="es-ES" sz="2400" dirty="0"/>
              <a:t>·Rojo: Conectado a 5V.</a:t>
            </a:r>
          </a:p>
          <a:p>
            <a:r>
              <a:rPr lang="es-ES" sz="2400" dirty="0"/>
              <a:t>·Naranja. Conectado a un pin digital (PWM)</a:t>
            </a:r>
          </a:p>
          <a:p>
            <a:endParaRPr lang="es-ES" sz="2400" dirty="0"/>
          </a:p>
        </p:txBody>
      </p:sp>
      <p:sp>
        <p:nvSpPr>
          <p:cNvPr id="3" name="Rectángulo 2"/>
          <p:cNvSpPr/>
          <p:nvPr/>
        </p:nvSpPr>
        <p:spPr>
          <a:xfrm>
            <a:off x="318051" y="346573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latin typeface="Arial" charset="0"/>
                <a:ea typeface="Microsoft YaHei" charset="-122"/>
              </a:rPr>
              <a:t>Habitualmente los servos tiene un margen de operación: Pueden moverse entre 0º y 180º, pero existen modelos comerciales de todas la características imaginables (incluyendo servos de 360º).</a:t>
            </a:r>
          </a:p>
        </p:txBody>
      </p:sp>
      <p:sp>
        <p:nvSpPr>
          <p:cNvPr id="2" name="AutoShape 2" descr="Resultado de imagen de micro servo sg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42611"/>
            <a:ext cx="3124200" cy="21526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191125" y="561805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/>
              <a:t>Haremos uso de una librería especial dedicada a los servos:</a:t>
            </a:r>
          </a:p>
          <a:p>
            <a:r>
              <a:rPr lang="es-ES" sz="2000" b="1" dirty="0">
                <a:solidFill>
                  <a:schemeClr val="accent5"/>
                </a:solidFill>
              </a:rPr>
              <a:t>#</a:t>
            </a:r>
            <a:r>
              <a:rPr lang="es-ES" sz="2000" b="1" dirty="0" err="1">
                <a:solidFill>
                  <a:schemeClr val="accent5"/>
                </a:solidFill>
              </a:rPr>
              <a:t>include</a:t>
            </a:r>
            <a:r>
              <a:rPr lang="es-ES" sz="2000" b="1" dirty="0">
                <a:solidFill>
                  <a:schemeClr val="accent5"/>
                </a:solidFill>
              </a:rPr>
              <a:t> &lt;</a:t>
            </a:r>
            <a:r>
              <a:rPr lang="es-ES" sz="2000" b="1" dirty="0" err="1">
                <a:solidFill>
                  <a:schemeClr val="accent5"/>
                </a:solidFill>
              </a:rPr>
              <a:t>servo.h</a:t>
            </a:r>
            <a:r>
              <a:rPr lang="es-ES" sz="2000" b="1" dirty="0">
                <a:solidFill>
                  <a:schemeClr val="accent5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915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SERVOMOTOR</a:t>
            </a:r>
            <a:endParaRPr lang="es-ES" altLang="es-ES" sz="32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6" y="1040711"/>
            <a:ext cx="11659898" cy="56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SERVOMOTOR</a:t>
            </a:r>
            <a:endParaRPr lang="es-ES" altLang="es-ES" sz="32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6" y="2028823"/>
            <a:ext cx="10710318" cy="32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1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SERVOMOTOR</a:t>
            </a:r>
            <a:endParaRPr lang="es-ES" altLang="es-ES" sz="32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92" y="1857374"/>
            <a:ext cx="10491146" cy="377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BF78-4A8D-4DFF-A8F3-8AF9909C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haríais ahora para controlar el servo con el joystick?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1D3D8-CA30-493A-9CC6-49F1226E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Recordad el </a:t>
            </a:r>
            <a:r>
              <a:rPr lang="es-ES" sz="2800"/>
              <a:t>uso de las </a:t>
            </a:r>
            <a:r>
              <a:rPr lang="es-ES" sz="2800" dirty="0"/>
              <a:t>funciones: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 Nova" panose="020B0604020202020204" pitchFamily="34" charset="0"/>
              </a:rPr>
              <a:t>If</a:t>
            </a:r>
            <a:r>
              <a:rPr lang="es-E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 Nova" panose="020B0604020202020204" pitchFamily="34" charset="0"/>
              </a:rPr>
              <a:t> (condición){sentencia};</a:t>
            </a:r>
          </a:p>
        </p:txBody>
      </p:sp>
    </p:spTree>
    <p:extLst>
      <p:ext uri="{BB962C8B-B14F-4D97-AF65-F5344CB8AC3E}">
        <p14:creationId xmlns:p14="http://schemas.microsoft.com/office/powerpoint/2010/main" val="56559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1.bp.blogspot.com/-bnIoCYmx1R8/TuLbCMswofI/AAAAAAAAAsY/hw7519A6uzg/s1600/arduino_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2" r="9091" b="3310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3178" y="2600325"/>
            <a:ext cx="3967360" cy="2651200"/>
          </a:xfrm>
        </p:spPr>
        <p:txBody>
          <a:bodyPr anchor="t">
            <a:normAutofit/>
          </a:bodyPr>
          <a:lstStyle/>
          <a:p>
            <a:pPr algn="l"/>
            <a:r>
              <a:rPr lang="es-ES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Buzzer</a:t>
            </a:r>
            <a:endParaRPr lang="es-ES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84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BUZZER</a:t>
            </a:r>
          </a:p>
        </p:txBody>
      </p:sp>
      <p:sp>
        <p:nvSpPr>
          <p:cNvPr id="32" name="6 CuadroTexto"/>
          <p:cNvSpPr txBox="1"/>
          <p:nvPr/>
        </p:nvSpPr>
        <p:spPr>
          <a:xfrm>
            <a:off x="318051" y="1442611"/>
            <a:ext cx="8183012" cy="34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latin typeface="Arial" charset="0"/>
                <a:ea typeface="Microsoft YaHei" charset="-122"/>
              </a:defRPr>
            </a:lvl1pPr>
            <a:lvl2pPr marL="742950" indent="-28575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2pPr>
            <a:lvl3pPr marL="1143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3pPr>
            <a:lvl4pPr marL="1600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4pPr>
            <a:lvl5pPr marL="20574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5pPr>
            <a:lvl6pPr defTabSz="914400">
              <a:defRPr>
                <a:latin typeface="Arial" charset="0"/>
                <a:ea typeface="Microsoft YaHei" charset="-122"/>
              </a:defRPr>
            </a:lvl6pPr>
            <a:lvl7pPr defTabSz="914400">
              <a:defRPr>
                <a:latin typeface="Arial" charset="0"/>
                <a:ea typeface="Microsoft YaHei" charset="-122"/>
              </a:defRPr>
            </a:lvl7pPr>
            <a:lvl8pPr defTabSz="914400">
              <a:defRPr>
                <a:latin typeface="Arial" charset="0"/>
                <a:ea typeface="Microsoft YaHei" charset="-122"/>
              </a:defRPr>
            </a:lvl8pPr>
            <a:lvl9pPr defTabSz="914400">
              <a:defRPr>
                <a:latin typeface="Arial" charset="0"/>
                <a:ea typeface="Microsoft YaHei" charset="-122"/>
              </a:defRPr>
            </a:lvl9pPr>
          </a:lstStyle>
          <a:p>
            <a:r>
              <a:rPr lang="es-ES" sz="2600" dirty="0"/>
              <a:t>Es un elemento piezoeléctrico que emite sonidos ante el paso de la corriente eléctrica con una determinada frecuencia en sus patillas.</a:t>
            </a:r>
          </a:p>
          <a:p>
            <a:endParaRPr lang="es-ES" sz="2600" dirty="0"/>
          </a:p>
          <a:p>
            <a:r>
              <a:rPr lang="es-ES" sz="2600" dirty="0"/>
              <a:t>Tiene polaridad.  La patilla más larga es el positivo (Tiene una marca sobre el cilindro).</a:t>
            </a:r>
          </a:p>
          <a:p>
            <a:endParaRPr lang="es-ES" sz="2600" dirty="0"/>
          </a:p>
          <a:p>
            <a:r>
              <a:rPr lang="es-ES" sz="2600" dirty="0"/>
              <a:t>Este elemento podemos conectarlo a un pin digital para poder usarlo mediante el PWM.</a:t>
            </a:r>
          </a:p>
        </p:txBody>
      </p:sp>
      <p:pic>
        <p:nvPicPr>
          <p:cNvPr id="11269" name="Picture 5" descr="Resultado de imagen de buzz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433" y="149976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38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BUZZER</a:t>
            </a:r>
          </a:p>
        </p:txBody>
      </p:sp>
      <p:sp>
        <p:nvSpPr>
          <p:cNvPr id="32" name="6 CuadroTexto"/>
          <p:cNvSpPr txBox="1"/>
          <p:nvPr/>
        </p:nvSpPr>
        <p:spPr>
          <a:xfrm>
            <a:off x="318051" y="1442611"/>
            <a:ext cx="5468387" cy="232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latin typeface="Arial" charset="0"/>
                <a:ea typeface="Microsoft YaHei" charset="-122"/>
              </a:defRPr>
            </a:lvl1pPr>
            <a:lvl2pPr marL="742950" indent="-28575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2pPr>
            <a:lvl3pPr marL="1143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3pPr>
            <a:lvl4pPr marL="1600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4pPr>
            <a:lvl5pPr marL="20574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latin typeface="Arial" charset="0"/>
                <a:ea typeface="Microsoft YaHei" charset="-122"/>
              </a:defRPr>
            </a:lvl5pPr>
            <a:lvl6pPr defTabSz="914400">
              <a:defRPr>
                <a:latin typeface="Arial" charset="0"/>
                <a:ea typeface="Microsoft YaHei" charset="-122"/>
              </a:defRPr>
            </a:lvl6pPr>
            <a:lvl7pPr defTabSz="914400">
              <a:defRPr>
                <a:latin typeface="Arial" charset="0"/>
                <a:ea typeface="Microsoft YaHei" charset="-122"/>
              </a:defRPr>
            </a:lvl7pPr>
            <a:lvl8pPr defTabSz="914400">
              <a:defRPr>
                <a:latin typeface="Arial" charset="0"/>
                <a:ea typeface="Microsoft YaHei" charset="-122"/>
              </a:defRPr>
            </a:lvl8pPr>
            <a:lvl9pPr defTabSz="914400">
              <a:defRPr>
                <a:latin typeface="Arial" charset="0"/>
                <a:ea typeface="Microsoft YaHei" charset="-122"/>
              </a:defRPr>
            </a:lvl9pPr>
          </a:lstStyle>
          <a:p>
            <a:r>
              <a:rPr lang="es-ES" sz="2600" dirty="0"/>
              <a:t>Se puede programar para:</a:t>
            </a:r>
          </a:p>
          <a:p>
            <a:r>
              <a:rPr lang="es-ES" sz="2600" dirty="0"/>
              <a:t>·Emitir sonidos puntuales (Un </a:t>
            </a:r>
            <a:r>
              <a:rPr lang="es-ES" sz="2600" dirty="0" err="1"/>
              <a:t>beep</a:t>
            </a:r>
            <a:r>
              <a:rPr lang="es-ES" sz="2600" dirty="0"/>
              <a:t>, alarma, </a:t>
            </a:r>
            <a:r>
              <a:rPr lang="es-ES" sz="2600" dirty="0" err="1"/>
              <a:t>etc</a:t>
            </a:r>
            <a:r>
              <a:rPr lang="es-ES" sz="2600" dirty="0"/>
              <a:t>)</a:t>
            </a:r>
          </a:p>
          <a:p>
            <a:endParaRPr lang="es-ES" sz="2600" dirty="0"/>
          </a:p>
          <a:p>
            <a:r>
              <a:rPr lang="es-ES" sz="2600" dirty="0"/>
              <a:t>·Emitir ciertas melodías (</a:t>
            </a:r>
            <a:r>
              <a:rPr lang="es-ES" sz="2600" dirty="0" err="1"/>
              <a:t>StarWars</a:t>
            </a:r>
            <a:r>
              <a:rPr lang="es-ES" sz="2600" dirty="0"/>
              <a:t>, </a:t>
            </a:r>
            <a:r>
              <a:rPr lang="es-ES" sz="2600" dirty="0" err="1"/>
              <a:t>Super</a:t>
            </a:r>
            <a:r>
              <a:rPr lang="es-ES" sz="2600" dirty="0"/>
              <a:t> Mario </a:t>
            </a:r>
            <a:r>
              <a:rPr lang="es-ES" sz="2600" dirty="0" err="1"/>
              <a:t>Bros</a:t>
            </a:r>
            <a:r>
              <a:rPr lang="es-ES" sz="2600" dirty="0"/>
              <a:t>, </a:t>
            </a:r>
            <a:r>
              <a:rPr lang="es-ES" sz="2600" dirty="0" err="1"/>
              <a:t>etc</a:t>
            </a:r>
            <a:r>
              <a:rPr lang="es-ES" sz="2600" dirty="0"/>
              <a:t>)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71473" y="4306795"/>
            <a:ext cx="10987089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400" dirty="0"/>
              <a:t>Funciones para el </a:t>
            </a:r>
            <a:r>
              <a:rPr lang="es-ES" sz="2400" dirty="0" err="1"/>
              <a:t>Buzzer</a:t>
            </a:r>
            <a:r>
              <a:rPr lang="es-ES" sz="2400" dirty="0"/>
              <a:t>:</a:t>
            </a:r>
          </a:p>
          <a:p>
            <a:r>
              <a:rPr lang="es-ES" sz="2400" dirty="0" err="1">
                <a:solidFill>
                  <a:schemeClr val="accent5"/>
                </a:solidFill>
              </a:rPr>
              <a:t>tone</a:t>
            </a:r>
            <a:r>
              <a:rPr lang="es-ES" sz="2400" dirty="0">
                <a:solidFill>
                  <a:schemeClr val="accent5"/>
                </a:solidFill>
              </a:rPr>
              <a:t>(</a:t>
            </a:r>
            <a:r>
              <a:rPr lang="es-ES" sz="2400" dirty="0" err="1">
                <a:solidFill>
                  <a:schemeClr val="accent5"/>
                </a:solidFill>
              </a:rPr>
              <a:t>pinPWM</a:t>
            </a:r>
            <a:r>
              <a:rPr lang="es-ES" sz="2400" dirty="0">
                <a:solidFill>
                  <a:schemeClr val="accent5"/>
                </a:solidFill>
              </a:rPr>
              <a:t>, frecuencia, </a:t>
            </a:r>
            <a:r>
              <a:rPr lang="es-ES" sz="2400" dirty="0" err="1">
                <a:solidFill>
                  <a:schemeClr val="accent5"/>
                </a:solidFill>
              </a:rPr>
              <a:t>duracion</a:t>
            </a:r>
            <a:r>
              <a:rPr lang="es-ES" sz="2400" dirty="0">
                <a:solidFill>
                  <a:schemeClr val="accent5"/>
                </a:solidFill>
              </a:rPr>
              <a:t>); </a:t>
            </a:r>
          </a:p>
          <a:p>
            <a:r>
              <a:rPr lang="es-ES" sz="2400" dirty="0" err="1">
                <a:solidFill>
                  <a:schemeClr val="accent5"/>
                </a:solidFill>
              </a:rPr>
              <a:t>notone</a:t>
            </a:r>
            <a:r>
              <a:rPr lang="es-ES" sz="2400" dirty="0">
                <a:solidFill>
                  <a:schemeClr val="accent5"/>
                </a:solidFill>
              </a:rPr>
              <a:t>(</a:t>
            </a:r>
            <a:r>
              <a:rPr lang="es-ES" sz="2400" dirty="0" err="1">
                <a:solidFill>
                  <a:schemeClr val="accent5"/>
                </a:solidFill>
              </a:rPr>
              <a:t>pinPWM</a:t>
            </a:r>
            <a:r>
              <a:rPr lang="es-ES" sz="2400" dirty="0">
                <a:solidFill>
                  <a:schemeClr val="accent5"/>
                </a:solidFill>
              </a:rPr>
              <a:t>);</a:t>
            </a:r>
          </a:p>
          <a:p>
            <a:r>
              <a:rPr lang="es-ES" sz="2400" dirty="0"/>
              <a:t>Librerías para el </a:t>
            </a:r>
            <a:r>
              <a:rPr lang="es-ES" sz="2400" dirty="0" err="1"/>
              <a:t>Buzzer</a:t>
            </a:r>
            <a:r>
              <a:rPr lang="es-ES" sz="2400" dirty="0"/>
              <a:t>:</a:t>
            </a:r>
          </a:p>
          <a:p>
            <a:r>
              <a:rPr lang="es-ES" sz="2400" dirty="0">
                <a:solidFill>
                  <a:schemeClr val="accent5"/>
                </a:solidFill>
              </a:rPr>
              <a:t>#</a:t>
            </a:r>
            <a:r>
              <a:rPr lang="es-ES" sz="2400" dirty="0" err="1">
                <a:solidFill>
                  <a:schemeClr val="accent5"/>
                </a:solidFill>
              </a:rPr>
              <a:t>include</a:t>
            </a:r>
            <a:r>
              <a:rPr lang="es-ES" sz="2400" dirty="0">
                <a:solidFill>
                  <a:schemeClr val="accent5"/>
                </a:solidFill>
              </a:rPr>
              <a:t> “</a:t>
            </a:r>
            <a:r>
              <a:rPr lang="es-ES" sz="2400" dirty="0" err="1">
                <a:solidFill>
                  <a:schemeClr val="accent5"/>
                </a:solidFill>
              </a:rPr>
              <a:t>pitches.h</a:t>
            </a:r>
            <a:r>
              <a:rPr lang="es-ES" sz="2400" dirty="0">
                <a:solidFill>
                  <a:schemeClr val="accent5"/>
                </a:solidFill>
              </a:rPr>
              <a:t>” </a:t>
            </a:r>
            <a:r>
              <a:rPr lang="es-ES" sz="2400" dirty="0"/>
              <a:t>(Si no existe podemos descargarla desde arduino.cc) </a:t>
            </a:r>
            <a:endParaRPr lang="es-ES" sz="2400" dirty="0">
              <a:solidFill>
                <a:schemeClr val="accent5"/>
              </a:solidFill>
            </a:endParaRPr>
          </a:p>
        </p:txBody>
      </p:sp>
      <p:pic>
        <p:nvPicPr>
          <p:cNvPr id="12292" name="Picture 4" descr="Resultado de imagen de buzzer ardui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3" y="1442611"/>
            <a:ext cx="35306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3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BUZZER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4" y="1044062"/>
            <a:ext cx="7162802" cy="55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BUZZER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326" y="1149005"/>
            <a:ext cx="7191078" cy="55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6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1.bp.blogspot.com/-bnIoCYmx1R8/TuLbCMswofI/AAAAAAAAAsY/hw7519A6uzg/s1600/arduino_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2" r="9091" b="3310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3178" y="2600325"/>
            <a:ext cx="4485710" cy="2651200"/>
          </a:xfrm>
        </p:spPr>
        <p:txBody>
          <a:bodyPr anchor="t">
            <a:normAutofit/>
          </a:bodyPr>
          <a:lstStyle/>
          <a:p>
            <a:pPr algn="l"/>
            <a:r>
              <a:rPr lang="es-E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Ultrasonidos</a:t>
            </a:r>
            <a:br>
              <a:rPr lang="es-E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s-E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HC-SR04</a:t>
            </a:r>
          </a:p>
        </p:txBody>
      </p:sp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32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SENSOR ULTRASONIDO HC-SR04</a:t>
            </a:r>
          </a:p>
        </p:txBody>
      </p:sp>
      <p:pic>
        <p:nvPicPr>
          <p:cNvPr id="7" name="Imagen 6" descr="http://www.kurtsik.org/blog/wp-content/uploads/HC-SR0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1371599"/>
            <a:ext cx="2562224" cy="205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300036" y="1624310"/>
            <a:ext cx="8015289" cy="83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</a:pPr>
            <a:r>
              <a:rPr lang="es-ES" sz="2600" dirty="0">
                <a:latin typeface="Arial" charset="0"/>
                <a:ea typeface="Microsoft YaHei" charset="-122"/>
              </a:rPr>
              <a:t>Es útil para medir la distancia hacia un obstáculo o pared mediante una señal ultrasónica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0036" y="2982084"/>
            <a:ext cx="765810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</a:pPr>
            <a:r>
              <a:rPr lang="es-ES" sz="2400" dirty="0">
                <a:latin typeface="Arial" charset="0"/>
                <a:ea typeface="Microsoft YaHei" charset="-122"/>
              </a:rPr>
              <a:t>La velocidad del sonido en el aire es de valor 340 m/s, o 0,034 cm/µ</a:t>
            </a:r>
            <a:r>
              <a:rPr lang="es-ES" sz="2400" dirty="0" err="1">
                <a:latin typeface="Arial" charset="0"/>
                <a:ea typeface="Microsoft YaHei" charset="-122"/>
              </a:rPr>
              <a:t>seg</a:t>
            </a:r>
            <a:r>
              <a:rPr lang="es-ES" sz="2400" dirty="0">
                <a:latin typeface="Arial" charset="0"/>
                <a:ea typeface="Microsoft YaHei" charset="-122"/>
              </a:rPr>
              <a:t>. Como la señal va hacia el objeto, rebota y vuelve al sensor recorre el doble de distancia.</a:t>
            </a:r>
          </a:p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</a:pPr>
            <a:r>
              <a:rPr lang="es-ES" sz="2400" dirty="0">
                <a:latin typeface="Arial" charset="0"/>
                <a:ea typeface="Microsoft YaHei" charset="-122"/>
              </a:rPr>
              <a:t>Por lo tanto tendremos que dividir la velocidad del sonido entre dos en el código.</a:t>
            </a:r>
          </a:p>
        </p:txBody>
      </p:sp>
    </p:spTree>
    <p:extLst>
      <p:ext uri="{BB962C8B-B14F-4D97-AF65-F5344CB8AC3E}">
        <p14:creationId xmlns:p14="http://schemas.microsoft.com/office/powerpoint/2010/main" val="81550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SENSOR ULTRASONIDO HC-SR04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71474" y="1591393"/>
            <a:ext cx="765810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</a:pPr>
            <a:r>
              <a:rPr lang="es-ES" sz="2400" dirty="0">
                <a:latin typeface="Arial" charset="0"/>
                <a:ea typeface="Microsoft YaHei" charset="-122"/>
              </a:rPr>
              <a:t>El ultrasonido consta de 4 patillas:</a:t>
            </a:r>
          </a:p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</a:pPr>
            <a:r>
              <a:rPr lang="es-ES" sz="2400" dirty="0">
                <a:latin typeface="Arial" charset="0"/>
                <a:ea typeface="Microsoft YaHei" charset="-122"/>
              </a:rPr>
              <a:t>·</a:t>
            </a:r>
            <a:r>
              <a:rPr lang="es-ES" sz="2400" b="1" dirty="0" err="1">
                <a:solidFill>
                  <a:srgbClr val="FFFF00"/>
                </a:solidFill>
                <a:latin typeface="Arial" charset="0"/>
                <a:ea typeface="Microsoft YaHei" charset="-122"/>
              </a:rPr>
              <a:t>Vcc</a:t>
            </a:r>
            <a:r>
              <a:rPr lang="es-ES" sz="2400" dirty="0">
                <a:latin typeface="Arial" charset="0"/>
                <a:ea typeface="Microsoft YaHei" charset="-122"/>
              </a:rPr>
              <a:t> (Conectado a 5V)</a:t>
            </a:r>
          </a:p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</a:pPr>
            <a:r>
              <a:rPr lang="es-ES" sz="2400" dirty="0">
                <a:latin typeface="Arial" charset="0"/>
                <a:ea typeface="Microsoft YaHei" charset="-122"/>
              </a:rPr>
              <a:t>·</a:t>
            </a:r>
            <a:r>
              <a:rPr lang="es-ES" sz="2400" b="1" dirty="0" err="1">
                <a:solidFill>
                  <a:srgbClr val="FFFF00"/>
                </a:solidFill>
                <a:latin typeface="Arial" charset="0"/>
                <a:ea typeface="Microsoft YaHei" charset="-122"/>
              </a:rPr>
              <a:t>Trig</a:t>
            </a:r>
            <a:r>
              <a:rPr lang="es-ES" sz="2400" dirty="0">
                <a:latin typeface="Arial" charset="0"/>
                <a:ea typeface="Microsoft YaHei" charset="-122"/>
              </a:rPr>
              <a:t> (Conectado a una salida digital)</a:t>
            </a:r>
          </a:p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</a:pPr>
            <a:r>
              <a:rPr lang="es-ES" sz="2400" dirty="0">
                <a:latin typeface="Arial" charset="0"/>
                <a:ea typeface="Microsoft YaHei" charset="-122"/>
              </a:rPr>
              <a:t>·</a:t>
            </a:r>
            <a:r>
              <a:rPr lang="es-ES" sz="2400" b="1" dirty="0">
                <a:solidFill>
                  <a:srgbClr val="FFFF00"/>
                </a:solidFill>
                <a:latin typeface="Arial" charset="0"/>
                <a:ea typeface="Microsoft YaHei" charset="-122"/>
              </a:rPr>
              <a:t>Echo</a:t>
            </a:r>
            <a:r>
              <a:rPr lang="es-ES" sz="2400" dirty="0">
                <a:latin typeface="Arial" charset="0"/>
                <a:ea typeface="Microsoft YaHei" charset="-122"/>
              </a:rPr>
              <a:t> (Conectado a una entrada digital)</a:t>
            </a:r>
          </a:p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ES" sz="2400" dirty="0">
                <a:latin typeface="Arial" charset="0"/>
                <a:ea typeface="Microsoft YaHei" charset="-122"/>
              </a:rPr>
              <a:t>·</a:t>
            </a:r>
            <a:r>
              <a:rPr lang="es-ES" sz="2400" b="1" dirty="0">
                <a:solidFill>
                  <a:srgbClr val="FFFF00"/>
                </a:solidFill>
                <a:latin typeface="Arial" charset="0"/>
                <a:ea typeface="Microsoft YaHei" charset="-122"/>
              </a:rPr>
              <a:t>GND</a:t>
            </a:r>
          </a:p>
        </p:txBody>
      </p:sp>
      <p:pic>
        <p:nvPicPr>
          <p:cNvPr id="5124" name="Picture 4" descr="Resultado de imagen de hc-sr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88" y="1391387"/>
            <a:ext cx="3737508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6 CuadroTexto"/>
          <p:cNvSpPr txBox="1"/>
          <p:nvPr/>
        </p:nvSpPr>
        <p:spPr>
          <a:xfrm>
            <a:off x="371474" y="4306795"/>
            <a:ext cx="9831030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400" dirty="0"/>
              <a:t>Usaremos dos funciones para medir la distancia</a:t>
            </a:r>
          </a:p>
          <a:p>
            <a:r>
              <a:rPr lang="es-ES" sz="2400" dirty="0" err="1">
                <a:solidFill>
                  <a:schemeClr val="accent5"/>
                </a:solidFill>
              </a:rPr>
              <a:t>pulseIn</a:t>
            </a:r>
            <a:r>
              <a:rPr lang="es-ES" sz="2400" dirty="0">
                <a:solidFill>
                  <a:schemeClr val="accent5"/>
                </a:solidFill>
              </a:rPr>
              <a:t>(echo, HIGH); </a:t>
            </a:r>
            <a:r>
              <a:rPr lang="es-ES" sz="2400" dirty="0"/>
              <a:t>detectaremos el tiempo de la señal ultrasónica</a:t>
            </a:r>
            <a:endParaRPr lang="es-ES" sz="2400" dirty="0">
              <a:solidFill>
                <a:schemeClr val="accent5"/>
              </a:solidFill>
            </a:endParaRPr>
          </a:p>
          <a:p>
            <a:r>
              <a:rPr lang="es-ES" sz="2400" dirty="0" err="1">
                <a:solidFill>
                  <a:schemeClr val="accent5"/>
                </a:solidFill>
              </a:rPr>
              <a:t>delayMicroseconds</a:t>
            </a:r>
            <a:r>
              <a:rPr lang="es-ES" sz="2400" dirty="0">
                <a:solidFill>
                  <a:schemeClr val="accent5"/>
                </a:solidFill>
              </a:rPr>
              <a:t>(valor)</a:t>
            </a:r>
            <a:r>
              <a:rPr lang="es-ES" sz="2400" dirty="0"/>
              <a:t> </a:t>
            </a:r>
            <a:r>
              <a:rPr lang="es-ES" sz="2400" dirty="0" err="1"/>
              <a:t>delay</a:t>
            </a:r>
            <a:r>
              <a:rPr lang="es-ES" sz="2400" dirty="0"/>
              <a:t> pero con microsegundos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91055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461</TotalTime>
  <Words>450</Words>
  <Application>Microsoft Office PowerPoint</Application>
  <PresentationFormat>Panorámica</PresentationFormat>
  <Paragraphs>63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Nova</vt:lpstr>
      <vt:lpstr>Berlin Sans FB Demi</vt:lpstr>
      <vt:lpstr>Century Gothic</vt:lpstr>
      <vt:lpstr>Times New Roman</vt:lpstr>
      <vt:lpstr>Malla</vt:lpstr>
      <vt:lpstr>Presentación de PowerPoint</vt:lpstr>
      <vt:lpstr>Buzzer</vt:lpstr>
      <vt:lpstr>Presentación de PowerPoint</vt:lpstr>
      <vt:lpstr>Presentación de PowerPoint</vt:lpstr>
      <vt:lpstr>Presentación de PowerPoint</vt:lpstr>
      <vt:lpstr>Presentación de PowerPoint</vt:lpstr>
      <vt:lpstr>Ultrasonidos HC-SR04</vt:lpstr>
      <vt:lpstr>Presentación de PowerPoint</vt:lpstr>
      <vt:lpstr>Presentación de PowerPoint</vt:lpstr>
      <vt:lpstr>Presentación de PowerPoint</vt:lpstr>
      <vt:lpstr>Presentación de PowerPoint</vt:lpstr>
      <vt:lpstr>Servo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haríais ahora para controlar el servo con el joystick?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ARDUINØ HARDWARE</dc:title>
  <dc:creator>Jorge De Castro Casares</dc:creator>
  <cp:lastModifiedBy>ElAngelusXD .</cp:lastModifiedBy>
  <cp:revision>46</cp:revision>
  <dcterms:created xsi:type="dcterms:W3CDTF">2016-10-07T16:05:53Z</dcterms:created>
  <dcterms:modified xsi:type="dcterms:W3CDTF">2020-01-29T09:10:48Z</dcterms:modified>
</cp:coreProperties>
</file>