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854-CEC7-41C5-AF9F-864903FCD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0EAFB-8E7F-4A94-9379-452914E2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9537E-AA7C-455E-BB07-2EC9BBC3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08FB-3991-4628-B85C-500E1D6FEA7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4102-09B7-44B5-BA3D-EB2999B5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2E86D-E9B2-4CDA-9558-7A2249CC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662F-D1ED-429E-9A5D-47CDDE06D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9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4BEC-0AE6-499F-A56D-597E1086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C860A-515F-4E35-9336-CA173006C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59C5-04F2-4A1E-99C5-39AEA1B1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08FB-3991-4628-B85C-500E1D6FEA7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8878-4B0E-4BA3-86C0-D2EBB16F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6080-1F95-4D2B-8AFE-088C45E0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662F-D1ED-429E-9A5D-47CDDE06D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0C77A-CF69-461E-986E-F420FDF9A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9A8FF-AA6E-4755-8FDA-BB12F93B8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D6E6-052D-47E8-B76F-C3BB7261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08FB-3991-4628-B85C-500E1D6FEA7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AD8D-30A9-4B5A-A428-D039F83B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9BCF-4EE3-4FD4-A78A-1868AE1E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662F-D1ED-429E-9A5D-47CDDE06D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77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A70B-5641-4113-992C-0DB3713C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1441-482D-43F6-BB19-7A173528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582E8-E763-4CBB-9BCF-4336A8EF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08FB-3991-4628-B85C-500E1D6FEA7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E6D3-A856-4587-B644-0869974A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A75ED-FAF1-4EB6-AE0A-88CFC81F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662F-D1ED-429E-9A5D-47CDDE06D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2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1A1B-433A-44B1-8698-63DF11FE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A6B07-B466-4CF6-9AED-003971E8B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FCA0-BE47-4280-BC1C-537EA8E1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08FB-3991-4628-B85C-500E1D6FEA7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131E-AF1A-4510-88BA-80295C1F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73E8-7120-4F4A-8637-D7B0713D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662F-D1ED-429E-9A5D-47CDDE06D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83EA-D937-45B4-9DAF-55117198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BDD0-648D-4C2E-BE29-17D7CAA0D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85A1-A38E-4D6E-8699-1C9339EC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ABA19-2548-438D-B718-021C77D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08FB-3991-4628-B85C-500E1D6FEA7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D826-64D1-4D68-AEC2-B2C2DB9F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45A5F-7315-4DD2-AA36-41F43AAE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662F-D1ED-429E-9A5D-47CDDE06D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01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5044-8D13-4461-99FE-7153EDF4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400A9-050D-40DD-A26B-76FB8897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123F2-889C-41DC-A30E-24331BF6E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93274-2207-41AA-878B-2753C9157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39CB-E4CF-4ABD-BD55-3FCE9E044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87E77-D1A5-47DE-86C7-D568D356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08FB-3991-4628-B85C-500E1D6FEA7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DFD25-C06D-444F-AD70-9ABFAA63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F4112-5A1C-492D-9B1C-1F36AD1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662F-D1ED-429E-9A5D-47CDDE06D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27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9B7F-B1B9-4D4A-93FC-3D01FE75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F1742-73FD-42D1-8836-E997E46A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08FB-3991-4628-B85C-500E1D6FEA7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CF2FF-80AE-4C6C-9070-C38AFD99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DD82D-BF0C-4E9A-A991-E8D0DA18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662F-D1ED-429E-9A5D-47CDDE06D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2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B26AE-B223-498C-980C-BE1898B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08FB-3991-4628-B85C-500E1D6FEA7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6DD74-3F7C-43DA-AEBA-C740F3F8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EF64C-A904-4692-B80F-BA51C1BD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662F-D1ED-429E-9A5D-47CDDE06D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28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7AD9-4638-4FC1-B899-1B3937E1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6C97-52F4-415C-A805-11252939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0B8C2-C19A-41BD-8C20-FC20FDD90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64A2-D88F-4EB1-BFB1-F8714619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08FB-3991-4628-B85C-500E1D6FEA7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9F8F-8A15-492E-9A3C-69DF1E44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114C4-D01F-429A-8AC3-155D28F9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662F-D1ED-429E-9A5D-47CDDE06D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68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427A-9C75-4B5D-B9ED-32BB78F5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4B820-9FED-4456-A10F-48FA0E83C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21A00-A042-4FE8-AAEB-322932179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A73A9-8078-4A9C-B97E-30B1368F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08FB-3991-4628-B85C-500E1D6FEA7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FD17-AFA2-4631-A113-48C365EE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7B95-ED07-4DBF-B152-3555A130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662F-D1ED-429E-9A5D-47CDDE06D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1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DBE8A-B142-45C3-B4F8-C5E51E5B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FB130-2539-44AE-9ED3-ACAA0334C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1648-3975-4CEE-B01E-9F07CFC59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08FB-3991-4628-B85C-500E1D6FEA7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F7C1-298E-4D1C-99B2-3FDB1F6DE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2A85-483C-4270-B413-2A808F27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662F-D1ED-429E-9A5D-47CDDE06D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52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5D2093-1437-4E12-9A5C-1D05CB953D67}"/>
              </a:ext>
            </a:extLst>
          </p:cNvPr>
          <p:cNvSpPr/>
          <p:nvPr/>
        </p:nvSpPr>
        <p:spPr>
          <a:xfrm>
            <a:off x="5320862" y="4177863"/>
            <a:ext cx="1962807" cy="1450428"/>
          </a:xfrm>
          <a:custGeom>
            <a:avLst/>
            <a:gdLst>
              <a:gd name="connsiteX0" fmla="*/ 622738 w 1962807"/>
              <a:gd name="connsiteY0" fmla="*/ 31531 h 1450428"/>
              <a:gd name="connsiteX1" fmla="*/ 638504 w 1962807"/>
              <a:gd name="connsiteY1" fmla="*/ 622738 h 1450428"/>
              <a:gd name="connsiteX2" fmla="*/ 0 w 1962807"/>
              <a:gd name="connsiteY2" fmla="*/ 654269 h 1450428"/>
              <a:gd name="connsiteX3" fmla="*/ 31531 w 1962807"/>
              <a:gd name="connsiteY3" fmla="*/ 1355834 h 1450428"/>
              <a:gd name="connsiteX4" fmla="*/ 874986 w 1962807"/>
              <a:gd name="connsiteY4" fmla="*/ 1174531 h 1450428"/>
              <a:gd name="connsiteX5" fmla="*/ 1103586 w 1962807"/>
              <a:gd name="connsiteY5" fmla="*/ 1450428 h 1450428"/>
              <a:gd name="connsiteX6" fmla="*/ 1962807 w 1962807"/>
              <a:gd name="connsiteY6" fmla="*/ 1442545 h 1450428"/>
              <a:gd name="connsiteX7" fmla="*/ 1915510 w 1962807"/>
              <a:gd name="connsiteY7" fmla="*/ 764628 h 1450428"/>
              <a:gd name="connsiteX8" fmla="*/ 1608083 w 1962807"/>
              <a:gd name="connsiteY8" fmla="*/ 670034 h 1450428"/>
              <a:gd name="connsiteX9" fmla="*/ 1545021 w 1962807"/>
              <a:gd name="connsiteY9" fmla="*/ 0 h 1450428"/>
              <a:gd name="connsiteX10" fmla="*/ 622738 w 1962807"/>
              <a:gd name="connsiteY10" fmla="*/ 31531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807" h="1450428">
                <a:moveTo>
                  <a:pt x="622738" y="31531"/>
                </a:moveTo>
                <a:lnTo>
                  <a:pt x="638504" y="622738"/>
                </a:lnTo>
                <a:lnTo>
                  <a:pt x="0" y="654269"/>
                </a:lnTo>
                <a:lnTo>
                  <a:pt x="31531" y="1355834"/>
                </a:lnTo>
                <a:lnTo>
                  <a:pt x="874986" y="1174531"/>
                </a:lnTo>
                <a:lnTo>
                  <a:pt x="1103586" y="1450428"/>
                </a:lnTo>
                <a:lnTo>
                  <a:pt x="1962807" y="1442545"/>
                </a:lnTo>
                <a:lnTo>
                  <a:pt x="1915510" y="764628"/>
                </a:lnTo>
                <a:lnTo>
                  <a:pt x="1608083" y="670034"/>
                </a:lnTo>
                <a:lnTo>
                  <a:pt x="1545021" y="0"/>
                </a:lnTo>
                <a:lnTo>
                  <a:pt x="622738" y="31531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8EA42E-9D9E-4270-9CC0-AE243BD693F2}"/>
              </a:ext>
            </a:extLst>
          </p:cNvPr>
          <p:cNvSpPr/>
          <p:nvPr/>
        </p:nvSpPr>
        <p:spPr>
          <a:xfrm>
            <a:off x="4201510" y="3555125"/>
            <a:ext cx="1655380" cy="1245476"/>
          </a:xfrm>
          <a:custGeom>
            <a:avLst/>
            <a:gdLst>
              <a:gd name="connsiteX0" fmla="*/ 86711 w 1655380"/>
              <a:gd name="connsiteY0" fmla="*/ 102476 h 1245476"/>
              <a:gd name="connsiteX1" fmla="*/ 0 w 1655380"/>
              <a:gd name="connsiteY1" fmla="*/ 1245476 h 1245476"/>
              <a:gd name="connsiteX2" fmla="*/ 1032642 w 1655380"/>
              <a:gd name="connsiteY2" fmla="*/ 1150883 h 1245476"/>
              <a:gd name="connsiteX3" fmla="*/ 1655380 w 1655380"/>
              <a:gd name="connsiteY3" fmla="*/ 1143000 h 1245476"/>
              <a:gd name="connsiteX4" fmla="*/ 1600200 w 1655380"/>
              <a:gd name="connsiteY4" fmla="*/ 591207 h 1245476"/>
              <a:gd name="connsiteX5" fmla="*/ 1056290 w 1655380"/>
              <a:gd name="connsiteY5" fmla="*/ 520262 h 1245476"/>
              <a:gd name="connsiteX6" fmla="*/ 985345 w 1655380"/>
              <a:gd name="connsiteY6" fmla="*/ 0 h 1245476"/>
              <a:gd name="connsiteX7" fmla="*/ 86711 w 1655380"/>
              <a:gd name="connsiteY7" fmla="*/ 102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380" h="1245476">
                <a:moveTo>
                  <a:pt x="86711" y="102476"/>
                </a:moveTo>
                <a:lnTo>
                  <a:pt x="0" y="1245476"/>
                </a:lnTo>
                <a:lnTo>
                  <a:pt x="1032642" y="1150883"/>
                </a:lnTo>
                <a:lnTo>
                  <a:pt x="1655380" y="1143000"/>
                </a:lnTo>
                <a:lnTo>
                  <a:pt x="1600200" y="591207"/>
                </a:lnTo>
                <a:lnTo>
                  <a:pt x="1056290" y="520262"/>
                </a:lnTo>
                <a:lnTo>
                  <a:pt x="985345" y="0"/>
                </a:lnTo>
                <a:lnTo>
                  <a:pt x="86711" y="102476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59093-30A9-49ED-A966-4D8368F75D86}"/>
              </a:ext>
            </a:extLst>
          </p:cNvPr>
          <p:cNvSpPr txBox="1"/>
          <p:nvPr/>
        </p:nvSpPr>
        <p:spPr>
          <a:xfrm>
            <a:off x="354724" y="583325"/>
            <a:ext cx="10710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core model introduces TVI and TDS.</a:t>
            </a:r>
          </a:p>
          <a:p>
            <a:endParaRPr lang="en-GB" dirty="0"/>
          </a:p>
          <a:p>
            <a:r>
              <a:rPr lang="en-GB" dirty="0"/>
              <a:t>All TDSs that are associated with a TVI are considered to be alternative "representations" of the same time-based "information". So, to some degree they are all interchangeable. </a:t>
            </a:r>
          </a:p>
          <a:p>
            <a:endParaRPr lang="en-GB" dirty="0"/>
          </a:p>
          <a:p>
            <a:r>
              <a:rPr lang="en-GB" dirty="0"/>
              <a:t>Similarity Clusters allow us to be more precise about the characteristics that are the same – and so more precise about the scenarios in which TDSs are suitable alternatives. Also, a Similarity Cluster has an ID – so it provides a way to refer to this collection.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EB2B4-4D2B-4E03-90AD-E52004B424EA}"/>
              </a:ext>
            </a:extLst>
          </p:cNvPr>
          <p:cNvSpPr/>
          <p:nvPr/>
        </p:nvSpPr>
        <p:spPr>
          <a:xfrm>
            <a:off x="4459014" y="3786352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56D20-CEA7-4C90-9276-D48FC813FE0F}"/>
              </a:ext>
            </a:extLst>
          </p:cNvPr>
          <p:cNvSpPr/>
          <p:nvPr/>
        </p:nvSpPr>
        <p:spPr>
          <a:xfrm>
            <a:off x="5600044" y="3620815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F5ACE7-D95C-4762-B1DC-B742B259BD62}"/>
              </a:ext>
            </a:extLst>
          </p:cNvPr>
          <p:cNvSpPr/>
          <p:nvPr/>
        </p:nvSpPr>
        <p:spPr>
          <a:xfrm>
            <a:off x="6021276" y="4298732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D3C46-8850-46EB-81FC-C6DE6B609128}"/>
              </a:ext>
            </a:extLst>
          </p:cNvPr>
          <p:cNvSpPr/>
          <p:nvPr/>
        </p:nvSpPr>
        <p:spPr>
          <a:xfrm>
            <a:off x="5058266" y="4225158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E58DA6-2539-4374-A27D-5D3545A76CCF}"/>
              </a:ext>
            </a:extLst>
          </p:cNvPr>
          <p:cNvSpPr/>
          <p:nvPr/>
        </p:nvSpPr>
        <p:spPr>
          <a:xfrm>
            <a:off x="5398538" y="4884683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8EE26D-CA6D-4361-94B4-7D0D188237EC}"/>
              </a:ext>
            </a:extLst>
          </p:cNvPr>
          <p:cNvSpPr/>
          <p:nvPr/>
        </p:nvSpPr>
        <p:spPr>
          <a:xfrm>
            <a:off x="4459014" y="4868918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C9AB5-9A93-416D-9E9A-36BA0E9F6827}"/>
              </a:ext>
            </a:extLst>
          </p:cNvPr>
          <p:cNvSpPr/>
          <p:nvPr/>
        </p:nvSpPr>
        <p:spPr>
          <a:xfrm>
            <a:off x="4303986" y="4322380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A48D5-4E10-45CC-A22C-93AF95A52F15}"/>
              </a:ext>
            </a:extLst>
          </p:cNvPr>
          <p:cNvSpPr/>
          <p:nvPr/>
        </p:nvSpPr>
        <p:spPr>
          <a:xfrm>
            <a:off x="6277304" y="5010806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73528-AA74-4F82-A769-66D65343585A}"/>
              </a:ext>
            </a:extLst>
          </p:cNvPr>
          <p:cNvSpPr txBox="1"/>
          <p:nvPr/>
        </p:nvSpPr>
        <p:spPr>
          <a:xfrm>
            <a:off x="3490768" y="3193522"/>
            <a:ext cx="19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7EDBE-68D5-46EA-A9F5-9CB8B2009A1F}"/>
              </a:ext>
            </a:extLst>
          </p:cNvPr>
          <p:cNvSpPr txBox="1"/>
          <p:nvPr/>
        </p:nvSpPr>
        <p:spPr>
          <a:xfrm>
            <a:off x="5369635" y="5722880"/>
            <a:ext cx="19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BC983B-4C41-45AD-867B-E035130F1F7E}"/>
              </a:ext>
            </a:extLst>
          </p:cNvPr>
          <p:cNvSpPr/>
          <p:nvPr/>
        </p:nvSpPr>
        <p:spPr>
          <a:xfrm>
            <a:off x="3287110" y="3007273"/>
            <a:ext cx="4508938" cy="321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6C007-FAC3-43DA-853A-386D1157AD64}"/>
              </a:ext>
            </a:extLst>
          </p:cNvPr>
          <p:cNvSpPr txBox="1"/>
          <p:nvPr/>
        </p:nvSpPr>
        <p:spPr>
          <a:xfrm>
            <a:off x="3344449" y="572288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TVI 1</a:t>
            </a:r>
          </a:p>
        </p:txBody>
      </p:sp>
    </p:spTree>
    <p:extLst>
      <p:ext uri="{BB962C8B-B14F-4D97-AF65-F5344CB8AC3E}">
        <p14:creationId xmlns:p14="http://schemas.microsoft.com/office/powerpoint/2010/main" val="168001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BADDDD-B5D4-48DF-B519-CEE5AD6D7771}"/>
              </a:ext>
            </a:extLst>
          </p:cNvPr>
          <p:cNvSpPr/>
          <p:nvPr/>
        </p:nvSpPr>
        <p:spPr>
          <a:xfrm>
            <a:off x="354724" y="1229711"/>
            <a:ext cx="11201400" cy="4288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8EA42E-9D9E-4270-9CC0-AE243BD693F2}"/>
              </a:ext>
            </a:extLst>
          </p:cNvPr>
          <p:cNvSpPr/>
          <p:nvPr/>
        </p:nvSpPr>
        <p:spPr>
          <a:xfrm>
            <a:off x="2364827" y="2785241"/>
            <a:ext cx="1655380" cy="1245476"/>
          </a:xfrm>
          <a:custGeom>
            <a:avLst/>
            <a:gdLst>
              <a:gd name="connsiteX0" fmla="*/ 86711 w 1655380"/>
              <a:gd name="connsiteY0" fmla="*/ 102476 h 1245476"/>
              <a:gd name="connsiteX1" fmla="*/ 0 w 1655380"/>
              <a:gd name="connsiteY1" fmla="*/ 1245476 h 1245476"/>
              <a:gd name="connsiteX2" fmla="*/ 1032642 w 1655380"/>
              <a:gd name="connsiteY2" fmla="*/ 1150883 h 1245476"/>
              <a:gd name="connsiteX3" fmla="*/ 1655380 w 1655380"/>
              <a:gd name="connsiteY3" fmla="*/ 1143000 h 1245476"/>
              <a:gd name="connsiteX4" fmla="*/ 1600200 w 1655380"/>
              <a:gd name="connsiteY4" fmla="*/ 591207 h 1245476"/>
              <a:gd name="connsiteX5" fmla="*/ 1056290 w 1655380"/>
              <a:gd name="connsiteY5" fmla="*/ 520262 h 1245476"/>
              <a:gd name="connsiteX6" fmla="*/ 985345 w 1655380"/>
              <a:gd name="connsiteY6" fmla="*/ 0 h 1245476"/>
              <a:gd name="connsiteX7" fmla="*/ 86711 w 1655380"/>
              <a:gd name="connsiteY7" fmla="*/ 102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380" h="1245476">
                <a:moveTo>
                  <a:pt x="86711" y="102476"/>
                </a:moveTo>
                <a:lnTo>
                  <a:pt x="0" y="1245476"/>
                </a:lnTo>
                <a:lnTo>
                  <a:pt x="1032642" y="1150883"/>
                </a:lnTo>
                <a:lnTo>
                  <a:pt x="1655380" y="1143000"/>
                </a:lnTo>
                <a:lnTo>
                  <a:pt x="1600200" y="591207"/>
                </a:lnTo>
                <a:lnTo>
                  <a:pt x="1056290" y="520262"/>
                </a:lnTo>
                <a:lnTo>
                  <a:pt x="985345" y="0"/>
                </a:lnTo>
                <a:lnTo>
                  <a:pt x="86711" y="102476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59093-30A9-49ED-A966-4D8368F75D86}"/>
              </a:ext>
            </a:extLst>
          </p:cNvPr>
          <p:cNvSpPr txBox="1"/>
          <p:nvPr/>
        </p:nvSpPr>
        <p:spPr>
          <a:xfrm>
            <a:off x="354724" y="583325"/>
            <a:ext cx="1071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also other reasons to group things together…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EB2B4-4D2B-4E03-90AD-E52004B424EA}"/>
              </a:ext>
            </a:extLst>
          </p:cNvPr>
          <p:cNvSpPr/>
          <p:nvPr/>
        </p:nvSpPr>
        <p:spPr>
          <a:xfrm>
            <a:off x="2622331" y="3016468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D3C46-8850-46EB-81FC-C6DE6B609128}"/>
              </a:ext>
            </a:extLst>
          </p:cNvPr>
          <p:cNvSpPr/>
          <p:nvPr/>
        </p:nvSpPr>
        <p:spPr>
          <a:xfrm>
            <a:off x="3221583" y="3455274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C9AB5-9A93-416D-9E9A-36BA0E9F6827}"/>
              </a:ext>
            </a:extLst>
          </p:cNvPr>
          <p:cNvSpPr/>
          <p:nvPr/>
        </p:nvSpPr>
        <p:spPr>
          <a:xfrm>
            <a:off x="2467303" y="3552496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73528-AA74-4F82-A769-66D65343585A}"/>
              </a:ext>
            </a:extLst>
          </p:cNvPr>
          <p:cNvSpPr txBox="1"/>
          <p:nvPr/>
        </p:nvSpPr>
        <p:spPr>
          <a:xfrm>
            <a:off x="1654085" y="2423638"/>
            <a:ext cx="19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BC983B-4C41-45AD-867B-E035130F1F7E}"/>
              </a:ext>
            </a:extLst>
          </p:cNvPr>
          <p:cNvSpPr/>
          <p:nvPr/>
        </p:nvSpPr>
        <p:spPr>
          <a:xfrm>
            <a:off x="756744" y="1809092"/>
            <a:ext cx="4508938" cy="321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6C007-FAC3-43DA-853A-386D1157AD64}"/>
              </a:ext>
            </a:extLst>
          </p:cNvPr>
          <p:cNvSpPr txBox="1"/>
          <p:nvPr/>
        </p:nvSpPr>
        <p:spPr>
          <a:xfrm>
            <a:off x="814083" y="45246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TVI 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F768640-ECDD-4058-80FB-8547FC2ACCFB}"/>
              </a:ext>
            </a:extLst>
          </p:cNvPr>
          <p:cNvSpPr/>
          <p:nvPr/>
        </p:nvSpPr>
        <p:spPr>
          <a:xfrm>
            <a:off x="7877502" y="2792970"/>
            <a:ext cx="1655380" cy="1245476"/>
          </a:xfrm>
          <a:custGeom>
            <a:avLst/>
            <a:gdLst>
              <a:gd name="connsiteX0" fmla="*/ 86711 w 1655380"/>
              <a:gd name="connsiteY0" fmla="*/ 102476 h 1245476"/>
              <a:gd name="connsiteX1" fmla="*/ 0 w 1655380"/>
              <a:gd name="connsiteY1" fmla="*/ 1245476 h 1245476"/>
              <a:gd name="connsiteX2" fmla="*/ 1032642 w 1655380"/>
              <a:gd name="connsiteY2" fmla="*/ 1150883 h 1245476"/>
              <a:gd name="connsiteX3" fmla="*/ 1655380 w 1655380"/>
              <a:gd name="connsiteY3" fmla="*/ 1143000 h 1245476"/>
              <a:gd name="connsiteX4" fmla="*/ 1600200 w 1655380"/>
              <a:gd name="connsiteY4" fmla="*/ 591207 h 1245476"/>
              <a:gd name="connsiteX5" fmla="*/ 1056290 w 1655380"/>
              <a:gd name="connsiteY5" fmla="*/ 520262 h 1245476"/>
              <a:gd name="connsiteX6" fmla="*/ 985345 w 1655380"/>
              <a:gd name="connsiteY6" fmla="*/ 0 h 1245476"/>
              <a:gd name="connsiteX7" fmla="*/ 86711 w 1655380"/>
              <a:gd name="connsiteY7" fmla="*/ 102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380" h="1245476">
                <a:moveTo>
                  <a:pt x="86711" y="102476"/>
                </a:moveTo>
                <a:lnTo>
                  <a:pt x="0" y="1245476"/>
                </a:lnTo>
                <a:lnTo>
                  <a:pt x="1032642" y="1150883"/>
                </a:lnTo>
                <a:lnTo>
                  <a:pt x="1655380" y="1143000"/>
                </a:lnTo>
                <a:lnTo>
                  <a:pt x="1600200" y="591207"/>
                </a:lnTo>
                <a:lnTo>
                  <a:pt x="1056290" y="520262"/>
                </a:lnTo>
                <a:lnTo>
                  <a:pt x="985345" y="0"/>
                </a:lnTo>
                <a:lnTo>
                  <a:pt x="86711" y="102476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63B82E-0BEB-4D69-96AC-92BC3416DDC9}"/>
              </a:ext>
            </a:extLst>
          </p:cNvPr>
          <p:cNvSpPr/>
          <p:nvPr/>
        </p:nvSpPr>
        <p:spPr>
          <a:xfrm>
            <a:off x="8135006" y="3024197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A7672C-FB72-4544-99F6-1D2D8E4DE5EC}"/>
              </a:ext>
            </a:extLst>
          </p:cNvPr>
          <p:cNvSpPr/>
          <p:nvPr/>
        </p:nvSpPr>
        <p:spPr>
          <a:xfrm>
            <a:off x="8734258" y="3463003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486AF0-3A8E-492F-94C2-5AAB711B1F29}"/>
              </a:ext>
            </a:extLst>
          </p:cNvPr>
          <p:cNvSpPr/>
          <p:nvPr/>
        </p:nvSpPr>
        <p:spPr>
          <a:xfrm>
            <a:off x="7979978" y="3560225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E6A480-1395-4A39-825A-BCC27455DEC8}"/>
              </a:ext>
            </a:extLst>
          </p:cNvPr>
          <p:cNvSpPr txBox="1"/>
          <p:nvPr/>
        </p:nvSpPr>
        <p:spPr>
          <a:xfrm>
            <a:off x="7166760" y="2431367"/>
            <a:ext cx="19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C362E4-2CEC-442B-BED0-BE06E2AC796F}"/>
              </a:ext>
            </a:extLst>
          </p:cNvPr>
          <p:cNvSpPr/>
          <p:nvPr/>
        </p:nvSpPr>
        <p:spPr>
          <a:xfrm>
            <a:off x="6293068" y="1809092"/>
            <a:ext cx="4508938" cy="321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F713EC-9ED5-40B9-8601-D0BD2E43CD8D}"/>
              </a:ext>
            </a:extLst>
          </p:cNvPr>
          <p:cNvSpPr txBox="1"/>
          <p:nvPr/>
        </p:nvSpPr>
        <p:spPr>
          <a:xfrm>
            <a:off x="6350407" y="45246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TVI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F305E-0AB5-4833-83C5-6D78B02E73FC}"/>
              </a:ext>
            </a:extLst>
          </p:cNvPr>
          <p:cNvSpPr txBox="1"/>
          <p:nvPr/>
        </p:nvSpPr>
        <p:spPr>
          <a:xfrm>
            <a:off x="5446986" y="310055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3B830-71FA-4B0B-863C-8E542B6909D7}"/>
              </a:ext>
            </a:extLst>
          </p:cNvPr>
          <p:cNvSpPr txBox="1"/>
          <p:nvPr/>
        </p:nvSpPr>
        <p:spPr>
          <a:xfrm>
            <a:off x="354724" y="511880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Group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E2C738-38CC-4876-9494-1F3FC9C4BE7D}"/>
              </a:ext>
            </a:extLst>
          </p:cNvPr>
          <p:cNvSpPr txBox="1"/>
          <p:nvPr/>
        </p:nvSpPr>
        <p:spPr>
          <a:xfrm>
            <a:off x="441435" y="5943600"/>
            <a:ext cx="1136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for example, grouping together the audio and video from a camera because we want a convenient way to refer to both of these together (a group with an ID) …</a:t>
            </a:r>
          </a:p>
        </p:txBody>
      </p:sp>
    </p:spTree>
    <p:extLst>
      <p:ext uri="{BB962C8B-B14F-4D97-AF65-F5344CB8AC3E}">
        <p14:creationId xmlns:p14="http://schemas.microsoft.com/office/powerpoint/2010/main" val="46500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BADDDD-B5D4-48DF-B519-CEE5AD6D7771}"/>
              </a:ext>
            </a:extLst>
          </p:cNvPr>
          <p:cNvSpPr/>
          <p:nvPr/>
        </p:nvSpPr>
        <p:spPr>
          <a:xfrm>
            <a:off x="354724" y="1229711"/>
            <a:ext cx="11201400" cy="4288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8EA42E-9D9E-4270-9CC0-AE243BD693F2}"/>
              </a:ext>
            </a:extLst>
          </p:cNvPr>
          <p:cNvSpPr/>
          <p:nvPr/>
        </p:nvSpPr>
        <p:spPr>
          <a:xfrm>
            <a:off x="1671144" y="2356944"/>
            <a:ext cx="1655380" cy="1245476"/>
          </a:xfrm>
          <a:custGeom>
            <a:avLst/>
            <a:gdLst>
              <a:gd name="connsiteX0" fmla="*/ 86711 w 1655380"/>
              <a:gd name="connsiteY0" fmla="*/ 102476 h 1245476"/>
              <a:gd name="connsiteX1" fmla="*/ 0 w 1655380"/>
              <a:gd name="connsiteY1" fmla="*/ 1245476 h 1245476"/>
              <a:gd name="connsiteX2" fmla="*/ 1032642 w 1655380"/>
              <a:gd name="connsiteY2" fmla="*/ 1150883 h 1245476"/>
              <a:gd name="connsiteX3" fmla="*/ 1655380 w 1655380"/>
              <a:gd name="connsiteY3" fmla="*/ 1143000 h 1245476"/>
              <a:gd name="connsiteX4" fmla="*/ 1600200 w 1655380"/>
              <a:gd name="connsiteY4" fmla="*/ 591207 h 1245476"/>
              <a:gd name="connsiteX5" fmla="*/ 1056290 w 1655380"/>
              <a:gd name="connsiteY5" fmla="*/ 520262 h 1245476"/>
              <a:gd name="connsiteX6" fmla="*/ 985345 w 1655380"/>
              <a:gd name="connsiteY6" fmla="*/ 0 h 1245476"/>
              <a:gd name="connsiteX7" fmla="*/ 86711 w 1655380"/>
              <a:gd name="connsiteY7" fmla="*/ 102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380" h="1245476">
                <a:moveTo>
                  <a:pt x="86711" y="102476"/>
                </a:moveTo>
                <a:lnTo>
                  <a:pt x="0" y="1245476"/>
                </a:lnTo>
                <a:lnTo>
                  <a:pt x="1032642" y="1150883"/>
                </a:lnTo>
                <a:lnTo>
                  <a:pt x="1655380" y="1143000"/>
                </a:lnTo>
                <a:lnTo>
                  <a:pt x="1600200" y="591207"/>
                </a:lnTo>
                <a:lnTo>
                  <a:pt x="1056290" y="520262"/>
                </a:lnTo>
                <a:lnTo>
                  <a:pt x="985345" y="0"/>
                </a:lnTo>
                <a:lnTo>
                  <a:pt x="86711" y="102476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59093-30A9-49ED-A966-4D8368F75D86}"/>
              </a:ext>
            </a:extLst>
          </p:cNvPr>
          <p:cNvSpPr txBox="1"/>
          <p:nvPr/>
        </p:nvSpPr>
        <p:spPr>
          <a:xfrm>
            <a:off x="354724" y="459833"/>
            <a:ext cx="1071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…or maybe grouping together alternative pieces of content that fulfil the same purpose, such as subtitles in English (in various formats) and subtitles in French (in various formats).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EB2B4-4D2B-4E03-90AD-E52004B424EA}"/>
              </a:ext>
            </a:extLst>
          </p:cNvPr>
          <p:cNvSpPr/>
          <p:nvPr/>
        </p:nvSpPr>
        <p:spPr>
          <a:xfrm>
            <a:off x="1928648" y="2588171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D3C46-8850-46EB-81FC-C6DE6B609128}"/>
              </a:ext>
            </a:extLst>
          </p:cNvPr>
          <p:cNvSpPr/>
          <p:nvPr/>
        </p:nvSpPr>
        <p:spPr>
          <a:xfrm>
            <a:off x="2527900" y="3026977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C9AB5-9A93-416D-9E9A-36BA0E9F6827}"/>
              </a:ext>
            </a:extLst>
          </p:cNvPr>
          <p:cNvSpPr/>
          <p:nvPr/>
        </p:nvSpPr>
        <p:spPr>
          <a:xfrm>
            <a:off x="1773620" y="3124199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73528-AA74-4F82-A769-66D65343585A}"/>
              </a:ext>
            </a:extLst>
          </p:cNvPr>
          <p:cNvSpPr txBox="1"/>
          <p:nvPr/>
        </p:nvSpPr>
        <p:spPr>
          <a:xfrm>
            <a:off x="960402" y="1995341"/>
            <a:ext cx="19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BC983B-4C41-45AD-867B-E035130F1F7E}"/>
              </a:ext>
            </a:extLst>
          </p:cNvPr>
          <p:cNvSpPr/>
          <p:nvPr/>
        </p:nvSpPr>
        <p:spPr>
          <a:xfrm>
            <a:off x="756744" y="1809092"/>
            <a:ext cx="4508938" cy="321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6C007-FAC3-43DA-853A-386D1157AD64}"/>
              </a:ext>
            </a:extLst>
          </p:cNvPr>
          <p:cNvSpPr txBox="1"/>
          <p:nvPr/>
        </p:nvSpPr>
        <p:spPr>
          <a:xfrm>
            <a:off x="814083" y="45246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TVI 3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F768640-ECDD-4058-80FB-8547FC2ACCFB}"/>
              </a:ext>
            </a:extLst>
          </p:cNvPr>
          <p:cNvSpPr/>
          <p:nvPr/>
        </p:nvSpPr>
        <p:spPr>
          <a:xfrm>
            <a:off x="7822323" y="2718547"/>
            <a:ext cx="1655380" cy="1245476"/>
          </a:xfrm>
          <a:custGeom>
            <a:avLst/>
            <a:gdLst>
              <a:gd name="connsiteX0" fmla="*/ 86711 w 1655380"/>
              <a:gd name="connsiteY0" fmla="*/ 102476 h 1245476"/>
              <a:gd name="connsiteX1" fmla="*/ 0 w 1655380"/>
              <a:gd name="connsiteY1" fmla="*/ 1245476 h 1245476"/>
              <a:gd name="connsiteX2" fmla="*/ 1032642 w 1655380"/>
              <a:gd name="connsiteY2" fmla="*/ 1150883 h 1245476"/>
              <a:gd name="connsiteX3" fmla="*/ 1655380 w 1655380"/>
              <a:gd name="connsiteY3" fmla="*/ 1143000 h 1245476"/>
              <a:gd name="connsiteX4" fmla="*/ 1600200 w 1655380"/>
              <a:gd name="connsiteY4" fmla="*/ 591207 h 1245476"/>
              <a:gd name="connsiteX5" fmla="*/ 1056290 w 1655380"/>
              <a:gd name="connsiteY5" fmla="*/ 520262 h 1245476"/>
              <a:gd name="connsiteX6" fmla="*/ 985345 w 1655380"/>
              <a:gd name="connsiteY6" fmla="*/ 0 h 1245476"/>
              <a:gd name="connsiteX7" fmla="*/ 86711 w 1655380"/>
              <a:gd name="connsiteY7" fmla="*/ 102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380" h="1245476">
                <a:moveTo>
                  <a:pt x="86711" y="102476"/>
                </a:moveTo>
                <a:lnTo>
                  <a:pt x="0" y="1245476"/>
                </a:lnTo>
                <a:lnTo>
                  <a:pt x="1032642" y="1150883"/>
                </a:lnTo>
                <a:lnTo>
                  <a:pt x="1655380" y="1143000"/>
                </a:lnTo>
                <a:lnTo>
                  <a:pt x="1600200" y="591207"/>
                </a:lnTo>
                <a:lnTo>
                  <a:pt x="1056290" y="520262"/>
                </a:lnTo>
                <a:lnTo>
                  <a:pt x="985345" y="0"/>
                </a:lnTo>
                <a:lnTo>
                  <a:pt x="86711" y="102476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63B82E-0BEB-4D69-96AC-92BC3416DDC9}"/>
              </a:ext>
            </a:extLst>
          </p:cNvPr>
          <p:cNvSpPr/>
          <p:nvPr/>
        </p:nvSpPr>
        <p:spPr>
          <a:xfrm>
            <a:off x="8079827" y="2949774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A7672C-FB72-4544-99F6-1D2D8E4DE5EC}"/>
              </a:ext>
            </a:extLst>
          </p:cNvPr>
          <p:cNvSpPr/>
          <p:nvPr/>
        </p:nvSpPr>
        <p:spPr>
          <a:xfrm>
            <a:off x="8679079" y="3388580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486AF0-3A8E-492F-94C2-5AAB711B1F29}"/>
              </a:ext>
            </a:extLst>
          </p:cNvPr>
          <p:cNvSpPr/>
          <p:nvPr/>
        </p:nvSpPr>
        <p:spPr>
          <a:xfrm>
            <a:off x="7924799" y="3485802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E6A480-1395-4A39-825A-BCC27455DEC8}"/>
              </a:ext>
            </a:extLst>
          </p:cNvPr>
          <p:cNvSpPr txBox="1"/>
          <p:nvPr/>
        </p:nvSpPr>
        <p:spPr>
          <a:xfrm>
            <a:off x="7111581" y="2356944"/>
            <a:ext cx="19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C362E4-2CEC-442B-BED0-BE06E2AC796F}"/>
              </a:ext>
            </a:extLst>
          </p:cNvPr>
          <p:cNvSpPr/>
          <p:nvPr/>
        </p:nvSpPr>
        <p:spPr>
          <a:xfrm>
            <a:off x="6293068" y="1809092"/>
            <a:ext cx="4508938" cy="321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F713EC-9ED5-40B9-8601-D0BD2E43CD8D}"/>
              </a:ext>
            </a:extLst>
          </p:cNvPr>
          <p:cNvSpPr txBox="1"/>
          <p:nvPr/>
        </p:nvSpPr>
        <p:spPr>
          <a:xfrm>
            <a:off x="6350407" y="45246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TVI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F305E-0AB5-4833-83C5-6D78B02E73FC}"/>
              </a:ext>
            </a:extLst>
          </p:cNvPr>
          <p:cNvSpPr txBox="1"/>
          <p:nvPr/>
        </p:nvSpPr>
        <p:spPr>
          <a:xfrm>
            <a:off x="5446986" y="310055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3B830-71FA-4B0B-863C-8E542B6909D7}"/>
              </a:ext>
            </a:extLst>
          </p:cNvPr>
          <p:cNvSpPr txBox="1"/>
          <p:nvPr/>
        </p:nvSpPr>
        <p:spPr>
          <a:xfrm>
            <a:off x="354724" y="511880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Group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B283A-4890-47AC-9942-8450F64E3BF6}"/>
              </a:ext>
            </a:extLst>
          </p:cNvPr>
          <p:cNvSpPr txBox="1"/>
          <p:nvPr/>
        </p:nvSpPr>
        <p:spPr>
          <a:xfrm>
            <a:off x="354724" y="5712476"/>
            <a:ext cx="1071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Again, here we have a group with an ID – so this collection can be referred to easily.</a:t>
            </a:r>
          </a:p>
        </p:txBody>
      </p:sp>
    </p:spTree>
    <p:extLst>
      <p:ext uri="{BB962C8B-B14F-4D97-AF65-F5344CB8AC3E}">
        <p14:creationId xmlns:p14="http://schemas.microsoft.com/office/powerpoint/2010/main" val="286721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8EA42E-9D9E-4270-9CC0-AE243BD693F2}"/>
              </a:ext>
            </a:extLst>
          </p:cNvPr>
          <p:cNvSpPr/>
          <p:nvPr/>
        </p:nvSpPr>
        <p:spPr>
          <a:xfrm>
            <a:off x="1498467" y="1233032"/>
            <a:ext cx="1655380" cy="1245476"/>
          </a:xfrm>
          <a:custGeom>
            <a:avLst/>
            <a:gdLst>
              <a:gd name="connsiteX0" fmla="*/ 86711 w 1655380"/>
              <a:gd name="connsiteY0" fmla="*/ 102476 h 1245476"/>
              <a:gd name="connsiteX1" fmla="*/ 0 w 1655380"/>
              <a:gd name="connsiteY1" fmla="*/ 1245476 h 1245476"/>
              <a:gd name="connsiteX2" fmla="*/ 1032642 w 1655380"/>
              <a:gd name="connsiteY2" fmla="*/ 1150883 h 1245476"/>
              <a:gd name="connsiteX3" fmla="*/ 1655380 w 1655380"/>
              <a:gd name="connsiteY3" fmla="*/ 1143000 h 1245476"/>
              <a:gd name="connsiteX4" fmla="*/ 1600200 w 1655380"/>
              <a:gd name="connsiteY4" fmla="*/ 591207 h 1245476"/>
              <a:gd name="connsiteX5" fmla="*/ 1056290 w 1655380"/>
              <a:gd name="connsiteY5" fmla="*/ 520262 h 1245476"/>
              <a:gd name="connsiteX6" fmla="*/ 985345 w 1655380"/>
              <a:gd name="connsiteY6" fmla="*/ 0 h 1245476"/>
              <a:gd name="connsiteX7" fmla="*/ 86711 w 1655380"/>
              <a:gd name="connsiteY7" fmla="*/ 102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380" h="1245476">
                <a:moveTo>
                  <a:pt x="86711" y="102476"/>
                </a:moveTo>
                <a:lnTo>
                  <a:pt x="0" y="1245476"/>
                </a:lnTo>
                <a:lnTo>
                  <a:pt x="1032642" y="1150883"/>
                </a:lnTo>
                <a:lnTo>
                  <a:pt x="1655380" y="1143000"/>
                </a:lnTo>
                <a:lnTo>
                  <a:pt x="1600200" y="591207"/>
                </a:lnTo>
                <a:lnTo>
                  <a:pt x="1056290" y="520262"/>
                </a:lnTo>
                <a:lnTo>
                  <a:pt x="985345" y="0"/>
                </a:lnTo>
                <a:lnTo>
                  <a:pt x="86711" y="102476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EB2B4-4D2B-4E03-90AD-E52004B424EA}"/>
              </a:ext>
            </a:extLst>
          </p:cNvPr>
          <p:cNvSpPr/>
          <p:nvPr/>
        </p:nvSpPr>
        <p:spPr>
          <a:xfrm>
            <a:off x="1755971" y="1464259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D3C46-8850-46EB-81FC-C6DE6B609128}"/>
              </a:ext>
            </a:extLst>
          </p:cNvPr>
          <p:cNvSpPr/>
          <p:nvPr/>
        </p:nvSpPr>
        <p:spPr>
          <a:xfrm>
            <a:off x="2355223" y="1903065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C9AB5-9A93-416D-9E9A-36BA0E9F6827}"/>
              </a:ext>
            </a:extLst>
          </p:cNvPr>
          <p:cNvSpPr/>
          <p:nvPr/>
        </p:nvSpPr>
        <p:spPr>
          <a:xfrm>
            <a:off x="1600943" y="2000287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73528-AA74-4F82-A769-66D65343585A}"/>
              </a:ext>
            </a:extLst>
          </p:cNvPr>
          <p:cNvSpPr txBox="1"/>
          <p:nvPr/>
        </p:nvSpPr>
        <p:spPr>
          <a:xfrm>
            <a:off x="755490" y="835530"/>
            <a:ext cx="195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BC983B-4C41-45AD-867B-E035130F1F7E}"/>
              </a:ext>
            </a:extLst>
          </p:cNvPr>
          <p:cNvSpPr/>
          <p:nvPr/>
        </p:nvSpPr>
        <p:spPr>
          <a:xfrm>
            <a:off x="528144" y="511491"/>
            <a:ext cx="2932387" cy="234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6C007-FAC3-43DA-853A-386D1157AD64}"/>
              </a:ext>
            </a:extLst>
          </p:cNvPr>
          <p:cNvSpPr txBox="1"/>
          <p:nvPr/>
        </p:nvSpPr>
        <p:spPr>
          <a:xfrm>
            <a:off x="585483" y="235605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TVI 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F768640-ECDD-4058-80FB-8547FC2ACCFB}"/>
              </a:ext>
            </a:extLst>
          </p:cNvPr>
          <p:cNvSpPr/>
          <p:nvPr/>
        </p:nvSpPr>
        <p:spPr>
          <a:xfrm>
            <a:off x="8137632" y="946470"/>
            <a:ext cx="1655380" cy="1245476"/>
          </a:xfrm>
          <a:custGeom>
            <a:avLst/>
            <a:gdLst>
              <a:gd name="connsiteX0" fmla="*/ 86711 w 1655380"/>
              <a:gd name="connsiteY0" fmla="*/ 102476 h 1245476"/>
              <a:gd name="connsiteX1" fmla="*/ 0 w 1655380"/>
              <a:gd name="connsiteY1" fmla="*/ 1245476 h 1245476"/>
              <a:gd name="connsiteX2" fmla="*/ 1032642 w 1655380"/>
              <a:gd name="connsiteY2" fmla="*/ 1150883 h 1245476"/>
              <a:gd name="connsiteX3" fmla="*/ 1655380 w 1655380"/>
              <a:gd name="connsiteY3" fmla="*/ 1143000 h 1245476"/>
              <a:gd name="connsiteX4" fmla="*/ 1600200 w 1655380"/>
              <a:gd name="connsiteY4" fmla="*/ 591207 h 1245476"/>
              <a:gd name="connsiteX5" fmla="*/ 1056290 w 1655380"/>
              <a:gd name="connsiteY5" fmla="*/ 520262 h 1245476"/>
              <a:gd name="connsiteX6" fmla="*/ 985345 w 1655380"/>
              <a:gd name="connsiteY6" fmla="*/ 0 h 1245476"/>
              <a:gd name="connsiteX7" fmla="*/ 86711 w 1655380"/>
              <a:gd name="connsiteY7" fmla="*/ 102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380" h="1245476">
                <a:moveTo>
                  <a:pt x="86711" y="102476"/>
                </a:moveTo>
                <a:lnTo>
                  <a:pt x="0" y="1245476"/>
                </a:lnTo>
                <a:lnTo>
                  <a:pt x="1032642" y="1150883"/>
                </a:lnTo>
                <a:lnTo>
                  <a:pt x="1655380" y="1143000"/>
                </a:lnTo>
                <a:lnTo>
                  <a:pt x="1600200" y="591207"/>
                </a:lnTo>
                <a:lnTo>
                  <a:pt x="1056290" y="520262"/>
                </a:lnTo>
                <a:lnTo>
                  <a:pt x="985345" y="0"/>
                </a:lnTo>
                <a:lnTo>
                  <a:pt x="86711" y="102476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63B82E-0BEB-4D69-96AC-92BC3416DDC9}"/>
              </a:ext>
            </a:extLst>
          </p:cNvPr>
          <p:cNvSpPr/>
          <p:nvPr/>
        </p:nvSpPr>
        <p:spPr>
          <a:xfrm>
            <a:off x="8395136" y="1177697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A7672C-FB72-4544-99F6-1D2D8E4DE5EC}"/>
              </a:ext>
            </a:extLst>
          </p:cNvPr>
          <p:cNvSpPr/>
          <p:nvPr/>
        </p:nvSpPr>
        <p:spPr>
          <a:xfrm>
            <a:off x="8994388" y="1616503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486AF0-3A8E-492F-94C2-5AAB711B1F29}"/>
              </a:ext>
            </a:extLst>
          </p:cNvPr>
          <p:cNvSpPr/>
          <p:nvPr/>
        </p:nvSpPr>
        <p:spPr>
          <a:xfrm>
            <a:off x="8240108" y="1713725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E6A480-1395-4A39-825A-BCC27455DEC8}"/>
              </a:ext>
            </a:extLst>
          </p:cNvPr>
          <p:cNvSpPr txBox="1"/>
          <p:nvPr/>
        </p:nvSpPr>
        <p:spPr>
          <a:xfrm>
            <a:off x="7426890" y="584867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C362E4-2CEC-442B-BED0-BE06E2AC796F}"/>
              </a:ext>
            </a:extLst>
          </p:cNvPr>
          <p:cNvSpPr/>
          <p:nvPr/>
        </p:nvSpPr>
        <p:spPr>
          <a:xfrm>
            <a:off x="7266486" y="494679"/>
            <a:ext cx="2925920" cy="193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F713EC-9ED5-40B9-8601-D0BD2E43CD8D}"/>
              </a:ext>
            </a:extLst>
          </p:cNvPr>
          <p:cNvSpPr txBox="1"/>
          <p:nvPr/>
        </p:nvSpPr>
        <p:spPr>
          <a:xfrm>
            <a:off x="7309942" y="200728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TVI 2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74C2826-B927-46DA-AA11-490018B46C1A}"/>
              </a:ext>
            </a:extLst>
          </p:cNvPr>
          <p:cNvSpPr/>
          <p:nvPr/>
        </p:nvSpPr>
        <p:spPr>
          <a:xfrm>
            <a:off x="4837385" y="2807843"/>
            <a:ext cx="1655380" cy="1245476"/>
          </a:xfrm>
          <a:custGeom>
            <a:avLst/>
            <a:gdLst>
              <a:gd name="connsiteX0" fmla="*/ 86711 w 1655380"/>
              <a:gd name="connsiteY0" fmla="*/ 102476 h 1245476"/>
              <a:gd name="connsiteX1" fmla="*/ 0 w 1655380"/>
              <a:gd name="connsiteY1" fmla="*/ 1245476 h 1245476"/>
              <a:gd name="connsiteX2" fmla="*/ 1032642 w 1655380"/>
              <a:gd name="connsiteY2" fmla="*/ 1150883 h 1245476"/>
              <a:gd name="connsiteX3" fmla="*/ 1655380 w 1655380"/>
              <a:gd name="connsiteY3" fmla="*/ 1143000 h 1245476"/>
              <a:gd name="connsiteX4" fmla="*/ 1600200 w 1655380"/>
              <a:gd name="connsiteY4" fmla="*/ 591207 h 1245476"/>
              <a:gd name="connsiteX5" fmla="*/ 1056290 w 1655380"/>
              <a:gd name="connsiteY5" fmla="*/ 520262 h 1245476"/>
              <a:gd name="connsiteX6" fmla="*/ 985345 w 1655380"/>
              <a:gd name="connsiteY6" fmla="*/ 0 h 1245476"/>
              <a:gd name="connsiteX7" fmla="*/ 86711 w 1655380"/>
              <a:gd name="connsiteY7" fmla="*/ 102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380" h="1245476">
                <a:moveTo>
                  <a:pt x="86711" y="102476"/>
                </a:moveTo>
                <a:lnTo>
                  <a:pt x="0" y="1245476"/>
                </a:lnTo>
                <a:lnTo>
                  <a:pt x="1032642" y="1150883"/>
                </a:lnTo>
                <a:lnTo>
                  <a:pt x="1655380" y="1143000"/>
                </a:lnTo>
                <a:lnTo>
                  <a:pt x="1600200" y="591207"/>
                </a:lnTo>
                <a:lnTo>
                  <a:pt x="1056290" y="520262"/>
                </a:lnTo>
                <a:lnTo>
                  <a:pt x="985345" y="0"/>
                </a:lnTo>
                <a:lnTo>
                  <a:pt x="86711" y="102476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D7E932-901C-4C61-A63C-8D6403FEF436}"/>
              </a:ext>
            </a:extLst>
          </p:cNvPr>
          <p:cNvSpPr/>
          <p:nvPr/>
        </p:nvSpPr>
        <p:spPr>
          <a:xfrm>
            <a:off x="5094889" y="3039070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D2743E-FE89-42FF-911E-CFB088AB7964}"/>
              </a:ext>
            </a:extLst>
          </p:cNvPr>
          <p:cNvSpPr/>
          <p:nvPr/>
        </p:nvSpPr>
        <p:spPr>
          <a:xfrm>
            <a:off x="5694141" y="3477876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5AF578-1202-45F2-8BC2-47884175370C}"/>
              </a:ext>
            </a:extLst>
          </p:cNvPr>
          <p:cNvSpPr/>
          <p:nvPr/>
        </p:nvSpPr>
        <p:spPr>
          <a:xfrm>
            <a:off x="4939861" y="3575098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0C776A-DA5F-4892-8A0A-9641D092115D}"/>
              </a:ext>
            </a:extLst>
          </p:cNvPr>
          <p:cNvSpPr txBox="1"/>
          <p:nvPr/>
        </p:nvSpPr>
        <p:spPr>
          <a:xfrm>
            <a:off x="4126643" y="2446240"/>
            <a:ext cx="194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7B2C79-50FC-4932-8F3C-B9F8F4FE1D26}"/>
              </a:ext>
            </a:extLst>
          </p:cNvPr>
          <p:cNvSpPr/>
          <p:nvPr/>
        </p:nvSpPr>
        <p:spPr>
          <a:xfrm>
            <a:off x="3966239" y="2356052"/>
            <a:ext cx="2925920" cy="193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BAFFE7-0294-425B-A689-5B1D3013AD7C}"/>
              </a:ext>
            </a:extLst>
          </p:cNvPr>
          <p:cNvSpPr txBox="1"/>
          <p:nvPr/>
        </p:nvSpPr>
        <p:spPr>
          <a:xfrm>
            <a:off x="4009695" y="386865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TVI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29663-A84B-499D-87C6-2B6C25F4C877}"/>
              </a:ext>
            </a:extLst>
          </p:cNvPr>
          <p:cNvSpPr/>
          <p:nvPr/>
        </p:nvSpPr>
        <p:spPr>
          <a:xfrm>
            <a:off x="2266666" y="1233032"/>
            <a:ext cx="887181" cy="358356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Format XYZ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772E36-4E53-46D0-A9F6-A6E7D11E9253}"/>
              </a:ext>
            </a:extLst>
          </p:cNvPr>
          <p:cNvSpPr/>
          <p:nvPr/>
        </p:nvSpPr>
        <p:spPr>
          <a:xfrm>
            <a:off x="4676832" y="3853773"/>
            <a:ext cx="887181" cy="358356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Format XYZ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10E1AA-ADD3-4E94-9431-91AC57DF9BF3}"/>
              </a:ext>
            </a:extLst>
          </p:cNvPr>
          <p:cNvSpPr/>
          <p:nvPr/>
        </p:nvSpPr>
        <p:spPr>
          <a:xfrm>
            <a:off x="9173535" y="1897154"/>
            <a:ext cx="887181" cy="358356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Format XYZ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EA3DB-6A71-4D20-BAFA-2EC213EA9F53}"/>
              </a:ext>
            </a:extLst>
          </p:cNvPr>
          <p:cNvSpPr txBox="1"/>
          <p:nvPr/>
        </p:nvSpPr>
        <p:spPr>
          <a:xfrm>
            <a:off x="294451" y="4612254"/>
            <a:ext cx="11422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may also be useful to be able to identify a collection that is similar in some other way.</a:t>
            </a:r>
          </a:p>
          <a:p>
            <a:endParaRPr lang="en-GB" dirty="0"/>
          </a:p>
          <a:p>
            <a:r>
              <a:rPr lang="en-GB" dirty="0"/>
              <a:t>For example, here three TDSs have been identified as using a particular format (maybe a particular video codec profile with particular settings). This format might be identified with an ID.</a:t>
            </a:r>
          </a:p>
          <a:p>
            <a:endParaRPr lang="en-GB" dirty="0"/>
          </a:p>
          <a:p>
            <a:r>
              <a:rPr lang="en-GB" dirty="0"/>
              <a:t>For example, it might then be easy to refer to the collection of TDSs that can be handled by a particular decoder.</a:t>
            </a:r>
          </a:p>
        </p:txBody>
      </p:sp>
    </p:spTree>
    <p:extLst>
      <p:ext uri="{BB962C8B-B14F-4D97-AF65-F5344CB8AC3E}">
        <p14:creationId xmlns:p14="http://schemas.microsoft.com/office/powerpoint/2010/main" val="32977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5D2093-1437-4E12-9A5C-1D05CB953D67}"/>
              </a:ext>
            </a:extLst>
          </p:cNvPr>
          <p:cNvSpPr/>
          <p:nvPr/>
        </p:nvSpPr>
        <p:spPr>
          <a:xfrm>
            <a:off x="5273565" y="2372710"/>
            <a:ext cx="1962807" cy="1450428"/>
          </a:xfrm>
          <a:custGeom>
            <a:avLst/>
            <a:gdLst>
              <a:gd name="connsiteX0" fmla="*/ 622738 w 1962807"/>
              <a:gd name="connsiteY0" fmla="*/ 31531 h 1450428"/>
              <a:gd name="connsiteX1" fmla="*/ 638504 w 1962807"/>
              <a:gd name="connsiteY1" fmla="*/ 622738 h 1450428"/>
              <a:gd name="connsiteX2" fmla="*/ 0 w 1962807"/>
              <a:gd name="connsiteY2" fmla="*/ 654269 h 1450428"/>
              <a:gd name="connsiteX3" fmla="*/ 31531 w 1962807"/>
              <a:gd name="connsiteY3" fmla="*/ 1355834 h 1450428"/>
              <a:gd name="connsiteX4" fmla="*/ 874986 w 1962807"/>
              <a:gd name="connsiteY4" fmla="*/ 1174531 h 1450428"/>
              <a:gd name="connsiteX5" fmla="*/ 1103586 w 1962807"/>
              <a:gd name="connsiteY5" fmla="*/ 1450428 h 1450428"/>
              <a:gd name="connsiteX6" fmla="*/ 1962807 w 1962807"/>
              <a:gd name="connsiteY6" fmla="*/ 1442545 h 1450428"/>
              <a:gd name="connsiteX7" fmla="*/ 1915510 w 1962807"/>
              <a:gd name="connsiteY7" fmla="*/ 764628 h 1450428"/>
              <a:gd name="connsiteX8" fmla="*/ 1608083 w 1962807"/>
              <a:gd name="connsiteY8" fmla="*/ 670034 h 1450428"/>
              <a:gd name="connsiteX9" fmla="*/ 1545021 w 1962807"/>
              <a:gd name="connsiteY9" fmla="*/ 0 h 1450428"/>
              <a:gd name="connsiteX10" fmla="*/ 622738 w 1962807"/>
              <a:gd name="connsiteY10" fmla="*/ 31531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807" h="1450428">
                <a:moveTo>
                  <a:pt x="622738" y="31531"/>
                </a:moveTo>
                <a:lnTo>
                  <a:pt x="638504" y="622738"/>
                </a:lnTo>
                <a:lnTo>
                  <a:pt x="0" y="654269"/>
                </a:lnTo>
                <a:lnTo>
                  <a:pt x="31531" y="1355834"/>
                </a:lnTo>
                <a:lnTo>
                  <a:pt x="874986" y="1174531"/>
                </a:lnTo>
                <a:lnTo>
                  <a:pt x="1103586" y="1450428"/>
                </a:lnTo>
                <a:lnTo>
                  <a:pt x="1962807" y="1442545"/>
                </a:lnTo>
                <a:lnTo>
                  <a:pt x="1915510" y="764628"/>
                </a:lnTo>
                <a:lnTo>
                  <a:pt x="1608083" y="670034"/>
                </a:lnTo>
                <a:lnTo>
                  <a:pt x="1545021" y="0"/>
                </a:lnTo>
                <a:lnTo>
                  <a:pt x="622738" y="31531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8EA42E-9D9E-4270-9CC0-AE243BD693F2}"/>
              </a:ext>
            </a:extLst>
          </p:cNvPr>
          <p:cNvSpPr/>
          <p:nvPr/>
        </p:nvSpPr>
        <p:spPr>
          <a:xfrm>
            <a:off x="4154213" y="1749972"/>
            <a:ext cx="1655380" cy="1245476"/>
          </a:xfrm>
          <a:custGeom>
            <a:avLst/>
            <a:gdLst>
              <a:gd name="connsiteX0" fmla="*/ 86711 w 1655380"/>
              <a:gd name="connsiteY0" fmla="*/ 102476 h 1245476"/>
              <a:gd name="connsiteX1" fmla="*/ 0 w 1655380"/>
              <a:gd name="connsiteY1" fmla="*/ 1245476 h 1245476"/>
              <a:gd name="connsiteX2" fmla="*/ 1032642 w 1655380"/>
              <a:gd name="connsiteY2" fmla="*/ 1150883 h 1245476"/>
              <a:gd name="connsiteX3" fmla="*/ 1655380 w 1655380"/>
              <a:gd name="connsiteY3" fmla="*/ 1143000 h 1245476"/>
              <a:gd name="connsiteX4" fmla="*/ 1600200 w 1655380"/>
              <a:gd name="connsiteY4" fmla="*/ 591207 h 1245476"/>
              <a:gd name="connsiteX5" fmla="*/ 1056290 w 1655380"/>
              <a:gd name="connsiteY5" fmla="*/ 520262 h 1245476"/>
              <a:gd name="connsiteX6" fmla="*/ 985345 w 1655380"/>
              <a:gd name="connsiteY6" fmla="*/ 0 h 1245476"/>
              <a:gd name="connsiteX7" fmla="*/ 86711 w 1655380"/>
              <a:gd name="connsiteY7" fmla="*/ 102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380" h="1245476">
                <a:moveTo>
                  <a:pt x="86711" y="102476"/>
                </a:moveTo>
                <a:lnTo>
                  <a:pt x="0" y="1245476"/>
                </a:lnTo>
                <a:lnTo>
                  <a:pt x="1032642" y="1150883"/>
                </a:lnTo>
                <a:lnTo>
                  <a:pt x="1655380" y="1143000"/>
                </a:lnTo>
                <a:lnTo>
                  <a:pt x="1600200" y="591207"/>
                </a:lnTo>
                <a:lnTo>
                  <a:pt x="1056290" y="520262"/>
                </a:lnTo>
                <a:lnTo>
                  <a:pt x="985345" y="0"/>
                </a:lnTo>
                <a:lnTo>
                  <a:pt x="86711" y="102476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59093-30A9-49ED-A966-4D8368F75D86}"/>
              </a:ext>
            </a:extLst>
          </p:cNvPr>
          <p:cNvSpPr txBox="1"/>
          <p:nvPr/>
        </p:nvSpPr>
        <p:spPr>
          <a:xfrm>
            <a:off x="354724" y="459833"/>
            <a:ext cx="1071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Another kind of useful relationship is ancestry.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EB2B4-4D2B-4E03-90AD-E52004B424EA}"/>
              </a:ext>
            </a:extLst>
          </p:cNvPr>
          <p:cNvSpPr/>
          <p:nvPr/>
        </p:nvSpPr>
        <p:spPr>
          <a:xfrm>
            <a:off x="4411717" y="1981199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56D20-CEA7-4C90-9276-D48FC813FE0F}"/>
              </a:ext>
            </a:extLst>
          </p:cNvPr>
          <p:cNvSpPr/>
          <p:nvPr/>
        </p:nvSpPr>
        <p:spPr>
          <a:xfrm>
            <a:off x="5552747" y="1815662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F5ACE7-D95C-4762-B1DC-B742B259BD62}"/>
              </a:ext>
            </a:extLst>
          </p:cNvPr>
          <p:cNvSpPr/>
          <p:nvPr/>
        </p:nvSpPr>
        <p:spPr>
          <a:xfrm>
            <a:off x="5973979" y="2493579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D3C46-8850-46EB-81FC-C6DE6B609128}"/>
              </a:ext>
            </a:extLst>
          </p:cNvPr>
          <p:cNvSpPr/>
          <p:nvPr/>
        </p:nvSpPr>
        <p:spPr>
          <a:xfrm>
            <a:off x="5010969" y="2420005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E58DA6-2539-4374-A27D-5D3545A76CCF}"/>
              </a:ext>
            </a:extLst>
          </p:cNvPr>
          <p:cNvSpPr/>
          <p:nvPr/>
        </p:nvSpPr>
        <p:spPr>
          <a:xfrm>
            <a:off x="5351241" y="3079530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8EE26D-CA6D-4361-94B4-7D0D188237EC}"/>
              </a:ext>
            </a:extLst>
          </p:cNvPr>
          <p:cNvSpPr/>
          <p:nvPr/>
        </p:nvSpPr>
        <p:spPr>
          <a:xfrm>
            <a:off x="4411717" y="3063765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C9AB5-9A93-416D-9E9A-36BA0E9F6827}"/>
              </a:ext>
            </a:extLst>
          </p:cNvPr>
          <p:cNvSpPr/>
          <p:nvPr/>
        </p:nvSpPr>
        <p:spPr>
          <a:xfrm>
            <a:off x="4256689" y="2517227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A48D5-4E10-45CC-A22C-93AF95A52F15}"/>
              </a:ext>
            </a:extLst>
          </p:cNvPr>
          <p:cNvSpPr/>
          <p:nvPr/>
        </p:nvSpPr>
        <p:spPr>
          <a:xfrm>
            <a:off x="6230007" y="3205653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73528-AA74-4F82-A769-66D65343585A}"/>
              </a:ext>
            </a:extLst>
          </p:cNvPr>
          <p:cNvSpPr txBox="1"/>
          <p:nvPr/>
        </p:nvSpPr>
        <p:spPr>
          <a:xfrm>
            <a:off x="3443471" y="1388369"/>
            <a:ext cx="19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7EDBE-68D5-46EA-A9F5-9CB8B2009A1F}"/>
              </a:ext>
            </a:extLst>
          </p:cNvPr>
          <p:cNvSpPr txBox="1"/>
          <p:nvPr/>
        </p:nvSpPr>
        <p:spPr>
          <a:xfrm>
            <a:off x="5322338" y="3917727"/>
            <a:ext cx="205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BC983B-4C41-45AD-867B-E035130F1F7E}"/>
              </a:ext>
            </a:extLst>
          </p:cNvPr>
          <p:cNvSpPr/>
          <p:nvPr/>
        </p:nvSpPr>
        <p:spPr>
          <a:xfrm>
            <a:off x="3239813" y="1202120"/>
            <a:ext cx="4508938" cy="321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6C007-FAC3-43DA-853A-386D1157AD64}"/>
              </a:ext>
            </a:extLst>
          </p:cNvPr>
          <p:cNvSpPr txBox="1"/>
          <p:nvPr/>
        </p:nvSpPr>
        <p:spPr>
          <a:xfrm>
            <a:off x="3297152" y="39177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TVI 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6C3BDB-8D69-45EF-9069-253D8E4C3330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6285348" y="2856186"/>
            <a:ext cx="256028" cy="3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F2C5FC-D7CC-4A61-A11B-8AC84076742B}"/>
              </a:ext>
            </a:extLst>
          </p:cNvPr>
          <p:cNvSpPr txBox="1"/>
          <p:nvPr/>
        </p:nvSpPr>
        <p:spPr>
          <a:xfrm>
            <a:off x="6380357" y="286464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81EE5-1BAC-4251-8BEC-8DD3646AD669}"/>
              </a:ext>
            </a:extLst>
          </p:cNvPr>
          <p:cNvSpPr txBox="1"/>
          <p:nvPr/>
        </p:nvSpPr>
        <p:spPr>
          <a:xfrm>
            <a:off x="379848" y="4819143"/>
            <a:ext cx="1080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example, two TDSs may have an ancestry relationship – maybe one TDS was transcoded to produce the other TDS.</a:t>
            </a:r>
          </a:p>
        </p:txBody>
      </p:sp>
    </p:spTree>
    <p:extLst>
      <p:ext uri="{BB962C8B-B14F-4D97-AF65-F5344CB8AC3E}">
        <p14:creationId xmlns:p14="http://schemas.microsoft.com/office/powerpoint/2010/main" val="81196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5D2093-1437-4E12-9A5C-1D05CB953D67}"/>
              </a:ext>
            </a:extLst>
          </p:cNvPr>
          <p:cNvSpPr/>
          <p:nvPr/>
        </p:nvSpPr>
        <p:spPr>
          <a:xfrm>
            <a:off x="1940089" y="1444281"/>
            <a:ext cx="1962807" cy="1450428"/>
          </a:xfrm>
          <a:custGeom>
            <a:avLst/>
            <a:gdLst>
              <a:gd name="connsiteX0" fmla="*/ 622738 w 1962807"/>
              <a:gd name="connsiteY0" fmla="*/ 31531 h 1450428"/>
              <a:gd name="connsiteX1" fmla="*/ 638504 w 1962807"/>
              <a:gd name="connsiteY1" fmla="*/ 622738 h 1450428"/>
              <a:gd name="connsiteX2" fmla="*/ 0 w 1962807"/>
              <a:gd name="connsiteY2" fmla="*/ 654269 h 1450428"/>
              <a:gd name="connsiteX3" fmla="*/ 31531 w 1962807"/>
              <a:gd name="connsiteY3" fmla="*/ 1355834 h 1450428"/>
              <a:gd name="connsiteX4" fmla="*/ 874986 w 1962807"/>
              <a:gd name="connsiteY4" fmla="*/ 1174531 h 1450428"/>
              <a:gd name="connsiteX5" fmla="*/ 1103586 w 1962807"/>
              <a:gd name="connsiteY5" fmla="*/ 1450428 h 1450428"/>
              <a:gd name="connsiteX6" fmla="*/ 1962807 w 1962807"/>
              <a:gd name="connsiteY6" fmla="*/ 1442545 h 1450428"/>
              <a:gd name="connsiteX7" fmla="*/ 1915510 w 1962807"/>
              <a:gd name="connsiteY7" fmla="*/ 764628 h 1450428"/>
              <a:gd name="connsiteX8" fmla="*/ 1608083 w 1962807"/>
              <a:gd name="connsiteY8" fmla="*/ 670034 h 1450428"/>
              <a:gd name="connsiteX9" fmla="*/ 1545021 w 1962807"/>
              <a:gd name="connsiteY9" fmla="*/ 0 h 1450428"/>
              <a:gd name="connsiteX10" fmla="*/ 622738 w 1962807"/>
              <a:gd name="connsiteY10" fmla="*/ 31531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807" h="1450428">
                <a:moveTo>
                  <a:pt x="622738" y="31531"/>
                </a:moveTo>
                <a:lnTo>
                  <a:pt x="638504" y="622738"/>
                </a:lnTo>
                <a:lnTo>
                  <a:pt x="0" y="654269"/>
                </a:lnTo>
                <a:lnTo>
                  <a:pt x="31531" y="1355834"/>
                </a:lnTo>
                <a:lnTo>
                  <a:pt x="874986" y="1174531"/>
                </a:lnTo>
                <a:lnTo>
                  <a:pt x="1103586" y="1450428"/>
                </a:lnTo>
                <a:lnTo>
                  <a:pt x="1962807" y="1442545"/>
                </a:lnTo>
                <a:lnTo>
                  <a:pt x="1915510" y="764628"/>
                </a:lnTo>
                <a:lnTo>
                  <a:pt x="1608083" y="670034"/>
                </a:lnTo>
                <a:lnTo>
                  <a:pt x="1545021" y="0"/>
                </a:lnTo>
                <a:lnTo>
                  <a:pt x="622738" y="31531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F5ACE7-D95C-4762-B1DC-B742B259BD62}"/>
              </a:ext>
            </a:extLst>
          </p:cNvPr>
          <p:cNvSpPr/>
          <p:nvPr/>
        </p:nvSpPr>
        <p:spPr>
          <a:xfrm>
            <a:off x="2640503" y="1565150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E58DA6-2539-4374-A27D-5D3545A76CCF}"/>
              </a:ext>
            </a:extLst>
          </p:cNvPr>
          <p:cNvSpPr/>
          <p:nvPr/>
        </p:nvSpPr>
        <p:spPr>
          <a:xfrm>
            <a:off x="2017765" y="2151101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A48D5-4E10-45CC-A22C-93AF95A52F15}"/>
              </a:ext>
            </a:extLst>
          </p:cNvPr>
          <p:cNvSpPr/>
          <p:nvPr/>
        </p:nvSpPr>
        <p:spPr>
          <a:xfrm>
            <a:off x="2896531" y="2277224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7EDBE-68D5-46EA-A9F5-9CB8B2009A1F}"/>
              </a:ext>
            </a:extLst>
          </p:cNvPr>
          <p:cNvSpPr txBox="1"/>
          <p:nvPr/>
        </p:nvSpPr>
        <p:spPr>
          <a:xfrm>
            <a:off x="1988862" y="2989298"/>
            <a:ext cx="205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BC983B-4C41-45AD-867B-E035130F1F7E}"/>
              </a:ext>
            </a:extLst>
          </p:cNvPr>
          <p:cNvSpPr/>
          <p:nvPr/>
        </p:nvSpPr>
        <p:spPr>
          <a:xfrm>
            <a:off x="551792" y="618795"/>
            <a:ext cx="4508938" cy="321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6C007-FAC3-43DA-853A-386D1157AD64}"/>
              </a:ext>
            </a:extLst>
          </p:cNvPr>
          <p:cNvSpPr txBox="1"/>
          <p:nvPr/>
        </p:nvSpPr>
        <p:spPr>
          <a:xfrm>
            <a:off x="609131" y="333440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TVI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E6A480-1395-4A39-825A-BCC27455DEC8}"/>
              </a:ext>
            </a:extLst>
          </p:cNvPr>
          <p:cNvSpPr txBox="1"/>
          <p:nvPr/>
        </p:nvSpPr>
        <p:spPr>
          <a:xfrm>
            <a:off x="7123385" y="986481"/>
            <a:ext cx="205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Similarity Cluster 11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C362E4-2CEC-442B-BED0-BE06E2AC796F}"/>
              </a:ext>
            </a:extLst>
          </p:cNvPr>
          <p:cNvSpPr/>
          <p:nvPr/>
        </p:nvSpPr>
        <p:spPr>
          <a:xfrm>
            <a:off x="6088116" y="618795"/>
            <a:ext cx="4508938" cy="321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F713EC-9ED5-40B9-8601-D0BD2E43CD8D}"/>
              </a:ext>
            </a:extLst>
          </p:cNvPr>
          <p:cNvSpPr txBox="1"/>
          <p:nvPr/>
        </p:nvSpPr>
        <p:spPr>
          <a:xfrm>
            <a:off x="6145455" y="333440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TVI 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9FE151-066C-47D3-A5EA-64041074A367}"/>
              </a:ext>
            </a:extLst>
          </p:cNvPr>
          <p:cNvSpPr txBox="1"/>
          <p:nvPr/>
        </p:nvSpPr>
        <p:spPr>
          <a:xfrm>
            <a:off x="5190410" y="1087900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81EE5-1BAC-4251-8BEC-8DD3646AD669}"/>
              </a:ext>
            </a:extLst>
          </p:cNvPr>
          <p:cNvSpPr txBox="1"/>
          <p:nvPr/>
        </p:nvSpPr>
        <p:spPr>
          <a:xfrm>
            <a:off x="332551" y="4334359"/>
            <a:ext cx="10807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Maybe an ancestry relationship is expressed between two Similarity Clusters associated with different TVIs.</a:t>
            </a:r>
          </a:p>
          <a:p>
            <a:endParaRPr lang="en-GB" dirty="0"/>
          </a:p>
          <a:p>
            <a:r>
              <a:rPr lang="en-GB" dirty="0"/>
              <a:t>This might express that the content on the left was time-shifted to generate the content on the right, but was otherwise unchanged (so new Time Values were produced for the new TDSs but nothing else changed).</a:t>
            </a:r>
          </a:p>
          <a:p>
            <a:endParaRPr lang="en-GB" dirty="0"/>
          </a:p>
          <a:p>
            <a:r>
              <a:rPr lang="en-GB" dirty="0"/>
              <a:t>In this case, ancestral relationships are also implied between the TDSs, as shown.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5CB8C4D-871C-4031-9B39-13B106E9F11A}"/>
              </a:ext>
            </a:extLst>
          </p:cNvPr>
          <p:cNvSpPr/>
          <p:nvPr/>
        </p:nvSpPr>
        <p:spPr>
          <a:xfrm>
            <a:off x="7649514" y="1353874"/>
            <a:ext cx="1962807" cy="1450428"/>
          </a:xfrm>
          <a:custGeom>
            <a:avLst/>
            <a:gdLst>
              <a:gd name="connsiteX0" fmla="*/ 622738 w 1962807"/>
              <a:gd name="connsiteY0" fmla="*/ 31531 h 1450428"/>
              <a:gd name="connsiteX1" fmla="*/ 638504 w 1962807"/>
              <a:gd name="connsiteY1" fmla="*/ 622738 h 1450428"/>
              <a:gd name="connsiteX2" fmla="*/ 0 w 1962807"/>
              <a:gd name="connsiteY2" fmla="*/ 654269 h 1450428"/>
              <a:gd name="connsiteX3" fmla="*/ 31531 w 1962807"/>
              <a:gd name="connsiteY3" fmla="*/ 1355834 h 1450428"/>
              <a:gd name="connsiteX4" fmla="*/ 874986 w 1962807"/>
              <a:gd name="connsiteY4" fmla="*/ 1174531 h 1450428"/>
              <a:gd name="connsiteX5" fmla="*/ 1103586 w 1962807"/>
              <a:gd name="connsiteY5" fmla="*/ 1450428 h 1450428"/>
              <a:gd name="connsiteX6" fmla="*/ 1962807 w 1962807"/>
              <a:gd name="connsiteY6" fmla="*/ 1442545 h 1450428"/>
              <a:gd name="connsiteX7" fmla="*/ 1915510 w 1962807"/>
              <a:gd name="connsiteY7" fmla="*/ 764628 h 1450428"/>
              <a:gd name="connsiteX8" fmla="*/ 1608083 w 1962807"/>
              <a:gd name="connsiteY8" fmla="*/ 670034 h 1450428"/>
              <a:gd name="connsiteX9" fmla="*/ 1545021 w 1962807"/>
              <a:gd name="connsiteY9" fmla="*/ 0 h 1450428"/>
              <a:gd name="connsiteX10" fmla="*/ 622738 w 1962807"/>
              <a:gd name="connsiteY10" fmla="*/ 31531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807" h="1450428">
                <a:moveTo>
                  <a:pt x="622738" y="31531"/>
                </a:moveTo>
                <a:lnTo>
                  <a:pt x="638504" y="622738"/>
                </a:lnTo>
                <a:lnTo>
                  <a:pt x="0" y="654269"/>
                </a:lnTo>
                <a:lnTo>
                  <a:pt x="31531" y="1355834"/>
                </a:lnTo>
                <a:lnTo>
                  <a:pt x="874986" y="1174531"/>
                </a:lnTo>
                <a:lnTo>
                  <a:pt x="1103586" y="1450428"/>
                </a:lnTo>
                <a:lnTo>
                  <a:pt x="1962807" y="1442545"/>
                </a:lnTo>
                <a:lnTo>
                  <a:pt x="1915510" y="764628"/>
                </a:lnTo>
                <a:lnTo>
                  <a:pt x="1608083" y="670034"/>
                </a:lnTo>
                <a:lnTo>
                  <a:pt x="1545021" y="0"/>
                </a:lnTo>
                <a:lnTo>
                  <a:pt x="622738" y="31531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8FF513-1D24-466B-A055-E530ADC204B0}"/>
              </a:ext>
            </a:extLst>
          </p:cNvPr>
          <p:cNvSpPr/>
          <p:nvPr/>
        </p:nvSpPr>
        <p:spPr>
          <a:xfrm>
            <a:off x="8349928" y="1474743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78D218D-2AAB-41D1-9E20-114071EDBAF7}"/>
              </a:ext>
            </a:extLst>
          </p:cNvPr>
          <p:cNvSpPr/>
          <p:nvPr/>
        </p:nvSpPr>
        <p:spPr>
          <a:xfrm>
            <a:off x="7727190" y="2060694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74904-1A8E-4E8B-A4C8-C4549D9083AF}"/>
              </a:ext>
            </a:extLst>
          </p:cNvPr>
          <p:cNvSpPr/>
          <p:nvPr/>
        </p:nvSpPr>
        <p:spPr>
          <a:xfrm>
            <a:off x="8605956" y="2186817"/>
            <a:ext cx="622738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1BC667-09FF-4327-84A0-70455A8A3609}"/>
              </a:ext>
            </a:extLst>
          </p:cNvPr>
          <p:cNvCxnSpPr>
            <a:cxnSpLocks/>
            <a:stCxn id="15" idx="9"/>
            <a:endCxn id="64" idx="0"/>
          </p:cNvCxnSpPr>
          <p:nvPr/>
        </p:nvCxnSpPr>
        <p:spPr>
          <a:xfrm flipV="1">
            <a:off x="3485110" y="1385405"/>
            <a:ext cx="4787142" cy="58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ED347E-A8A6-43C5-9EF3-E03EB1C4E355}"/>
              </a:ext>
            </a:extLst>
          </p:cNvPr>
          <p:cNvCxnSpPr>
            <a:cxnSpLocks/>
            <a:stCxn id="10" idx="3"/>
            <a:endCxn id="66" idx="1"/>
          </p:cNvCxnSpPr>
          <p:nvPr/>
        </p:nvCxnSpPr>
        <p:spPr>
          <a:xfrm flipV="1">
            <a:off x="2640503" y="2241998"/>
            <a:ext cx="5086687" cy="9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86845F-B4AA-48B3-B68F-9D567C91518C}"/>
              </a:ext>
            </a:extLst>
          </p:cNvPr>
          <p:cNvCxnSpPr>
            <a:cxnSpLocks/>
            <a:stCxn id="13" idx="2"/>
            <a:endCxn id="67" idx="1"/>
          </p:cNvCxnSpPr>
          <p:nvPr/>
        </p:nvCxnSpPr>
        <p:spPr>
          <a:xfrm flipV="1">
            <a:off x="3207900" y="2368121"/>
            <a:ext cx="5398056" cy="27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8E72F8-8378-4869-8B2F-0A34CD71D539}"/>
              </a:ext>
            </a:extLst>
          </p:cNvPr>
          <p:cNvCxnSpPr>
            <a:cxnSpLocks/>
            <a:stCxn id="8" idx="3"/>
            <a:endCxn id="65" idx="1"/>
          </p:cNvCxnSpPr>
          <p:nvPr/>
        </p:nvCxnSpPr>
        <p:spPr>
          <a:xfrm flipV="1">
            <a:off x="3263241" y="1656047"/>
            <a:ext cx="5086687" cy="9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2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485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Heritage</dc:creator>
  <cp:lastModifiedBy>Thomas Heritage</cp:lastModifiedBy>
  <cp:revision>49</cp:revision>
  <dcterms:created xsi:type="dcterms:W3CDTF">2018-06-12T17:57:59Z</dcterms:created>
  <dcterms:modified xsi:type="dcterms:W3CDTF">2018-06-13T14:47:17Z</dcterms:modified>
</cp:coreProperties>
</file>