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7" r:id="rId2"/>
    <p:sldId id="278" r:id="rId3"/>
    <p:sldId id="282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F414-F0FB-41D3-BADF-1B8EAA57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AF73-38F5-4EEC-94A1-ACECE4222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2CD5-5609-492C-90BE-4CAD9B1D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0759-C294-447C-9476-D542C675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0CF1-7EFE-4199-BDDE-5AA7C6A2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4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EF26-11CD-4B25-83EF-B9A9575C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B8BE7-D766-48E0-805A-43D012C0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FD7E-D967-4E87-8C20-EB8810FC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4620-81D3-446E-ADE8-803DE5EF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DF46-0004-409D-9F5A-8A9D659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B81CA-4FBB-487A-B904-8F91AD9D7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8B115-45FB-40DE-9FE8-E373901A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9520-1454-4628-8E6E-15BFFB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22C8-97AB-43F0-9B35-7D7C299A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16CF-4F4B-4C0C-94DB-9BB525B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89A4-E6A8-4698-8CD5-0738940C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3B9-6D22-4CE4-873C-86312848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55A0-9A44-4F32-B099-2268E1E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ABE-9BCB-4FC7-9D0C-4F7CF912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BE0B-B26E-484D-94DB-210ABA52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4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354A-EB47-4B1D-AAB4-3F0D86DF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C3E50-5B54-4946-8153-D664BF4E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38FA-CD49-44C5-94E8-2324E9B1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4A66-4EE6-44FD-AB7A-FA58FB5D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3003-4812-4E48-9260-7F4E212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DAE9-6E9B-4038-8D0C-10EB24E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953-9E02-4792-BC83-075CA3C3E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3A4A-FE54-40B8-92D5-B982F1A7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F49-DF7D-4AA0-87F8-F43EC279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AEE20-E2DC-492C-BC95-D9691A6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EDAB-A35A-4402-AF3E-FC5A8B6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7491-DECA-4801-9ADC-347E0965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76FE-EAD9-4BEE-8397-3D362180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50F1-67E4-4AA3-B60A-30A3E221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72B5D-732A-4883-A8D3-4F437BC1C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E4A5-AB42-4B43-9A3F-BA1D26EE0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A6592-9F4D-4692-9CC0-CB02AB20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89058-926F-460F-AA98-2BF8C61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2E0F-614E-4D77-9EEC-93E283A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3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4617-39FF-43ED-A0D1-980DD18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DAAE-3481-4137-90BB-F6E8D3AC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9566F-14AF-4FE4-BDE4-C181F3D6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D1E18-426D-479C-BBC7-6F12BFD0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E7B18-B8EF-4D97-8BAF-639155B5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0638-27E9-47BF-818D-D43CCAE0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814D6-C6C4-41E6-BEAE-261B428D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48DC-13D7-419B-BFF6-32D0BB77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33E7-3BF7-4DFC-B78C-403067AE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62EB-00B7-4AD4-87F4-97AE9DCC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0297-60CB-4368-AD66-BE43BC23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F3C1-EE0C-4EC4-BF38-90BCAC07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3679-E965-4656-9E8F-DD7D50FE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2CB-0F64-4E12-A74A-5530E4C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0A76A-DACF-41E2-AE1E-8419EE70D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9C89-7FE2-467F-8D11-0993AA7A9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F82C-E92C-413E-A671-287F592D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8E37-A80E-4E80-84D3-2D6350C9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D095-C00F-4C3A-979B-4027CC2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5BC86-A992-45FC-86DF-31FF7BC0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7691-076E-4CF9-9C72-89E6A1E8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E4E7-8F96-4B67-91FC-48BE8BD04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6045-1DD8-49A6-BF4B-D8DB81E4C9C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91B1-C138-4C3D-932C-98D6A8DF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CAEF-9BF5-4C82-9220-C3CA0F61F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8123-5467-4B63-BF4D-73E8BE1A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1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57385-8114-4A89-A55A-2275B204F5C9}"/>
              </a:ext>
            </a:extLst>
          </p:cNvPr>
          <p:cNvSpPr txBox="1"/>
          <p:nvPr/>
        </p:nvSpPr>
        <p:spPr>
          <a:xfrm>
            <a:off x="604157" y="498021"/>
            <a:ext cx="104992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Understanding TVIs: notes &amp; examples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TDSs that are associated with a TVI are considered to be alternative "representations" of the same time-based "information".</a:t>
            </a:r>
          </a:p>
          <a:p>
            <a:endParaRPr lang="en-GB" dirty="0"/>
          </a:p>
          <a:p>
            <a:r>
              <a:rPr lang="en-GB" dirty="0"/>
              <a:t>That is, all these TDSs are considered to be conveying the same "message" (the same "information" with the same relationship to time).</a:t>
            </a:r>
          </a:p>
        </p:txBody>
      </p:sp>
    </p:spTree>
    <p:extLst>
      <p:ext uri="{BB962C8B-B14F-4D97-AF65-F5344CB8AC3E}">
        <p14:creationId xmlns:p14="http://schemas.microsoft.com/office/powerpoint/2010/main" val="396546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0C34E3-0BF0-4584-8B19-390583C4C7F3}"/>
              </a:ext>
            </a:extLst>
          </p:cNvPr>
          <p:cNvCxnSpPr>
            <a:cxnSpLocks/>
          </p:cNvCxnSpPr>
          <p:nvPr/>
        </p:nvCxnSpPr>
        <p:spPr>
          <a:xfrm>
            <a:off x="220435" y="2170144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43F673-3F02-4278-B025-04428ADC9A9C}"/>
              </a:ext>
            </a:extLst>
          </p:cNvPr>
          <p:cNvSpPr txBox="1"/>
          <p:nvPr/>
        </p:nvSpPr>
        <p:spPr>
          <a:xfrm>
            <a:off x="11217728" y="22370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01F70-29FC-4F46-AF12-18AB7809D45A}"/>
              </a:ext>
            </a:extLst>
          </p:cNvPr>
          <p:cNvCxnSpPr/>
          <p:nvPr/>
        </p:nvCxnSpPr>
        <p:spPr>
          <a:xfrm>
            <a:off x="372745" y="2054728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299821-6657-4F8F-A6AE-2F41B98BC711}"/>
              </a:ext>
            </a:extLst>
          </p:cNvPr>
          <p:cNvSpPr txBox="1"/>
          <p:nvPr/>
        </p:nvSpPr>
        <p:spPr>
          <a:xfrm>
            <a:off x="251558" y="2375515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count=0, </a:t>
            </a:r>
            <a:r>
              <a:rPr lang="en-GB" sz="900" dirty="0" err="1"/>
              <a:t>time_unit</a:t>
            </a:r>
            <a:r>
              <a:rPr lang="en-GB" sz="900" dirty="0"/>
              <a:t>=1/50</a:t>
            </a:r>
          </a:p>
        </p:txBody>
      </p:sp>
      <p:pic>
        <p:nvPicPr>
          <p:cNvPr id="8" name="Picture 4" descr="Image result for bbc news titles">
            <a:extLst>
              <a:ext uri="{FF2B5EF4-FFF2-40B4-BE49-F238E27FC236}">
                <a16:creationId xmlns:a16="http://schemas.microsoft.com/office/drawing/2014/main" id="{3E0F1414-0B36-4468-A4CA-CEB51EB5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1024541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bc news titles">
            <a:extLst>
              <a:ext uri="{FF2B5EF4-FFF2-40B4-BE49-F238E27FC236}">
                <a16:creationId xmlns:a16="http://schemas.microsoft.com/office/drawing/2014/main" id="{4DC302A5-C7CF-4CF1-9708-CC29E5AD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1024543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bbc news titles">
            <a:extLst>
              <a:ext uri="{FF2B5EF4-FFF2-40B4-BE49-F238E27FC236}">
                <a16:creationId xmlns:a16="http://schemas.microsoft.com/office/drawing/2014/main" id="{1AE402A6-3FBC-4FDE-97B8-C16E8DC7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1024541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bc news titles">
            <a:extLst>
              <a:ext uri="{FF2B5EF4-FFF2-40B4-BE49-F238E27FC236}">
                <a16:creationId xmlns:a16="http://schemas.microsoft.com/office/drawing/2014/main" id="{6796AA4B-C71C-47A9-8330-6DFC4539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29" y="1024542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bc news titles">
            <a:extLst>
              <a:ext uri="{FF2B5EF4-FFF2-40B4-BE49-F238E27FC236}">
                <a16:creationId xmlns:a16="http://schemas.microsoft.com/office/drawing/2014/main" id="{9F9CBCC6-3939-4ED0-B4D1-7FFD44CD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49" y="1024541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bbc news titles">
            <a:extLst>
              <a:ext uri="{FF2B5EF4-FFF2-40B4-BE49-F238E27FC236}">
                <a16:creationId xmlns:a16="http://schemas.microsoft.com/office/drawing/2014/main" id="{27345CDE-CC56-4464-B1EF-E4F80613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60" y="1024541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4ADFAE-ED18-4BB0-9CAE-8EB61D994897}"/>
              </a:ext>
            </a:extLst>
          </p:cNvPr>
          <p:cNvSpPr txBox="1"/>
          <p:nvPr/>
        </p:nvSpPr>
        <p:spPr>
          <a:xfrm>
            <a:off x="372745" y="496154"/>
            <a:ext cx="559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MXF File, 50Hz video, VC-2. This TDS uses Time Context A.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3F3ECD-93AC-49E7-AAC4-431C6529A9C0}"/>
              </a:ext>
            </a:extLst>
          </p:cNvPr>
          <p:cNvCxnSpPr>
            <a:cxnSpLocks/>
          </p:cNvCxnSpPr>
          <p:nvPr/>
        </p:nvCxnSpPr>
        <p:spPr>
          <a:xfrm>
            <a:off x="220435" y="4528907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7A085C-030B-4A3C-9975-FEE192DEB238}"/>
              </a:ext>
            </a:extLst>
          </p:cNvPr>
          <p:cNvSpPr txBox="1"/>
          <p:nvPr/>
        </p:nvSpPr>
        <p:spPr>
          <a:xfrm>
            <a:off x="11217728" y="45957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60945-CE19-4D31-A527-0E97FFA40E81}"/>
              </a:ext>
            </a:extLst>
          </p:cNvPr>
          <p:cNvCxnSpPr/>
          <p:nvPr/>
        </p:nvCxnSpPr>
        <p:spPr>
          <a:xfrm>
            <a:off x="372745" y="4413491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2647C-B256-4633-AD53-C1D43E718999}"/>
              </a:ext>
            </a:extLst>
          </p:cNvPr>
          <p:cNvSpPr txBox="1"/>
          <p:nvPr/>
        </p:nvSpPr>
        <p:spPr>
          <a:xfrm>
            <a:off x="251558" y="4734278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count=0, </a:t>
            </a:r>
            <a:r>
              <a:rPr lang="en-GB" sz="900" dirty="0" err="1"/>
              <a:t>time_unit</a:t>
            </a:r>
            <a:r>
              <a:rPr lang="en-GB" sz="900" dirty="0"/>
              <a:t>=1/25</a:t>
            </a:r>
          </a:p>
        </p:txBody>
      </p:sp>
      <p:pic>
        <p:nvPicPr>
          <p:cNvPr id="19" name="Picture 4" descr="Image result for bbc news titles">
            <a:extLst>
              <a:ext uri="{FF2B5EF4-FFF2-40B4-BE49-F238E27FC236}">
                <a16:creationId xmlns:a16="http://schemas.microsoft.com/office/drawing/2014/main" id="{7306FAA3-022B-45AF-8CCA-B1C6D125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3383304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bbc news titles">
            <a:extLst>
              <a:ext uri="{FF2B5EF4-FFF2-40B4-BE49-F238E27FC236}">
                <a16:creationId xmlns:a16="http://schemas.microsoft.com/office/drawing/2014/main" id="{90380C5E-F8A2-4376-8CE1-9C8FCFA2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3383306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bbc news titles">
            <a:extLst>
              <a:ext uri="{FF2B5EF4-FFF2-40B4-BE49-F238E27FC236}">
                <a16:creationId xmlns:a16="http://schemas.microsoft.com/office/drawing/2014/main" id="{A4112863-3F9B-4A09-B7A5-8F47AC40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3383304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167CB1-8212-44F1-812E-76116C75D0A5}"/>
              </a:ext>
            </a:extLst>
          </p:cNvPr>
          <p:cNvSpPr txBox="1"/>
          <p:nvPr/>
        </p:nvSpPr>
        <p:spPr>
          <a:xfrm>
            <a:off x="372745" y="2854917"/>
            <a:ext cx="624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Quicktime</a:t>
            </a:r>
            <a:r>
              <a:rPr lang="en-GB" dirty="0"/>
              <a:t> File, 25Hz video, H.264. This TDS uses Time Context 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00AB9-2EFD-42F1-93DA-FBF4C917DEB6}"/>
              </a:ext>
            </a:extLst>
          </p:cNvPr>
          <p:cNvSpPr txBox="1"/>
          <p:nvPr/>
        </p:nvSpPr>
        <p:spPr>
          <a:xfrm>
            <a:off x="397238" y="5323114"/>
            <a:ext cx="1147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of these TDSs are associated with the same TVI (TVI 1).</a:t>
            </a:r>
          </a:p>
          <a:p>
            <a:endParaRPr lang="en-GB" dirty="0"/>
          </a:p>
          <a:p>
            <a:r>
              <a:rPr lang="en-GB" dirty="0"/>
              <a:t>Both TDSs use the same Time Context (Time Context A).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8A74D-940D-4165-B863-AC81414B8CCD}"/>
              </a:ext>
            </a:extLst>
          </p:cNvPr>
          <p:cNvSpPr txBox="1"/>
          <p:nvPr/>
        </p:nvSpPr>
        <p:spPr>
          <a:xfrm>
            <a:off x="97970" y="80507"/>
            <a:ext cx="12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1a</a:t>
            </a:r>
          </a:p>
        </p:txBody>
      </p:sp>
    </p:spTree>
    <p:extLst>
      <p:ext uri="{BB962C8B-B14F-4D97-AF65-F5344CB8AC3E}">
        <p14:creationId xmlns:p14="http://schemas.microsoft.com/office/powerpoint/2010/main" val="21289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0C34E3-0BF0-4584-8B19-390583C4C7F3}"/>
              </a:ext>
            </a:extLst>
          </p:cNvPr>
          <p:cNvCxnSpPr>
            <a:cxnSpLocks/>
          </p:cNvCxnSpPr>
          <p:nvPr/>
        </p:nvCxnSpPr>
        <p:spPr>
          <a:xfrm>
            <a:off x="220435" y="2170144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43F673-3F02-4278-B025-04428ADC9A9C}"/>
              </a:ext>
            </a:extLst>
          </p:cNvPr>
          <p:cNvSpPr txBox="1"/>
          <p:nvPr/>
        </p:nvSpPr>
        <p:spPr>
          <a:xfrm>
            <a:off x="11217728" y="22370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01F70-29FC-4F46-AF12-18AB7809D45A}"/>
              </a:ext>
            </a:extLst>
          </p:cNvPr>
          <p:cNvCxnSpPr/>
          <p:nvPr/>
        </p:nvCxnSpPr>
        <p:spPr>
          <a:xfrm>
            <a:off x="372745" y="2054728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299821-6657-4F8F-A6AE-2F41B98BC711}"/>
              </a:ext>
            </a:extLst>
          </p:cNvPr>
          <p:cNvSpPr txBox="1"/>
          <p:nvPr/>
        </p:nvSpPr>
        <p:spPr>
          <a:xfrm>
            <a:off x="251558" y="2375515"/>
            <a:ext cx="1476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highlight>
                  <a:srgbClr val="FFFF00"/>
                </a:highlight>
              </a:rPr>
              <a:t>count=350</a:t>
            </a:r>
            <a:r>
              <a:rPr lang="en-GB" sz="900" dirty="0"/>
              <a:t>, </a:t>
            </a:r>
            <a:r>
              <a:rPr lang="en-GB" sz="900" dirty="0" err="1"/>
              <a:t>time_unit</a:t>
            </a:r>
            <a:r>
              <a:rPr lang="en-GB" sz="900" dirty="0"/>
              <a:t>=1/50</a:t>
            </a:r>
          </a:p>
        </p:txBody>
      </p:sp>
      <p:pic>
        <p:nvPicPr>
          <p:cNvPr id="8" name="Picture 4" descr="Image result for bbc news titles">
            <a:extLst>
              <a:ext uri="{FF2B5EF4-FFF2-40B4-BE49-F238E27FC236}">
                <a16:creationId xmlns:a16="http://schemas.microsoft.com/office/drawing/2014/main" id="{3E0F1414-0B36-4468-A4CA-CEB51EB5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1024541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bc news titles">
            <a:extLst>
              <a:ext uri="{FF2B5EF4-FFF2-40B4-BE49-F238E27FC236}">
                <a16:creationId xmlns:a16="http://schemas.microsoft.com/office/drawing/2014/main" id="{4DC302A5-C7CF-4CF1-9708-CC29E5AD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1024543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bbc news titles">
            <a:extLst>
              <a:ext uri="{FF2B5EF4-FFF2-40B4-BE49-F238E27FC236}">
                <a16:creationId xmlns:a16="http://schemas.microsoft.com/office/drawing/2014/main" id="{1AE402A6-3FBC-4FDE-97B8-C16E8DC7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1024541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bc news titles">
            <a:extLst>
              <a:ext uri="{FF2B5EF4-FFF2-40B4-BE49-F238E27FC236}">
                <a16:creationId xmlns:a16="http://schemas.microsoft.com/office/drawing/2014/main" id="{6796AA4B-C71C-47A9-8330-6DFC4539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29" y="1024542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bc news titles">
            <a:extLst>
              <a:ext uri="{FF2B5EF4-FFF2-40B4-BE49-F238E27FC236}">
                <a16:creationId xmlns:a16="http://schemas.microsoft.com/office/drawing/2014/main" id="{9F9CBCC6-3939-4ED0-B4D1-7FFD44CD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49" y="1024541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bbc news titles">
            <a:extLst>
              <a:ext uri="{FF2B5EF4-FFF2-40B4-BE49-F238E27FC236}">
                <a16:creationId xmlns:a16="http://schemas.microsoft.com/office/drawing/2014/main" id="{27345CDE-CC56-4464-B1EF-E4F80613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60" y="1024541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4ADFAE-ED18-4BB0-9CAE-8EB61D994897}"/>
              </a:ext>
            </a:extLst>
          </p:cNvPr>
          <p:cNvSpPr txBox="1"/>
          <p:nvPr/>
        </p:nvSpPr>
        <p:spPr>
          <a:xfrm>
            <a:off x="372745" y="496154"/>
            <a:ext cx="561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MXF File, 50Hz video, VC-2. This TDS uses </a:t>
            </a:r>
            <a:r>
              <a:rPr lang="en-GB" b="1" dirty="0">
                <a:highlight>
                  <a:srgbClr val="FFFF00"/>
                </a:highlight>
              </a:rPr>
              <a:t>Time Context B</a:t>
            </a:r>
            <a:r>
              <a:rPr lang="en-GB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3F3ECD-93AC-49E7-AAC4-431C6529A9C0}"/>
              </a:ext>
            </a:extLst>
          </p:cNvPr>
          <p:cNvCxnSpPr>
            <a:cxnSpLocks/>
          </p:cNvCxnSpPr>
          <p:nvPr/>
        </p:nvCxnSpPr>
        <p:spPr>
          <a:xfrm>
            <a:off x="220435" y="4528907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7A085C-030B-4A3C-9975-FEE192DEB238}"/>
              </a:ext>
            </a:extLst>
          </p:cNvPr>
          <p:cNvSpPr txBox="1"/>
          <p:nvPr/>
        </p:nvSpPr>
        <p:spPr>
          <a:xfrm>
            <a:off x="11217728" y="45957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60945-CE19-4D31-A527-0E97FFA40E81}"/>
              </a:ext>
            </a:extLst>
          </p:cNvPr>
          <p:cNvCxnSpPr/>
          <p:nvPr/>
        </p:nvCxnSpPr>
        <p:spPr>
          <a:xfrm>
            <a:off x="372745" y="4413491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2647C-B256-4633-AD53-C1D43E718999}"/>
              </a:ext>
            </a:extLst>
          </p:cNvPr>
          <p:cNvSpPr txBox="1"/>
          <p:nvPr/>
        </p:nvSpPr>
        <p:spPr>
          <a:xfrm>
            <a:off x="251558" y="4734278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highlight>
                  <a:srgbClr val="FFFF00"/>
                </a:highlight>
              </a:rPr>
              <a:t>count=0</a:t>
            </a:r>
            <a:r>
              <a:rPr lang="en-GB" sz="900" dirty="0"/>
              <a:t>, </a:t>
            </a:r>
            <a:r>
              <a:rPr lang="en-GB" sz="900" dirty="0" err="1"/>
              <a:t>time_unit</a:t>
            </a:r>
            <a:r>
              <a:rPr lang="en-GB" sz="900" dirty="0"/>
              <a:t>=1/25</a:t>
            </a:r>
          </a:p>
        </p:txBody>
      </p:sp>
      <p:pic>
        <p:nvPicPr>
          <p:cNvPr id="19" name="Picture 4" descr="Image result for bbc news titles">
            <a:extLst>
              <a:ext uri="{FF2B5EF4-FFF2-40B4-BE49-F238E27FC236}">
                <a16:creationId xmlns:a16="http://schemas.microsoft.com/office/drawing/2014/main" id="{7306FAA3-022B-45AF-8CCA-B1C6D125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3383304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bbc news titles">
            <a:extLst>
              <a:ext uri="{FF2B5EF4-FFF2-40B4-BE49-F238E27FC236}">
                <a16:creationId xmlns:a16="http://schemas.microsoft.com/office/drawing/2014/main" id="{90380C5E-F8A2-4376-8CE1-9C8FCFA2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3383306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bbc news titles">
            <a:extLst>
              <a:ext uri="{FF2B5EF4-FFF2-40B4-BE49-F238E27FC236}">
                <a16:creationId xmlns:a16="http://schemas.microsoft.com/office/drawing/2014/main" id="{A4112863-3F9B-4A09-B7A5-8F47AC40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3383304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167CB1-8212-44F1-812E-76116C75D0A5}"/>
              </a:ext>
            </a:extLst>
          </p:cNvPr>
          <p:cNvSpPr txBox="1"/>
          <p:nvPr/>
        </p:nvSpPr>
        <p:spPr>
          <a:xfrm>
            <a:off x="372745" y="2854917"/>
            <a:ext cx="627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Quicktime</a:t>
            </a:r>
            <a:r>
              <a:rPr lang="en-GB" dirty="0"/>
              <a:t> File, 25Hz video, H.264. This TDS uses </a:t>
            </a:r>
            <a:r>
              <a:rPr lang="en-GB" b="1" dirty="0">
                <a:highlight>
                  <a:srgbClr val="FFFF00"/>
                </a:highlight>
              </a:rPr>
              <a:t>Time Context A</a:t>
            </a:r>
            <a:r>
              <a:rPr lang="en-GB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00AB9-2EFD-42F1-93DA-FBF4C917DEB6}"/>
              </a:ext>
            </a:extLst>
          </p:cNvPr>
          <p:cNvSpPr txBox="1"/>
          <p:nvPr/>
        </p:nvSpPr>
        <p:spPr>
          <a:xfrm>
            <a:off x="397238" y="5323114"/>
            <a:ext cx="11470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of these TDSs are associated with the same TVI (TVI 1).</a:t>
            </a:r>
          </a:p>
          <a:p>
            <a:endParaRPr lang="en-GB" dirty="0"/>
          </a:p>
          <a:p>
            <a:r>
              <a:rPr lang="en-GB" dirty="0"/>
              <a:t>These two </a:t>
            </a:r>
            <a:r>
              <a:rPr lang="en-GB" b="1" dirty="0">
                <a:highlight>
                  <a:srgbClr val="FFFF00"/>
                </a:highlight>
              </a:rPr>
              <a:t>TDSs use different Time Contexts </a:t>
            </a:r>
            <a:r>
              <a:rPr lang="en-GB" dirty="0"/>
              <a:t>but the relationship between these Time Contexts is known (specifically: a Time Value of [count=350, </a:t>
            </a:r>
            <a:r>
              <a:rPr lang="en-GB" dirty="0" err="1"/>
              <a:t>time_unit</a:t>
            </a:r>
            <a:r>
              <a:rPr lang="en-GB" dirty="0"/>
              <a:t>=1/50] in Time Context B occurs at the same point in time as the zero-point in Time Context A).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8A74D-940D-4165-B863-AC81414B8CCD}"/>
              </a:ext>
            </a:extLst>
          </p:cNvPr>
          <p:cNvSpPr txBox="1"/>
          <p:nvPr/>
        </p:nvSpPr>
        <p:spPr>
          <a:xfrm>
            <a:off x="97970" y="80507"/>
            <a:ext cx="128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1b</a:t>
            </a:r>
          </a:p>
        </p:txBody>
      </p:sp>
    </p:spTree>
    <p:extLst>
      <p:ext uri="{BB962C8B-B14F-4D97-AF65-F5344CB8AC3E}">
        <p14:creationId xmlns:p14="http://schemas.microsoft.com/office/powerpoint/2010/main" val="38218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3F3ECD-93AC-49E7-AAC4-431C6529A9C0}"/>
              </a:ext>
            </a:extLst>
          </p:cNvPr>
          <p:cNvCxnSpPr>
            <a:cxnSpLocks/>
          </p:cNvCxnSpPr>
          <p:nvPr/>
        </p:nvCxnSpPr>
        <p:spPr>
          <a:xfrm>
            <a:off x="220435" y="1842857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7A085C-030B-4A3C-9975-FEE192DEB238}"/>
              </a:ext>
            </a:extLst>
          </p:cNvPr>
          <p:cNvSpPr txBox="1"/>
          <p:nvPr/>
        </p:nvSpPr>
        <p:spPr>
          <a:xfrm>
            <a:off x="11217728" y="19097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60945-CE19-4D31-A527-0E97FFA40E81}"/>
              </a:ext>
            </a:extLst>
          </p:cNvPr>
          <p:cNvCxnSpPr/>
          <p:nvPr/>
        </p:nvCxnSpPr>
        <p:spPr>
          <a:xfrm>
            <a:off x="372745" y="1727441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2647C-B256-4633-AD53-C1D43E718999}"/>
              </a:ext>
            </a:extLst>
          </p:cNvPr>
          <p:cNvSpPr txBox="1"/>
          <p:nvPr/>
        </p:nvSpPr>
        <p:spPr>
          <a:xfrm>
            <a:off x="251558" y="2048228"/>
            <a:ext cx="3661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count=1520964037000000000, </a:t>
            </a:r>
            <a:r>
              <a:rPr lang="en-GB" sz="900" dirty="0" err="1"/>
              <a:t>time_unit</a:t>
            </a:r>
            <a:r>
              <a:rPr lang="en-GB" sz="900" dirty="0"/>
              <a:t>=1/10^9 (2018-03-13T18:00:00Z)</a:t>
            </a:r>
          </a:p>
        </p:txBody>
      </p:sp>
      <p:pic>
        <p:nvPicPr>
          <p:cNvPr id="19" name="Picture 4" descr="Image result for bbc news titles">
            <a:extLst>
              <a:ext uri="{FF2B5EF4-FFF2-40B4-BE49-F238E27FC236}">
                <a16:creationId xmlns:a16="http://schemas.microsoft.com/office/drawing/2014/main" id="{7306FAA3-022B-45AF-8CCA-B1C6D125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697254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bbc news titles">
            <a:extLst>
              <a:ext uri="{FF2B5EF4-FFF2-40B4-BE49-F238E27FC236}">
                <a16:creationId xmlns:a16="http://schemas.microsoft.com/office/drawing/2014/main" id="{90380C5E-F8A2-4376-8CE1-9C8FCFA2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697256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bbc news titles">
            <a:extLst>
              <a:ext uri="{FF2B5EF4-FFF2-40B4-BE49-F238E27FC236}">
                <a16:creationId xmlns:a16="http://schemas.microsoft.com/office/drawing/2014/main" id="{A4112863-3F9B-4A09-B7A5-8F47AC40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697254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167CB1-8212-44F1-812E-76116C75D0A5}"/>
              </a:ext>
            </a:extLst>
          </p:cNvPr>
          <p:cNvSpPr txBox="1"/>
          <p:nvPr/>
        </p:nvSpPr>
        <p:spPr>
          <a:xfrm>
            <a:off x="9201060" y="462826"/>
            <a:ext cx="281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“Live” TDS produced during News Channel playout, 25Hz video, H.264.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00AB9-2EFD-42F1-93DA-FBF4C917DEB6}"/>
              </a:ext>
            </a:extLst>
          </p:cNvPr>
          <p:cNvSpPr txBox="1"/>
          <p:nvPr/>
        </p:nvSpPr>
        <p:spPr>
          <a:xfrm>
            <a:off x="372745" y="2299559"/>
            <a:ext cx="1147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above TDS the Time Values are PTP-derived. The TDS uses Time Context C (in which a count of zero is defined to occur at 1 January 1970 00:00:00 TAI).</a:t>
            </a:r>
          </a:p>
          <a:p>
            <a:r>
              <a:rPr lang="en-GB" dirty="0"/>
              <a:t>The above TDS is associated with TVI 2. </a:t>
            </a:r>
            <a:r>
              <a:rPr lang="en-GB" b="1" dirty="0"/>
              <a:t>TVI 2 is different to TVI 1.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279FF9-6204-4903-AAE6-89C47C911A31}"/>
              </a:ext>
            </a:extLst>
          </p:cNvPr>
          <p:cNvCxnSpPr>
            <a:cxnSpLocks/>
          </p:cNvCxnSpPr>
          <p:nvPr/>
        </p:nvCxnSpPr>
        <p:spPr>
          <a:xfrm>
            <a:off x="220435" y="6284228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AEBB74-9BD8-42CD-A6F9-33A08B71A63A}"/>
              </a:ext>
            </a:extLst>
          </p:cNvPr>
          <p:cNvSpPr txBox="1"/>
          <p:nvPr/>
        </p:nvSpPr>
        <p:spPr>
          <a:xfrm>
            <a:off x="11217728" y="6351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A8600-B0E0-4D2E-8394-A2A824DB2A2D}"/>
              </a:ext>
            </a:extLst>
          </p:cNvPr>
          <p:cNvCxnSpPr/>
          <p:nvPr/>
        </p:nvCxnSpPr>
        <p:spPr>
          <a:xfrm>
            <a:off x="372745" y="6168812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E2AF27-5AD0-49D9-AA27-BC4BF6658915}"/>
              </a:ext>
            </a:extLst>
          </p:cNvPr>
          <p:cNvSpPr txBox="1"/>
          <p:nvPr/>
        </p:nvSpPr>
        <p:spPr>
          <a:xfrm>
            <a:off x="251558" y="6489599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count=0, </a:t>
            </a:r>
            <a:r>
              <a:rPr lang="en-GB" sz="900" dirty="0" err="1"/>
              <a:t>time_unit</a:t>
            </a:r>
            <a:r>
              <a:rPr lang="en-GB" sz="900" dirty="0"/>
              <a:t>=1/25 (2018-03-13T18:00:00Z)</a:t>
            </a:r>
          </a:p>
        </p:txBody>
      </p:sp>
      <p:pic>
        <p:nvPicPr>
          <p:cNvPr id="28" name="Picture 4" descr="Image result for bbc news titles">
            <a:extLst>
              <a:ext uri="{FF2B5EF4-FFF2-40B4-BE49-F238E27FC236}">
                <a16:creationId xmlns:a16="http://schemas.microsoft.com/office/drawing/2014/main" id="{ED1AB9AF-C32F-450A-92CE-5DD85876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" y="5138625"/>
            <a:ext cx="1596545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bbc news titles">
            <a:extLst>
              <a:ext uri="{FF2B5EF4-FFF2-40B4-BE49-F238E27FC236}">
                <a16:creationId xmlns:a16="http://schemas.microsoft.com/office/drawing/2014/main" id="{18528E56-9CCC-418C-A12A-F8DF42FE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1" y="5138627"/>
            <a:ext cx="1585924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age result for bbc news titles">
            <a:extLst>
              <a:ext uri="{FF2B5EF4-FFF2-40B4-BE49-F238E27FC236}">
                <a16:creationId xmlns:a16="http://schemas.microsoft.com/office/drawing/2014/main" id="{EB8F8A79-B809-4A40-9615-A0686A08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7" y="5138625"/>
            <a:ext cx="1587098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105AD9-EDFA-4CA3-A277-E72F5FEB9773}"/>
              </a:ext>
            </a:extLst>
          </p:cNvPr>
          <p:cNvSpPr txBox="1"/>
          <p:nvPr/>
        </p:nvSpPr>
        <p:spPr>
          <a:xfrm>
            <a:off x="372745" y="3528835"/>
            <a:ext cx="1164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record this live output into a file.</a:t>
            </a:r>
          </a:p>
          <a:p>
            <a:r>
              <a:rPr lang="en-GB" dirty="0" err="1"/>
              <a:t>Quicktime</a:t>
            </a:r>
            <a:r>
              <a:rPr lang="en-GB" dirty="0"/>
              <a:t> File, 25Hz video, H.264. First frame at “0” BUT we also record, as extra metadata (inside or outside the file), that this TDS uses Time Context D (in which a count of zero is defined to occur at 2018-03-13T18:00:00Z).</a:t>
            </a:r>
          </a:p>
          <a:p>
            <a:r>
              <a:rPr lang="en-GB" dirty="0"/>
              <a:t>This TDS is associated with TVI 2 – this is the SAME TVI AS ABOVE.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D39F0C-E7B4-4E9D-B006-2A1D8B813224}"/>
              </a:ext>
            </a:extLst>
          </p:cNvPr>
          <p:cNvCxnSpPr/>
          <p:nvPr/>
        </p:nvCxnSpPr>
        <p:spPr>
          <a:xfrm>
            <a:off x="372745" y="3339193"/>
            <a:ext cx="113348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162925-44FB-4B71-930E-649D76B65232}"/>
              </a:ext>
            </a:extLst>
          </p:cNvPr>
          <p:cNvSpPr txBox="1"/>
          <p:nvPr/>
        </p:nvSpPr>
        <p:spPr>
          <a:xfrm>
            <a:off x="155120" y="82566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352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B1BDC-F8FC-45AD-A66E-EA64E6478A12}"/>
              </a:ext>
            </a:extLst>
          </p:cNvPr>
          <p:cNvSpPr txBox="1"/>
          <p:nvPr/>
        </p:nvSpPr>
        <p:spPr>
          <a:xfrm>
            <a:off x="375557" y="400050"/>
            <a:ext cx="1111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Example 2, two TDSs are associated with the same TVI.</a:t>
            </a:r>
          </a:p>
          <a:p>
            <a:endParaRPr lang="en-GB" dirty="0"/>
          </a:p>
          <a:p>
            <a:r>
              <a:rPr lang="en-GB" dirty="0"/>
              <a:t>These TDSs use different Time Contexts. That is fine because we know the mapping between those Time Contexts.</a:t>
            </a:r>
          </a:p>
          <a:p>
            <a:endParaRPr lang="en-GB" dirty="0"/>
          </a:p>
          <a:p>
            <a:r>
              <a:rPr lang="en-GB" dirty="0"/>
              <a:t>Whenever TDSs are associated with a TVI they must either all use the same Time Context or the mapping between their Time Contexts must be known.</a:t>
            </a:r>
          </a:p>
        </p:txBody>
      </p:sp>
    </p:spTree>
    <p:extLst>
      <p:ext uri="{BB962C8B-B14F-4D97-AF65-F5344CB8AC3E}">
        <p14:creationId xmlns:p14="http://schemas.microsoft.com/office/powerpoint/2010/main" val="18346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bc news">
            <a:extLst>
              <a:ext uri="{FF2B5EF4-FFF2-40B4-BE49-F238E27FC236}">
                <a16:creationId xmlns:a16="http://schemas.microsoft.com/office/drawing/2014/main" id="{563E2E64-B9EE-4DD7-8A2E-4BD1167F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7" y="395861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646BE-B5FF-4959-89E8-076DE9A920B8}"/>
              </a:ext>
            </a:extLst>
          </p:cNvPr>
          <p:cNvCxnSpPr>
            <a:cxnSpLocks/>
          </p:cNvCxnSpPr>
          <p:nvPr/>
        </p:nvCxnSpPr>
        <p:spPr>
          <a:xfrm>
            <a:off x="473527" y="1688445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504B50-6528-44DE-AEB6-3F773AC80BB7}"/>
              </a:ext>
            </a:extLst>
          </p:cNvPr>
          <p:cNvSpPr txBox="1"/>
          <p:nvPr/>
        </p:nvSpPr>
        <p:spPr>
          <a:xfrm>
            <a:off x="11470820" y="17553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DB7DED-3024-48DB-ACA5-5E18809FAC2A}"/>
              </a:ext>
            </a:extLst>
          </p:cNvPr>
          <p:cNvCxnSpPr/>
          <p:nvPr/>
        </p:nvCxnSpPr>
        <p:spPr>
          <a:xfrm>
            <a:off x="625837" y="1573029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E28456-B0BC-47D5-B8EE-4FCFC5461680}"/>
              </a:ext>
            </a:extLst>
          </p:cNvPr>
          <p:cNvSpPr txBox="1"/>
          <p:nvPr/>
        </p:nvSpPr>
        <p:spPr>
          <a:xfrm>
            <a:off x="504650" y="1893816"/>
            <a:ext cx="2541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count=1520733000000000111, </a:t>
            </a:r>
            <a:r>
              <a:rPr lang="en-GB" sz="900" dirty="0" err="1"/>
              <a:t>time_unit</a:t>
            </a:r>
            <a:r>
              <a:rPr lang="en-GB" sz="900" dirty="0"/>
              <a:t>=1/10^9 </a:t>
            </a:r>
          </a:p>
        </p:txBody>
      </p:sp>
      <p:pic>
        <p:nvPicPr>
          <p:cNvPr id="12" name="Picture 2" descr="Image result for bbc news">
            <a:extLst>
              <a:ext uri="{FF2B5EF4-FFF2-40B4-BE49-F238E27FC236}">
                <a16:creationId xmlns:a16="http://schemas.microsoft.com/office/drawing/2014/main" id="{20990801-B5C3-46D9-9DEB-890AEEA3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29" y="395860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bbc news">
            <a:extLst>
              <a:ext uri="{FF2B5EF4-FFF2-40B4-BE49-F238E27FC236}">
                <a16:creationId xmlns:a16="http://schemas.microsoft.com/office/drawing/2014/main" id="{312A72AC-8A6D-47AF-8AC5-E8F33CB4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78" y="395860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bbc news">
            <a:extLst>
              <a:ext uri="{FF2B5EF4-FFF2-40B4-BE49-F238E27FC236}">
                <a16:creationId xmlns:a16="http://schemas.microsoft.com/office/drawing/2014/main" id="{5D106C6A-5106-4A5A-9F2F-9383DA2B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93" y="2205557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4034F-7F6A-4035-BB98-D33E6EAE4DF8}"/>
              </a:ext>
            </a:extLst>
          </p:cNvPr>
          <p:cNvCxnSpPr>
            <a:cxnSpLocks/>
          </p:cNvCxnSpPr>
          <p:nvPr/>
        </p:nvCxnSpPr>
        <p:spPr>
          <a:xfrm>
            <a:off x="442404" y="3522687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B57AE7-E49F-4CB0-9672-72F842197365}"/>
              </a:ext>
            </a:extLst>
          </p:cNvPr>
          <p:cNvSpPr txBox="1"/>
          <p:nvPr/>
        </p:nvSpPr>
        <p:spPr>
          <a:xfrm>
            <a:off x="11439697" y="358955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7AAF5-4C4E-4924-84E1-A17448F1402E}"/>
              </a:ext>
            </a:extLst>
          </p:cNvPr>
          <p:cNvCxnSpPr/>
          <p:nvPr/>
        </p:nvCxnSpPr>
        <p:spPr>
          <a:xfrm>
            <a:off x="594714" y="3407271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6209F5-65D8-458A-9132-07C064E18A96}"/>
              </a:ext>
            </a:extLst>
          </p:cNvPr>
          <p:cNvSpPr txBox="1"/>
          <p:nvPr/>
        </p:nvSpPr>
        <p:spPr>
          <a:xfrm>
            <a:off x="473527" y="3728058"/>
            <a:ext cx="2541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count=1520733000000000111, </a:t>
            </a:r>
            <a:r>
              <a:rPr lang="en-GB" sz="900" dirty="0" err="1"/>
              <a:t>time_unit</a:t>
            </a:r>
            <a:r>
              <a:rPr lang="en-GB" sz="900" dirty="0"/>
              <a:t>=1/10^9 </a:t>
            </a:r>
          </a:p>
        </p:txBody>
      </p:sp>
      <p:pic>
        <p:nvPicPr>
          <p:cNvPr id="19" name="Picture 2" descr="Image result for bbc news">
            <a:extLst>
              <a:ext uri="{FF2B5EF4-FFF2-40B4-BE49-F238E27FC236}">
                <a16:creationId xmlns:a16="http://schemas.microsoft.com/office/drawing/2014/main" id="{D45E6574-488B-4C79-A3E9-90A28796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85" y="2205556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bc news">
            <a:extLst>
              <a:ext uri="{FF2B5EF4-FFF2-40B4-BE49-F238E27FC236}">
                <a16:creationId xmlns:a16="http://schemas.microsoft.com/office/drawing/2014/main" id="{0AA8FDDE-5CC5-4755-BF36-C048ABAD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34" y="2205556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bc news">
            <a:extLst>
              <a:ext uri="{FF2B5EF4-FFF2-40B4-BE49-F238E27FC236}">
                <a16:creationId xmlns:a16="http://schemas.microsoft.com/office/drawing/2014/main" id="{2FDE1706-1C3F-4EAC-9866-67793C20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48" y="4011076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A0FE60-AC10-4355-9CBF-3FC8A54B63F0}"/>
              </a:ext>
            </a:extLst>
          </p:cNvPr>
          <p:cNvCxnSpPr>
            <a:cxnSpLocks/>
          </p:cNvCxnSpPr>
          <p:nvPr/>
        </p:nvCxnSpPr>
        <p:spPr>
          <a:xfrm>
            <a:off x="411281" y="5328208"/>
            <a:ext cx="1138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F28FA6-0BE8-4C49-A10B-BB26B5E6A9D4}"/>
              </a:ext>
            </a:extLst>
          </p:cNvPr>
          <p:cNvSpPr txBox="1"/>
          <p:nvPr/>
        </p:nvSpPr>
        <p:spPr>
          <a:xfrm>
            <a:off x="11408574" y="53950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A8BA75-5A79-44A6-9030-6102E90DDF85}"/>
              </a:ext>
            </a:extLst>
          </p:cNvPr>
          <p:cNvCxnSpPr/>
          <p:nvPr/>
        </p:nvCxnSpPr>
        <p:spPr>
          <a:xfrm>
            <a:off x="563591" y="5212792"/>
            <a:ext cx="0" cy="27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D15AF5-A3BB-47E7-A35C-83314F30DCBE}"/>
              </a:ext>
            </a:extLst>
          </p:cNvPr>
          <p:cNvSpPr txBox="1"/>
          <p:nvPr/>
        </p:nvSpPr>
        <p:spPr>
          <a:xfrm>
            <a:off x="442404" y="5533579"/>
            <a:ext cx="2541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count=1520733000000000111, </a:t>
            </a:r>
            <a:r>
              <a:rPr lang="en-GB" sz="900" dirty="0" err="1"/>
              <a:t>time_unit</a:t>
            </a:r>
            <a:r>
              <a:rPr lang="en-GB" sz="900" dirty="0"/>
              <a:t>=1/10^9 </a:t>
            </a:r>
          </a:p>
        </p:txBody>
      </p:sp>
      <p:pic>
        <p:nvPicPr>
          <p:cNvPr id="26" name="Picture 2" descr="Image result for bbc news">
            <a:extLst>
              <a:ext uri="{FF2B5EF4-FFF2-40B4-BE49-F238E27FC236}">
                <a16:creationId xmlns:a16="http://schemas.microsoft.com/office/drawing/2014/main" id="{9E384716-795D-4665-9590-109298D2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40" y="4011075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bc news">
            <a:extLst>
              <a:ext uri="{FF2B5EF4-FFF2-40B4-BE49-F238E27FC236}">
                <a16:creationId xmlns:a16="http://schemas.microsoft.com/office/drawing/2014/main" id="{C0C2AA0D-1D78-4808-A1CE-FF1DDEAE9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89" y="4011075"/>
            <a:ext cx="1924447" cy="10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883425-0F0B-4A25-937F-D9AE9618D12C}"/>
              </a:ext>
            </a:extLst>
          </p:cNvPr>
          <p:cNvSpPr txBox="1"/>
          <p:nvPr/>
        </p:nvSpPr>
        <p:spPr>
          <a:xfrm>
            <a:off x="7337623" y="551378"/>
            <a:ext cx="433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TDS, the Time Value coupled with each video frame (Data Object) is the time at which the light hit the camera’s sensor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7A19CA-4C31-492B-BA11-1B23C831FA33}"/>
              </a:ext>
            </a:extLst>
          </p:cNvPr>
          <p:cNvSpPr txBox="1"/>
          <p:nvPr/>
        </p:nvSpPr>
        <p:spPr>
          <a:xfrm>
            <a:off x="7728856" y="2112230"/>
            <a:ext cx="412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TDS, the Time Value coupled with each video frame (Data Object) is the time the video frame left the camera’s network interface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3BDCF1-40B6-454C-98EA-B231F408147A}"/>
              </a:ext>
            </a:extLst>
          </p:cNvPr>
          <p:cNvSpPr txBox="1"/>
          <p:nvPr/>
        </p:nvSpPr>
        <p:spPr>
          <a:xfrm>
            <a:off x="8507184" y="4004710"/>
            <a:ext cx="3347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TDS, all Time Values have been increased by a constant amount so that the video aligns with an audio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E3E16-0875-42D9-B1FB-DC40F39DDE3E}"/>
              </a:ext>
            </a:extLst>
          </p:cNvPr>
          <p:cNvSpPr txBox="1"/>
          <p:nvPr/>
        </p:nvSpPr>
        <p:spPr>
          <a:xfrm>
            <a:off x="167486" y="5778070"/>
            <a:ext cx="117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three TDSs: all use the SAME Time Context; are all associated with DIFFERENT TVIs.</a:t>
            </a:r>
          </a:p>
          <a:p>
            <a:r>
              <a:rPr lang="en-GB" dirty="0"/>
              <a:t>The video frames (Data Objects) are the same in each TDS; but in each TDS the relationship with time is different and so the TDSs are associated with different TVIs.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786C9-E6E6-4B10-BCD2-CF5654F5804C}"/>
              </a:ext>
            </a:extLst>
          </p:cNvPr>
          <p:cNvSpPr txBox="1"/>
          <p:nvPr/>
        </p:nvSpPr>
        <p:spPr>
          <a:xfrm>
            <a:off x="0" y="32706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1917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2018-04-19T17:48:35Z</dcterms:created>
  <dcterms:modified xsi:type="dcterms:W3CDTF">2018-04-19T17:48:40Z</dcterms:modified>
</cp:coreProperties>
</file>