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7315200" cy="0"/>
          </a:xfrm>
        </p:spPr>
        <p:txBody>
          <a:bodyPr anchor="ctr"/>
          <a:lstStyle/>
          <a:p>
            <a:pPr algn="ctr">
              <a:defRPr sz="4400">
                <a:solidFill>
                  <a:srgbClr val="7CEDED"/>
                </a:solidFill>
              </a:defRPr>
            </a:pPr>
            <a:r>
              <a:t>Windsurf Cascade + UKG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315200" cy="0"/>
          </a:xfrm>
        </p:spPr>
        <p:txBody>
          <a:bodyPr anchor="ctr"/>
          <a:lstStyle/>
          <a:p>
            <a:pPr algn="ctr">
              <a:defRPr sz="2400">
                <a:solidFill>
                  <a:srgbClr val="7CEDED"/>
                </a:solidFill>
              </a:defRPr>
            </a:pPr>
            <a:r>
              <a:t>Transforming Developer Productivity with AI-Powered Code Assistance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7315200" cy="0"/>
          </a:xfrm>
        </p:spPr>
        <p:txBody>
          <a:bodyPr/>
          <a:lstStyle/>
          <a:p>
            <a:pPr algn="l">
              <a:defRPr sz="4000">
                <a:solidFill>
                  <a:srgbClr val="7CEDED"/>
                </a:solidFill>
              </a:defRPr>
            </a:pPr>
            <a:r>
              <a:t>Enterprise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7CEDED"/>
                </a:solidFill>
              </a:defRPr>
            </a:pPr>
            <a:r>
              <a:t>JP Morgan Chase Success: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10,000+ Active Developers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45% Productivity Increase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Dell Technologies Impact: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3x Faster Code Reviews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Significant improvement in code quality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Reduced cognitive load on development teams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7315200" cy="0"/>
          </a:xfrm>
        </p:spPr>
        <p:txBody>
          <a:bodyPr/>
          <a:lstStyle/>
          <a:p>
            <a:pPr algn="l">
              <a:defRPr sz="4000">
                <a:solidFill>
                  <a:srgbClr val="7CEDED"/>
                </a:solidFill>
              </a:defRPr>
            </a:pPr>
            <a:r>
              <a:t>Industry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7CEDED"/>
                </a:solidFill>
              </a:defRPr>
            </a:pPr>
            <a:r>
              <a:t>Gartner® Magic Quadrant™ 2024: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Leader in AI-Assisted Software Engineering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Forrester Wave™ 2024: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Strong Performer in Developer Experience Platforms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IDC MarketScape 2024: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Leader in AI-Powered Development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7315200" cy="0"/>
          </a:xfrm>
        </p:spPr>
        <p:txBody>
          <a:bodyPr/>
          <a:lstStyle/>
          <a:p>
            <a:pPr algn="l">
              <a:defRPr sz="4000">
                <a:solidFill>
                  <a:srgbClr val="7CEDED"/>
                </a:solidFill>
              </a:defRPr>
            </a:pPr>
            <a:r>
              <a:t>ROI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7CEDED"/>
                </a:solidFill>
              </a:defRPr>
            </a:pPr>
            <a:r>
              <a:t>Large-Scale Migration: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Traditional: 10 hours ($1000)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With Cascade: 2 hours ($200)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5x Cost Reduction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Code Understanding: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Traditional: 2 hours ($200)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With Cascade: 6 minutes ($10)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20x Cost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7315200" cy="0"/>
          </a:xfrm>
        </p:spPr>
        <p:txBody>
          <a:bodyPr/>
          <a:lstStyle/>
          <a:p>
            <a:pPr algn="l">
              <a:defRPr sz="4000">
                <a:solidFill>
                  <a:srgbClr val="7CEDED"/>
                </a:solidFill>
              </a:defRPr>
            </a:pPr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7CEDED"/>
                </a:solidFill>
              </a:defRPr>
            </a:pPr>
            <a:r>
              <a:t>Enhanced Productivity: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Faster code completion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Reduced context switching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Automated documentation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Code Quality: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Consistent coding standards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Early bug detection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Best practice suggestions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520"/>
            <a:ext cx="7315200" cy="0"/>
          </a:xfrm>
        </p:spPr>
        <p:txBody>
          <a:bodyPr/>
          <a:lstStyle/>
          <a:p>
            <a:pPr algn="l">
              <a:defRPr sz="4000">
                <a:solidFill>
                  <a:srgbClr val="7CEDED"/>
                </a:solidFill>
              </a:defRPr>
            </a:pPr>
            <a:r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914400" cy="274320"/>
          </a:xfrm>
          <a:prstGeom prst="rect">
            <a:avLst/>
          </a:prstGeom>
          <a:solidFill>
            <a:srgbClr val="7CED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152828"/>
                </a:solidFill>
              </a:defRPr>
            </a:pPr>
            <a:r>
              <a:t>codeium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7CEDED"/>
                </a:solidFill>
              </a:defRPr>
            </a:pPr>
            <a:r>
              <a:t>Key Performance Indicators: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40% Reduction in Development Time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50% Fewer Code Review Iterations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30% Decrease in Bug Reports</a:t>
            </a:r>
          </a:p>
          <a:p>
            <a:pPr>
              <a:defRPr sz="2400">
                <a:solidFill>
                  <a:srgbClr val="7CEDED"/>
                </a:solidFill>
              </a:defRPr>
            </a:pPr>
          </a:p>
          <a:p>
            <a:pPr>
              <a:defRPr sz="2400">
                <a:solidFill>
                  <a:srgbClr val="7CEDED"/>
                </a:solidFill>
              </a:defRPr>
            </a:pPr>
            <a:r>
              <a:t>Developer Experience: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Improved code quality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Faster onboarding</a:t>
            </a:r>
          </a:p>
          <a:p>
            <a:pPr lvl="1">
              <a:defRPr sz="2400">
                <a:solidFill>
                  <a:srgbClr val="7CEDED"/>
                </a:solidFill>
              </a:defRPr>
            </a:pPr>
            <a:r>
              <a:t>  • Reduced cognitive 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