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BDA0E-40E9-45B5-9045-A552F459B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78D8FA-8BDA-4688-A39A-B789FF9D9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C4E15-6BCE-4B1C-A7D8-B38E9929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55D-E87B-402C-8B2D-7CF40966973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E3D78-0276-4970-AC25-3B4B42FE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D60BC-B234-4BE4-B910-1FAEA13D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E69E-8E80-4542-A2E6-A82873976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5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36E0D-9672-4AD2-AB5D-774693B2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5FF4B6-F074-4C31-BBE7-DDC4419ED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DC73E-2D1C-4D01-ADCE-19C9EF33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55D-E87B-402C-8B2D-7CF40966973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6BF31-9C18-4256-B029-B40C9C6B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229A7-30EF-4C79-A2A6-A421A76C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E69E-8E80-4542-A2E6-A82873976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7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46DE51-60C3-4B16-AAB8-3F7BDB0D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5F115-7BF4-449D-B581-2F79A9FF6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E81F2-B3C0-49A2-89E9-495BF394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55D-E87B-402C-8B2D-7CF40966973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8965F-5D0A-415C-8C05-9A4C02FF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3E8F7-F2C7-4F20-A6D2-6C60826E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E69E-8E80-4542-A2E6-A82873976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9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E9E7A-DB94-496E-AA00-0FF3E3A4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9122C-275A-4812-8635-7DF02659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2E8A4-05D3-4399-9309-CE2246E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55D-E87B-402C-8B2D-7CF40966973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51E61-A829-422C-84EF-F21E4D2B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644F2-D106-482C-8CCD-FC742A0F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E69E-8E80-4542-A2E6-A82873976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13E1-90F4-4001-84D5-198AB87C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AFEA6-F83B-4F2B-B712-4B0466221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89B96-C0FB-43DE-ADE5-3012E971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55D-E87B-402C-8B2D-7CF40966973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FC03C-7B9D-4D83-9392-6AA50340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495C6-B609-4ABD-86E2-B25ADC6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E69E-8E80-4542-A2E6-A82873976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E6C24-DBBE-4C72-ABD2-A1EEEF8A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9CE3D-7177-4B51-8831-896ACAD81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92A060-CCEA-4A05-8EF4-B9B6FA221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2D657-5DA4-40E7-9F6A-2D2F379B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55D-E87B-402C-8B2D-7CF40966973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28D2F-BDA1-4138-B69E-2F9D8598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2F4CC-0AE4-447E-8A19-1E38B796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E69E-8E80-4542-A2E6-A82873976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3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40384-5474-49B4-80E6-BB053F88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96F17-B958-4048-AB08-B63EC52C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409244-6509-4186-8DA4-FD053FA9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4E101B-E876-46E2-874A-2D4235E5B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8E0BCC-5C12-4615-ACA9-4ADEB931A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7C11B6-E269-4203-ADC4-A91D9FC1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55D-E87B-402C-8B2D-7CF40966973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96B0BC-E1F0-4104-98A3-BE59390C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E7455-FC82-48DC-B6B1-9806FB2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E69E-8E80-4542-A2E6-A82873976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9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54FFF-55A4-4619-9805-BBC7CCED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85846C-3B46-4C0B-BC58-7576CD83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55D-E87B-402C-8B2D-7CF40966973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4D82EC-DCE5-44DF-A36B-21648D01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F27D8F-00D7-40F2-8208-2FC21BE5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E69E-8E80-4542-A2E6-A82873976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5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02549D-E26F-43DB-9FA2-A0AD794B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55D-E87B-402C-8B2D-7CF40966973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C593C9-084F-40AB-9503-9E7195F5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F62F3-1A55-4855-BE96-EFB6410D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E69E-8E80-4542-A2E6-A82873976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6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E7506-2AF2-40A5-AD7C-A3DCB33C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ED3FB-889F-4DA1-826E-DEA4D4B3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948FCE-0B12-4EAD-BA5A-40E9A2ADE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44724-6F63-442A-B55B-454B4A27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55D-E87B-402C-8B2D-7CF40966973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6832F-8289-444B-A601-C0663A91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4F51A-82F5-4D97-98FC-98DDDA13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E69E-8E80-4542-A2E6-A82873976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9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5AA52-F12B-475E-9791-4ED5BD96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700CC7-930B-4D81-ABBC-62E26E3E3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EB72CF-0469-4F3F-9B50-A25C5F4F8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25DA8-CAC7-4F45-904C-68D5048D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55D-E87B-402C-8B2D-7CF40966973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A1E7B9-EFEE-4A76-A911-8E01C526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C5AD7-AFE7-41F6-9A4E-1E0EFABC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E69E-8E80-4542-A2E6-A82873976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8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BC18FF-85CC-4A14-8D88-330A8B9B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F2FFF-ED6C-49CF-8524-EBEFEE5D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17A4B-BE88-4C28-882A-16C4904F6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555D-E87B-402C-8B2D-7CF40966973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C9C20-388B-4166-86C8-59CDFE0A2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CB570-CB1B-48DE-AAE4-9DBB5F975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AE69E-8E80-4542-A2E6-A82873976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DC0C17-FEF9-4C05-9BB2-94FA97F5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46" y="663319"/>
            <a:ext cx="3184957" cy="55313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BDC53BB-63C2-4C8B-A891-EF62D8B08C42}"/>
              </a:ext>
            </a:extLst>
          </p:cNvPr>
          <p:cNvSpPr/>
          <p:nvPr/>
        </p:nvSpPr>
        <p:spPr>
          <a:xfrm>
            <a:off x="3471169" y="1376039"/>
            <a:ext cx="790113" cy="319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4BA815-82A3-4EFF-A0B6-F8047C8678A0}"/>
              </a:ext>
            </a:extLst>
          </p:cNvPr>
          <p:cNvSpPr/>
          <p:nvPr/>
        </p:nvSpPr>
        <p:spPr>
          <a:xfrm>
            <a:off x="3471168" y="859881"/>
            <a:ext cx="790112" cy="4007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0FBBD59-8FD8-4499-8F0D-BE292F8697D3}"/>
              </a:ext>
            </a:extLst>
          </p:cNvPr>
          <p:cNvCxnSpPr/>
          <p:nvPr/>
        </p:nvCxnSpPr>
        <p:spPr>
          <a:xfrm>
            <a:off x="4261280" y="1074198"/>
            <a:ext cx="3284739" cy="683581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29AAED-4121-4362-92AA-08E904B11BEF}"/>
              </a:ext>
            </a:extLst>
          </p:cNvPr>
          <p:cNvSpPr txBox="1"/>
          <p:nvPr/>
        </p:nvSpPr>
        <p:spPr>
          <a:xfrm>
            <a:off x="7575611" y="1535837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navigationBarTitleText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90C1A7-0ADC-436C-803A-40166E5908DB}"/>
              </a:ext>
            </a:extLst>
          </p:cNvPr>
          <p:cNvSpPr/>
          <p:nvPr/>
        </p:nvSpPr>
        <p:spPr>
          <a:xfrm>
            <a:off x="2361460" y="1260629"/>
            <a:ext cx="426128" cy="31959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B6916F6F-D3A1-469A-8A87-5DE23D31ECDF}"/>
              </a:ext>
            </a:extLst>
          </p:cNvPr>
          <p:cNvCxnSpPr/>
          <p:nvPr/>
        </p:nvCxnSpPr>
        <p:spPr>
          <a:xfrm>
            <a:off x="2787588" y="1376039"/>
            <a:ext cx="4758431" cy="834501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5091F83-66C9-4CF5-B23D-97088DBCF161}"/>
              </a:ext>
            </a:extLst>
          </p:cNvPr>
          <p:cNvSpPr txBox="1"/>
          <p:nvPr/>
        </p:nvSpPr>
        <p:spPr>
          <a:xfrm>
            <a:off x="7576700" y="2002824"/>
            <a:ext cx="3071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switchList</a:t>
            </a:r>
            <a:r>
              <a:rPr lang="zh-CN" altLang="en-US" sz="1600" dirty="0">
                <a:solidFill>
                  <a:srgbClr val="FF0000"/>
                </a:solidFill>
              </a:rPr>
              <a:t>按钮点击切换界面风格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A9804D-BE35-46A7-AC12-25FEC636092A}"/>
              </a:ext>
            </a:extLst>
          </p:cNvPr>
          <p:cNvSpPr/>
          <p:nvPr/>
        </p:nvSpPr>
        <p:spPr>
          <a:xfrm>
            <a:off x="3027285" y="2210540"/>
            <a:ext cx="1633492" cy="60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ACB26EE-ABC4-431B-B94A-372EA42E3848}"/>
              </a:ext>
            </a:extLst>
          </p:cNvPr>
          <p:cNvCxnSpPr/>
          <p:nvPr/>
        </p:nvCxnSpPr>
        <p:spPr>
          <a:xfrm>
            <a:off x="4660777" y="2530136"/>
            <a:ext cx="2914834" cy="532660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6E7444A-E051-4096-BBFF-92221C350472}"/>
              </a:ext>
            </a:extLst>
          </p:cNvPr>
          <p:cNvSpPr txBox="1"/>
          <p:nvPr/>
        </p:nvSpPr>
        <p:spPr>
          <a:xfrm>
            <a:off x="7575611" y="2878130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view[class=“desc”]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BF857-2A8D-4988-89E7-033AEA056279}"/>
              </a:ext>
            </a:extLst>
          </p:cNvPr>
          <p:cNvSpPr/>
          <p:nvPr/>
        </p:nvSpPr>
        <p:spPr>
          <a:xfrm>
            <a:off x="3187083" y="3216684"/>
            <a:ext cx="1367162" cy="96469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59B69424-7F89-4F9C-9931-EA041B55E6A7}"/>
              </a:ext>
            </a:extLst>
          </p:cNvPr>
          <p:cNvCxnSpPr>
            <a:stCxn id="20" idx="3"/>
          </p:cNvCxnSpPr>
          <p:nvPr/>
        </p:nvCxnSpPr>
        <p:spPr>
          <a:xfrm>
            <a:off x="4554245" y="3699034"/>
            <a:ext cx="3021366" cy="420205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03A5FF2-794E-4331-A6B1-03009B3513F3}"/>
              </a:ext>
            </a:extLst>
          </p:cNvPr>
          <p:cNvSpPr txBox="1"/>
          <p:nvPr/>
        </p:nvSpPr>
        <p:spPr>
          <a:xfrm>
            <a:off x="7575611" y="3932220"/>
            <a:ext cx="2789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view &gt; newAccount </a:t>
            </a:r>
            <a:r>
              <a:rPr lang="zh-CN" altLang="en-US" sz="1600" dirty="0">
                <a:solidFill>
                  <a:srgbClr val="FF0000"/>
                </a:solidFill>
              </a:rPr>
              <a:t>新建账本</a:t>
            </a:r>
          </a:p>
        </p:txBody>
      </p:sp>
    </p:spTree>
    <p:extLst>
      <p:ext uri="{BB962C8B-B14F-4D97-AF65-F5344CB8AC3E}">
        <p14:creationId xmlns:p14="http://schemas.microsoft.com/office/powerpoint/2010/main" val="333670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4041A8-04D4-40D6-9443-79A4F5FD5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25" y="432212"/>
            <a:ext cx="3250068" cy="56739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BACBFE-9211-49A6-9EDC-89DBBADF4BE7}"/>
              </a:ext>
            </a:extLst>
          </p:cNvPr>
          <p:cNvSpPr/>
          <p:nvPr/>
        </p:nvSpPr>
        <p:spPr>
          <a:xfrm>
            <a:off x="3462291" y="683581"/>
            <a:ext cx="656948" cy="3284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23FC09D4-AB19-4FB9-A1E1-D5C156FFD246}"/>
              </a:ext>
            </a:extLst>
          </p:cNvPr>
          <p:cNvCxnSpPr/>
          <p:nvPr/>
        </p:nvCxnSpPr>
        <p:spPr>
          <a:xfrm>
            <a:off x="4119239" y="825623"/>
            <a:ext cx="2867487" cy="248575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5FF0B2D-3875-4663-96A0-D6E21DED74FB}"/>
              </a:ext>
            </a:extLst>
          </p:cNvPr>
          <p:cNvSpPr/>
          <p:nvPr/>
        </p:nvSpPr>
        <p:spPr>
          <a:xfrm>
            <a:off x="6986726" y="847817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navigationBarTitleText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E9C80D-DB02-461C-9014-24DFB2F12D25}"/>
              </a:ext>
            </a:extLst>
          </p:cNvPr>
          <p:cNvSpPr/>
          <p:nvPr/>
        </p:nvSpPr>
        <p:spPr>
          <a:xfrm>
            <a:off x="2352583" y="1074198"/>
            <a:ext cx="2867487" cy="53266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B7469A23-81B8-4C34-9EA0-CDE7BE92894B}"/>
              </a:ext>
            </a:extLst>
          </p:cNvPr>
          <p:cNvCxnSpPr>
            <a:stCxn id="12" idx="3"/>
          </p:cNvCxnSpPr>
          <p:nvPr/>
        </p:nvCxnSpPr>
        <p:spPr>
          <a:xfrm>
            <a:off x="5220070" y="1340528"/>
            <a:ext cx="1766656" cy="479394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FAC257A-57F6-49C4-BDBE-C9AD2B99A7CB}"/>
              </a:ext>
            </a:extLst>
          </p:cNvPr>
          <p:cNvSpPr/>
          <p:nvPr/>
        </p:nvSpPr>
        <p:spPr>
          <a:xfrm>
            <a:off x="6986725" y="1547336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input[class=“accuntName”]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B67C70-6469-43B7-8293-138AADDB8750}"/>
              </a:ext>
            </a:extLst>
          </p:cNvPr>
          <p:cNvSpPr/>
          <p:nvPr/>
        </p:nvSpPr>
        <p:spPr>
          <a:xfrm>
            <a:off x="2246050" y="3269202"/>
            <a:ext cx="985422" cy="12939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908140D-CDFD-46A8-A74A-0A5CEE06CBE1}"/>
              </a:ext>
            </a:extLst>
          </p:cNvPr>
          <p:cNvCxnSpPr/>
          <p:nvPr/>
        </p:nvCxnSpPr>
        <p:spPr>
          <a:xfrm>
            <a:off x="3231472" y="3286956"/>
            <a:ext cx="3684233" cy="406153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3017A99-EC60-4E20-813D-5A3FCE3EBE3F}"/>
              </a:ext>
            </a:extLst>
          </p:cNvPr>
          <p:cNvSpPr txBox="1"/>
          <p:nvPr/>
        </p:nvSpPr>
        <p:spPr>
          <a:xfrm>
            <a:off x="6915705" y="3490033"/>
            <a:ext cx="3768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使用有赞</a:t>
            </a:r>
            <a:r>
              <a:rPr lang="en-US" altLang="zh-CN" sz="1600" dirty="0">
                <a:solidFill>
                  <a:srgbClr val="FF0000"/>
                </a:solidFill>
              </a:rPr>
              <a:t>vant</a:t>
            </a:r>
            <a:r>
              <a:rPr lang="zh-CN" altLang="en-US" sz="1600" dirty="0">
                <a:solidFill>
                  <a:srgbClr val="FF0000"/>
                </a:solidFill>
              </a:rPr>
              <a:t>框架的</a:t>
            </a:r>
            <a:r>
              <a:rPr lang="en-US" altLang="zh-CN" sz="1600" dirty="0">
                <a:solidFill>
                  <a:srgbClr val="FF0000"/>
                </a:solidFill>
              </a:rPr>
              <a:t>panel</a:t>
            </a:r>
            <a:r>
              <a:rPr lang="zh-CN" altLang="en-US" sz="1600" dirty="0">
                <a:solidFill>
                  <a:srgbClr val="FF0000"/>
                </a:solidFill>
              </a:rPr>
              <a:t>组件 一行三列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7B9E358-5639-4DF4-8C0B-463D4AF92991}"/>
              </a:ext>
            </a:extLst>
          </p:cNvPr>
          <p:cNvSpPr/>
          <p:nvPr/>
        </p:nvSpPr>
        <p:spPr>
          <a:xfrm>
            <a:off x="3293616" y="3364637"/>
            <a:ext cx="985422" cy="11984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AC105814-21E0-41B6-81D1-F6511C4B47BF}"/>
              </a:ext>
            </a:extLst>
          </p:cNvPr>
          <p:cNvCxnSpPr>
            <a:stCxn id="28" idx="3"/>
          </p:cNvCxnSpPr>
          <p:nvPr/>
        </p:nvCxnSpPr>
        <p:spPr>
          <a:xfrm>
            <a:off x="4279038" y="3963880"/>
            <a:ext cx="2636667" cy="59924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159A55E-E6BA-4731-B9B7-21D264BAFC5B}"/>
              </a:ext>
            </a:extLst>
          </p:cNvPr>
          <p:cNvSpPr txBox="1"/>
          <p:nvPr/>
        </p:nvSpPr>
        <p:spPr>
          <a:xfrm>
            <a:off x="6977068" y="4270734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view[bindtap=“useMore”] </a:t>
            </a:r>
            <a:r>
              <a:rPr lang="zh-CN" altLang="en-US" sz="1600" dirty="0">
                <a:solidFill>
                  <a:srgbClr val="FF0000"/>
                </a:solidFill>
              </a:rPr>
              <a:t>可选择更多图片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在手机上可以实现相册选取</a:t>
            </a:r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B5B33E-2FB2-4B87-9BD7-D7357B727471}"/>
              </a:ext>
            </a:extLst>
          </p:cNvPr>
          <p:cNvSpPr/>
          <p:nvPr/>
        </p:nvSpPr>
        <p:spPr>
          <a:xfrm>
            <a:off x="2485748" y="4678532"/>
            <a:ext cx="2636667" cy="10386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5E29629-CFF0-479B-9C7A-F65F219D52EC}"/>
              </a:ext>
            </a:extLst>
          </p:cNvPr>
          <p:cNvCxnSpPr/>
          <p:nvPr/>
        </p:nvCxnSpPr>
        <p:spPr>
          <a:xfrm>
            <a:off x="5122415" y="5051394"/>
            <a:ext cx="1793290" cy="435006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47175-40E4-44A3-9843-76E03F4AE412}"/>
              </a:ext>
            </a:extLst>
          </p:cNvPr>
          <p:cNvSpPr txBox="1"/>
          <p:nvPr/>
        </p:nvSpPr>
        <p:spPr>
          <a:xfrm>
            <a:off x="6915705" y="5069766"/>
            <a:ext cx="3736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按钮使用</a:t>
            </a:r>
            <a:r>
              <a:rPr lang="en-US" altLang="zh-CN" sz="1600" dirty="0">
                <a:solidFill>
                  <a:srgbClr val="FF0000"/>
                </a:solidFill>
              </a:rPr>
              <a:t>weui</a:t>
            </a:r>
            <a:r>
              <a:rPr lang="zh-CN" altLang="en-US" sz="1600" dirty="0">
                <a:solidFill>
                  <a:srgbClr val="FF0000"/>
                </a:solidFill>
              </a:rPr>
              <a:t>规范样式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当</a:t>
            </a:r>
            <a:r>
              <a:rPr lang="en-US" altLang="zh-CN" sz="1600" dirty="0">
                <a:solidFill>
                  <a:srgbClr val="FF0000"/>
                </a:solidFill>
              </a:rPr>
              <a:t>input</a:t>
            </a:r>
            <a:r>
              <a:rPr lang="zh-CN" altLang="en-US" sz="1600" dirty="0">
                <a:solidFill>
                  <a:srgbClr val="FF0000"/>
                </a:solidFill>
              </a:rPr>
              <a:t>非空且选中图片时 呈主题色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反正呈灰白色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点击后出现</a:t>
            </a:r>
            <a:r>
              <a:rPr lang="en-US" altLang="zh-CN" sz="1600" dirty="0">
                <a:solidFill>
                  <a:srgbClr val="FF0000"/>
                </a:solidFill>
              </a:rPr>
              <a:t>Toast</a:t>
            </a:r>
            <a:r>
              <a:rPr lang="zh-CN" altLang="en-US" sz="1600" dirty="0">
                <a:solidFill>
                  <a:srgbClr val="FF0000"/>
                </a:solidFill>
              </a:rPr>
              <a:t>，提示语为：正在保存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695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DECA3D-E725-42D5-93EF-0C363D789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98" y="479377"/>
            <a:ext cx="3272901" cy="57216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7B7FE8E-5E62-4263-8AE6-137B4FBFE793}"/>
              </a:ext>
            </a:extLst>
          </p:cNvPr>
          <p:cNvSpPr/>
          <p:nvPr/>
        </p:nvSpPr>
        <p:spPr>
          <a:xfrm>
            <a:off x="2503503" y="1464816"/>
            <a:ext cx="2476870" cy="427903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13D7383-F104-4A1B-9F3B-DF75B4CB7E25}"/>
              </a:ext>
            </a:extLst>
          </p:cNvPr>
          <p:cNvCxnSpPr/>
          <p:nvPr/>
        </p:nvCxnSpPr>
        <p:spPr>
          <a:xfrm>
            <a:off x="4980373" y="2104008"/>
            <a:ext cx="1899821" cy="390617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C82B7EA-F3B4-4F18-9F70-AE8F6A309AF4}"/>
              </a:ext>
            </a:extLst>
          </p:cNvPr>
          <p:cNvSpPr txBox="1"/>
          <p:nvPr/>
        </p:nvSpPr>
        <p:spPr>
          <a:xfrm>
            <a:off x="6880194" y="2299316"/>
            <a:ext cx="3659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整体使用</a:t>
            </a:r>
            <a:r>
              <a:rPr lang="en-US" altLang="zh-CN" sz="1600" dirty="0">
                <a:solidFill>
                  <a:srgbClr val="FF0000"/>
                </a:solidFill>
              </a:rPr>
              <a:t>swiper</a:t>
            </a:r>
            <a:r>
              <a:rPr lang="zh-CN" altLang="en-US" sz="1600" dirty="0">
                <a:solidFill>
                  <a:srgbClr val="FF0000"/>
                </a:solidFill>
              </a:rPr>
              <a:t>组件 左右</a:t>
            </a:r>
            <a:r>
              <a:rPr lang="en-US" altLang="zh-CN" sz="1600" dirty="0">
                <a:solidFill>
                  <a:srgbClr val="FF0000"/>
                </a:solidFill>
              </a:rPr>
              <a:t>item</a:t>
            </a:r>
            <a:r>
              <a:rPr lang="zh-CN" altLang="en-US" sz="1600" dirty="0">
                <a:solidFill>
                  <a:srgbClr val="FF0000"/>
                </a:solidFill>
              </a:rPr>
              <a:t>露出部分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F4D9BC6-AD4E-4472-9F1E-B82755C564B9}"/>
              </a:ext>
            </a:extLst>
          </p:cNvPr>
          <p:cNvCxnSpPr>
            <a:cxnSpLocks/>
          </p:cNvCxnSpPr>
          <p:nvPr/>
        </p:nvCxnSpPr>
        <p:spPr>
          <a:xfrm>
            <a:off x="4705165" y="4145872"/>
            <a:ext cx="22371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BF8D518-D5A8-48CC-BC01-DE7FF82199E4}"/>
              </a:ext>
            </a:extLst>
          </p:cNvPr>
          <p:cNvSpPr txBox="1"/>
          <p:nvPr/>
        </p:nvSpPr>
        <p:spPr>
          <a:xfrm>
            <a:off x="6976579" y="3976595"/>
            <a:ext cx="4334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view[bindtap=“viewDetail”]</a:t>
            </a:r>
            <a:r>
              <a:rPr lang="zh-CN" altLang="en-US" sz="1600" dirty="0">
                <a:solidFill>
                  <a:srgbClr val="FF0000"/>
                </a:solidFill>
              </a:rPr>
              <a:t>跳转到账本细节页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4BF66E-59B7-43D0-9353-7AF4E59CAA46}"/>
              </a:ext>
            </a:extLst>
          </p:cNvPr>
          <p:cNvSpPr/>
          <p:nvPr/>
        </p:nvSpPr>
        <p:spPr>
          <a:xfrm>
            <a:off x="2698812" y="4864963"/>
            <a:ext cx="861134" cy="52822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E40B85-EEA9-41FB-8BF2-1106B344D50D}"/>
              </a:ext>
            </a:extLst>
          </p:cNvPr>
          <p:cNvCxnSpPr/>
          <p:nvPr/>
        </p:nvCxnSpPr>
        <p:spPr>
          <a:xfrm>
            <a:off x="3559946" y="5007006"/>
            <a:ext cx="34166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7CB9B37-6D3D-446E-B005-4E133E944201}"/>
              </a:ext>
            </a:extLst>
          </p:cNvPr>
          <p:cNvSpPr txBox="1"/>
          <p:nvPr/>
        </p:nvSpPr>
        <p:spPr>
          <a:xfrm>
            <a:off x="6976579" y="4864963"/>
            <a:ext cx="5061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view[class=“accountName”]  view[class=“accountTime”]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F3C5D3-FC1F-4341-AC7D-A86257727625}"/>
              </a:ext>
            </a:extLst>
          </p:cNvPr>
          <p:cNvSpPr/>
          <p:nvPr/>
        </p:nvSpPr>
        <p:spPr>
          <a:xfrm>
            <a:off x="4465468" y="5282214"/>
            <a:ext cx="346229" cy="3018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C9E8F74-B267-4E9F-A441-97308AFDFD2B}"/>
              </a:ext>
            </a:extLst>
          </p:cNvPr>
          <p:cNvCxnSpPr/>
          <p:nvPr/>
        </p:nvCxnSpPr>
        <p:spPr>
          <a:xfrm>
            <a:off x="4811697" y="5459767"/>
            <a:ext cx="21648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452265A-8452-4755-8845-80C2156BFF47}"/>
              </a:ext>
            </a:extLst>
          </p:cNvPr>
          <p:cNvCxnSpPr/>
          <p:nvPr/>
        </p:nvCxnSpPr>
        <p:spPr>
          <a:xfrm>
            <a:off x="4705165" y="3429000"/>
            <a:ext cx="22371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3229083-20BC-4A8E-87EF-4A29F51E91D3}"/>
              </a:ext>
            </a:extLst>
          </p:cNvPr>
          <p:cNvSpPr txBox="1"/>
          <p:nvPr/>
        </p:nvSpPr>
        <p:spPr>
          <a:xfrm>
            <a:off x="6942338" y="3242384"/>
            <a:ext cx="4079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左右滑动，滑到最后一页，显示新建账本页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64575B-1025-4A06-888E-86C29CCC8764}"/>
              </a:ext>
            </a:extLst>
          </p:cNvPr>
          <p:cNvSpPr txBox="1"/>
          <p:nvPr/>
        </p:nvSpPr>
        <p:spPr>
          <a:xfrm>
            <a:off x="6976579" y="5254070"/>
            <a:ext cx="3895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[catchtap="editAccount"] </a:t>
            </a:r>
            <a:r>
              <a:rPr lang="zh-CN" altLang="en-US" sz="1600" dirty="0">
                <a:solidFill>
                  <a:srgbClr val="FF0000"/>
                </a:solidFill>
              </a:rPr>
              <a:t>打开账本编辑页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传递数据，同时表单回显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40D287B1-29DD-4F3F-B964-076A4B35C114}"/>
              </a:ext>
            </a:extLst>
          </p:cNvPr>
          <p:cNvCxnSpPr/>
          <p:nvPr/>
        </p:nvCxnSpPr>
        <p:spPr>
          <a:xfrm flipV="1">
            <a:off x="3746377" y="994299"/>
            <a:ext cx="3133817" cy="239697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55A9F59-741C-4B5C-B8BC-0D9A42DB25B3}"/>
              </a:ext>
            </a:extLst>
          </p:cNvPr>
          <p:cNvSpPr txBox="1"/>
          <p:nvPr/>
        </p:nvSpPr>
        <p:spPr>
          <a:xfrm>
            <a:off x="6880194" y="8250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下拉刷新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9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E97CBE-9902-41D9-985D-88F3CB771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26" y="537099"/>
            <a:ext cx="3314135" cy="5783802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E34DE010-AFA7-4E9B-A1FF-382E4F58E59F}"/>
              </a:ext>
            </a:extLst>
          </p:cNvPr>
          <p:cNvCxnSpPr/>
          <p:nvPr/>
        </p:nvCxnSpPr>
        <p:spPr>
          <a:xfrm flipV="1">
            <a:off x="3844031" y="1065320"/>
            <a:ext cx="3426781" cy="195309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66EC49B-62AE-47F2-A060-0F9DB5C0C939}"/>
              </a:ext>
            </a:extLst>
          </p:cNvPr>
          <p:cNvSpPr txBox="1"/>
          <p:nvPr/>
        </p:nvSpPr>
        <p:spPr>
          <a:xfrm>
            <a:off x="7270812" y="8960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下拉刷新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671417-0994-4FAD-B7B9-490976CD2349}"/>
              </a:ext>
            </a:extLst>
          </p:cNvPr>
          <p:cNvSpPr/>
          <p:nvPr/>
        </p:nvSpPr>
        <p:spPr>
          <a:xfrm>
            <a:off x="2148396" y="1154097"/>
            <a:ext cx="381740" cy="3817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F21BFA5-BF3F-469A-95B7-8187E6917ECD}"/>
              </a:ext>
            </a:extLst>
          </p:cNvPr>
          <p:cNvCxnSpPr/>
          <p:nvPr/>
        </p:nvCxnSpPr>
        <p:spPr>
          <a:xfrm>
            <a:off x="2530136" y="1402672"/>
            <a:ext cx="4740676" cy="133165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4ED29B7-40A1-43AB-9F01-E9169B4916D1}"/>
              </a:ext>
            </a:extLst>
          </p:cNvPr>
          <p:cNvSpPr txBox="1"/>
          <p:nvPr/>
        </p:nvSpPr>
        <p:spPr>
          <a:xfrm>
            <a:off x="7270812" y="1300579"/>
            <a:ext cx="2550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view[bindtap=“switchList”] 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点击切换界面风格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347B508-E615-4931-BC69-379639EBF14E}"/>
              </a:ext>
            </a:extLst>
          </p:cNvPr>
          <p:cNvCxnSpPr/>
          <p:nvPr/>
        </p:nvCxnSpPr>
        <p:spPr>
          <a:xfrm>
            <a:off x="4856085" y="2281561"/>
            <a:ext cx="24147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00EFF89-2519-49E5-9990-117767E18B31}"/>
              </a:ext>
            </a:extLst>
          </p:cNvPr>
          <p:cNvSpPr txBox="1"/>
          <p:nvPr/>
        </p:nvSpPr>
        <p:spPr>
          <a:xfrm>
            <a:off x="7270811" y="2112284"/>
            <a:ext cx="3199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复用</a:t>
            </a:r>
            <a:r>
              <a:rPr lang="en-US" altLang="zh-CN" sz="1600" dirty="0">
                <a:solidFill>
                  <a:srgbClr val="FF0000"/>
                </a:solidFill>
              </a:rPr>
              <a:t>view &gt; newAccount </a:t>
            </a:r>
            <a:r>
              <a:rPr lang="zh-CN" altLang="en-US" sz="1600" dirty="0">
                <a:solidFill>
                  <a:srgbClr val="FF0000"/>
                </a:solidFill>
              </a:rPr>
              <a:t>新建账本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FBBA4C-9057-4D40-9F20-8E8EC0F9CED3}"/>
              </a:ext>
            </a:extLst>
          </p:cNvPr>
          <p:cNvSpPr/>
          <p:nvPr/>
        </p:nvSpPr>
        <p:spPr>
          <a:xfrm>
            <a:off x="2148396" y="1775534"/>
            <a:ext cx="781138" cy="30538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4D071F3-F989-4387-9F0C-AC4B1273E9E5}"/>
              </a:ext>
            </a:extLst>
          </p:cNvPr>
          <p:cNvCxnSpPr/>
          <p:nvPr/>
        </p:nvCxnSpPr>
        <p:spPr>
          <a:xfrm>
            <a:off x="2929534" y="4829429"/>
            <a:ext cx="4456687" cy="497173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8700A7B-9D0E-413E-B5AF-E7D0C9DDC998}"/>
              </a:ext>
            </a:extLst>
          </p:cNvPr>
          <p:cNvSpPr txBox="1"/>
          <p:nvPr/>
        </p:nvSpPr>
        <p:spPr>
          <a:xfrm>
            <a:off x="7386221" y="5078015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view. account__list &gt; view…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创建时间 每个账本都有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8AF9803-9A05-4137-AA19-C657F174B116}"/>
              </a:ext>
            </a:extLst>
          </p:cNvPr>
          <p:cNvCxnSpPr/>
          <p:nvPr/>
        </p:nvCxnSpPr>
        <p:spPr>
          <a:xfrm>
            <a:off x="4900474" y="3187083"/>
            <a:ext cx="2370337" cy="559294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23D479C-8178-45F2-A316-647E5365C638}"/>
              </a:ext>
            </a:extLst>
          </p:cNvPr>
          <p:cNvSpPr txBox="1"/>
          <p:nvPr/>
        </p:nvSpPr>
        <p:spPr>
          <a:xfrm>
            <a:off x="7270811" y="3476185"/>
            <a:ext cx="3805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view.account__list-item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功能同另一种风格一样，跳转到细节页</a:t>
            </a:r>
          </a:p>
        </p:txBody>
      </p:sp>
    </p:spTree>
    <p:extLst>
      <p:ext uri="{BB962C8B-B14F-4D97-AF65-F5344CB8AC3E}">
        <p14:creationId xmlns:p14="http://schemas.microsoft.com/office/powerpoint/2010/main" val="55356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18500F-3534-41C2-A56A-A0F4E96A2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13" y="417251"/>
            <a:ext cx="3374902" cy="58858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CBF4F0F-A08B-4987-A27E-DD483B2CDD41}"/>
              </a:ext>
            </a:extLst>
          </p:cNvPr>
          <p:cNvSpPr/>
          <p:nvPr/>
        </p:nvSpPr>
        <p:spPr>
          <a:xfrm>
            <a:off x="3346882" y="701336"/>
            <a:ext cx="781235" cy="36398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6E6F2F9-8467-48C6-9D27-BAAA2AD53FB7}"/>
              </a:ext>
            </a:extLst>
          </p:cNvPr>
          <p:cNvCxnSpPr/>
          <p:nvPr/>
        </p:nvCxnSpPr>
        <p:spPr>
          <a:xfrm>
            <a:off x="4128117" y="781235"/>
            <a:ext cx="3240349" cy="284085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EF59FD2-55D0-4273-9322-2E0B9E1CBB39}"/>
              </a:ext>
            </a:extLst>
          </p:cNvPr>
          <p:cNvSpPr txBox="1"/>
          <p:nvPr/>
        </p:nvSpPr>
        <p:spPr>
          <a:xfrm>
            <a:off x="7368466" y="781235"/>
            <a:ext cx="2949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根据不同账本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动态设置</a:t>
            </a:r>
            <a:r>
              <a:rPr lang="en-US" altLang="zh-CN" sz="1600" dirty="0">
                <a:solidFill>
                  <a:srgbClr val="FF0000"/>
                </a:solidFill>
              </a:rPr>
              <a:t>navigationBarTitleText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232A34-5636-49FF-87EC-4560CD33679C}"/>
              </a:ext>
            </a:extLst>
          </p:cNvPr>
          <p:cNvSpPr/>
          <p:nvPr/>
        </p:nvSpPr>
        <p:spPr>
          <a:xfrm>
            <a:off x="2237173" y="1198485"/>
            <a:ext cx="435006" cy="4793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5748A5-C58D-4771-A91C-491CF635EEF5}"/>
              </a:ext>
            </a:extLst>
          </p:cNvPr>
          <p:cNvSpPr/>
          <p:nvPr/>
        </p:nvSpPr>
        <p:spPr>
          <a:xfrm>
            <a:off x="4767309" y="1198485"/>
            <a:ext cx="523782" cy="4793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24151D-B66C-4AEA-8A9F-25F8310A2FD0}"/>
              </a:ext>
            </a:extLst>
          </p:cNvPr>
          <p:cNvSpPr/>
          <p:nvPr/>
        </p:nvSpPr>
        <p:spPr>
          <a:xfrm>
            <a:off x="3266983" y="1149657"/>
            <a:ext cx="949910" cy="5770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1E740-515B-4C41-97EE-907989AE1282}"/>
              </a:ext>
            </a:extLst>
          </p:cNvPr>
          <p:cNvSpPr/>
          <p:nvPr/>
        </p:nvSpPr>
        <p:spPr>
          <a:xfrm>
            <a:off x="3444536" y="5468645"/>
            <a:ext cx="603681" cy="5770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74B390-B0E6-4F4E-B00F-D0C541AF83AB}"/>
              </a:ext>
            </a:extLst>
          </p:cNvPr>
          <p:cNvCxnSpPr/>
          <p:nvPr/>
        </p:nvCxnSpPr>
        <p:spPr>
          <a:xfrm>
            <a:off x="4048217" y="5734975"/>
            <a:ext cx="34445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75EE7F3-885E-415B-B142-865872DE5EEA}"/>
              </a:ext>
            </a:extLst>
          </p:cNvPr>
          <p:cNvCxnSpPr/>
          <p:nvPr/>
        </p:nvCxnSpPr>
        <p:spPr>
          <a:xfrm>
            <a:off x="4216893" y="5149049"/>
            <a:ext cx="32758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F671F87-6E04-4758-9FB7-AC7957354A17}"/>
              </a:ext>
            </a:extLst>
          </p:cNvPr>
          <p:cNvSpPr/>
          <p:nvPr/>
        </p:nvSpPr>
        <p:spPr>
          <a:xfrm>
            <a:off x="2672179" y="3972757"/>
            <a:ext cx="2175029" cy="92771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3B835EF-F5BD-4B0D-BA88-9BD07282E8FC}"/>
              </a:ext>
            </a:extLst>
          </p:cNvPr>
          <p:cNvCxnSpPr/>
          <p:nvPr/>
        </p:nvCxnSpPr>
        <p:spPr>
          <a:xfrm flipV="1">
            <a:off x="4847208" y="3799643"/>
            <a:ext cx="2521258" cy="745724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25A5E21-DFD0-46D3-949B-0DE12DC96C27}"/>
              </a:ext>
            </a:extLst>
          </p:cNvPr>
          <p:cNvCxnSpPr>
            <a:cxnSpLocks/>
          </p:cNvCxnSpPr>
          <p:nvPr/>
        </p:nvCxnSpPr>
        <p:spPr>
          <a:xfrm>
            <a:off x="5291091" y="1389849"/>
            <a:ext cx="2077375" cy="479394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4A7B556-5D8F-47D9-ADD8-C4D4CD707DA0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4190261" y="-57705"/>
            <a:ext cx="1442620" cy="4913790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0B9C68D-0DDB-4429-83AF-72D14197EC0C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5215631" y="253013"/>
            <a:ext cx="679143" cy="362652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29ACBF0-6B84-4EA0-A733-07E26D9E468C}"/>
              </a:ext>
            </a:extLst>
          </p:cNvPr>
          <p:cNvSpPr txBox="1"/>
          <p:nvPr/>
        </p:nvSpPr>
        <p:spPr>
          <a:xfrm>
            <a:off x="7426174" y="1575793"/>
            <a:ext cx="3203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Image[bindtap=“accountAnalyze”]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点击跳转到账本明细页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87899F-A004-4C44-B178-3A05DB260E4F}"/>
              </a:ext>
            </a:extLst>
          </p:cNvPr>
          <p:cNvSpPr txBox="1"/>
          <p:nvPr/>
        </p:nvSpPr>
        <p:spPr>
          <a:xfrm>
            <a:off x="7368466" y="2170021"/>
            <a:ext cx="322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view[class=“account__spend-text”]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动态显示数据库</a:t>
            </a:r>
            <a:r>
              <a:rPr lang="en-US" altLang="zh-CN" sz="1600" dirty="0">
                <a:solidFill>
                  <a:srgbClr val="FF0000"/>
                </a:solidFill>
              </a:rPr>
              <a:t>spend</a:t>
            </a:r>
            <a:r>
              <a:rPr lang="zh-CN" altLang="en-US" sz="1600" dirty="0">
                <a:solidFill>
                  <a:srgbClr val="FF0000"/>
                </a:solidFill>
              </a:rPr>
              <a:t>字段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3D89DFD-57FA-4AED-8475-6FAD212D8FBE}"/>
              </a:ext>
            </a:extLst>
          </p:cNvPr>
          <p:cNvSpPr txBox="1"/>
          <p:nvPr/>
        </p:nvSpPr>
        <p:spPr>
          <a:xfrm>
            <a:off x="7368466" y="2784306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Image[bindtap=“getCalendar”]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点击跳转到日历页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426903B-14F1-4356-BE34-A1CCA277F34F}"/>
              </a:ext>
            </a:extLst>
          </p:cNvPr>
          <p:cNvSpPr txBox="1"/>
          <p:nvPr/>
        </p:nvSpPr>
        <p:spPr>
          <a:xfrm>
            <a:off x="7368466" y="3518430"/>
            <a:ext cx="3300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view[class=“account__show-detail”]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动态显示支出与收入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0054AE8-024A-40DD-AEDC-0A019B223A12}"/>
              </a:ext>
            </a:extLst>
          </p:cNvPr>
          <p:cNvSpPr txBox="1"/>
          <p:nvPr/>
        </p:nvSpPr>
        <p:spPr>
          <a:xfrm>
            <a:off x="7492753" y="4839482"/>
            <a:ext cx="3300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view[class=“account__show-items”]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动态每条细节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4DE605A-CB20-4333-8A16-41A44B948E99}"/>
              </a:ext>
            </a:extLst>
          </p:cNvPr>
          <p:cNvSpPr txBox="1"/>
          <p:nvPr/>
        </p:nvSpPr>
        <p:spPr>
          <a:xfrm>
            <a:off x="7492753" y="5468645"/>
            <a:ext cx="295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view[bindtap=“recordAccount”]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点击跳转到新增收支页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8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331600-B2D1-4E50-A22A-1ACF8878D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01" y="488271"/>
            <a:ext cx="3300683" cy="57482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3A26AE-9C8C-4649-8FBC-18803875BF1D}"/>
              </a:ext>
            </a:extLst>
          </p:cNvPr>
          <p:cNvSpPr/>
          <p:nvPr/>
        </p:nvSpPr>
        <p:spPr>
          <a:xfrm>
            <a:off x="2228295" y="3160450"/>
            <a:ext cx="497150" cy="66582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D6C4AE8-CC39-4486-8864-3402B5D55780}"/>
              </a:ext>
            </a:extLst>
          </p:cNvPr>
          <p:cNvCxnSpPr/>
          <p:nvPr/>
        </p:nvCxnSpPr>
        <p:spPr>
          <a:xfrm>
            <a:off x="2725445" y="3302493"/>
            <a:ext cx="5362112" cy="408373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8CBE145-832D-49CF-9101-A793C439E80E}"/>
              </a:ext>
            </a:extLst>
          </p:cNvPr>
          <p:cNvSpPr txBox="1"/>
          <p:nvPr/>
        </p:nvSpPr>
        <p:spPr>
          <a:xfrm>
            <a:off x="8087557" y="35415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显示当前日期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3887AB-5E94-470A-B4E5-3F75E23966C1}"/>
              </a:ext>
            </a:extLst>
          </p:cNvPr>
          <p:cNvSpPr/>
          <p:nvPr/>
        </p:nvSpPr>
        <p:spPr>
          <a:xfrm>
            <a:off x="2539014" y="1091953"/>
            <a:ext cx="2432481" cy="4083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60186B38-4470-44DE-9FF0-30A8B8FE0D90}"/>
              </a:ext>
            </a:extLst>
          </p:cNvPr>
          <p:cNvCxnSpPr>
            <a:cxnSpLocks/>
          </p:cNvCxnSpPr>
          <p:nvPr/>
        </p:nvCxnSpPr>
        <p:spPr>
          <a:xfrm flipV="1">
            <a:off x="4971495" y="488271"/>
            <a:ext cx="2237173" cy="816746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B7FEF7A-3B1C-4952-8B65-62E19D670B82}"/>
              </a:ext>
            </a:extLst>
          </p:cNvPr>
          <p:cNvCxnSpPr/>
          <p:nvPr/>
        </p:nvCxnSpPr>
        <p:spPr>
          <a:xfrm>
            <a:off x="4971495" y="1305017"/>
            <a:ext cx="2237173" cy="807868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48A845C-FB3D-44D1-8CD1-AFD3B2C09E0C}"/>
              </a:ext>
            </a:extLst>
          </p:cNvPr>
          <p:cNvCxnSpPr/>
          <p:nvPr/>
        </p:nvCxnSpPr>
        <p:spPr>
          <a:xfrm>
            <a:off x="6001305" y="1305017"/>
            <a:ext cx="12073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B9DE096-613F-4565-AC13-06F9EF3B6D29}"/>
              </a:ext>
            </a:extLst>
          </p:cNvPr>
          <p:cNvSpPr txBox="1"/>
          <p:nvPr/>
        </p:nvSpPr>
        <p:spPr>
          <a:xfrm>
            <a:off x="7208668" y="318993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click</a:t>
            </a:r>
            <a:r>
              <a:rPr lang="zh-CN" altLang="en-US" sz="1600" dirty="0">
                <a:solidFill>
                  <a:srgbClr val="FF0000"/>
                </a:solidFill>
              </a:rPr>
              <a:t>左箭头 显示前一天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0CD44AE-7953-4259-A990-D5003944AD77}"/>
              </a:ext>
            </a:extLst>
          </p:cNvPr>
          <p:cNvSpPr txBox="1"/>
          <p:nvPr/>
        </p:nvSpPr>
        <p:spPr>
          <a:xfrm>
            <a:off x="7208668" y="1952487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click</a:t>
            </a:r>
            <a:r>
              <a:rPr lang="zh-CN" altLang="en-US" sz="1600" dirty="0">
                <a:solidFill>
                  <a:srgbClr val="FF0000"/>
                </a:solidFill>
              </a:rPr>
              <a:t>右箭头 显示后一天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DCA1290-1D14-4704-BC5E-8747F1C05589}"/>
              </a:ext>
            </a:extLst>
          </p:cNvPr>
          <p:cNvSpPr txBox="1"/>
          <p:nvPr/>
        </p:nvSpPr>
        <p:spPr>
          <a:xfrm>
            <a:off x="7202234" y="1065296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click</a:t>
            </a:r>
            <a:r>
              <a:rPr lang="zh-CN" altLang="en-US" sz="1600" dirty="0">
                <a:solidFill>
                  <a:srgbClr val="FF0000"/>
                </a:solidFill>
              </a:rPr>
              <a:t>中间日期 从下面弹出选框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选择任意天日期</a:t>
            </a:r>
          </a:p>
        </p:txBody>
      </p:sp>
    </p:spTree>
    <p:extLst>
      <p:ext uri="{BB962C8B-B14F-4D97-AF65-F5344CB8AC3E}">
        <p14:creationId xmlns:p14="http://schemas.microsoft.com/office/powerpoint/2010/main" val="383457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764F31-F181-4810-BFCB-EE2C2E193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94" y="506027"/>
            <a:ext cx="3387473" cy="59036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DE5828B-0B32-4493-AABE-8CD63E9A207D}"/>
              </a:ext>
            </a:extLst>
          </p:cNvPr>
          <p:cNvSpPr/>
          <p:nvPr/>
        </p:nvSpPr>
        <p:spPr>
          <a:xfrm>
            <a:off x="4092606" y="1038687"/>
            <a:ext cx="1216241" cy="452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C57559-F646-463B-9681-D579E12D63B9}"/>
              </a:ext>
            </a:extLst>
          </p:cNvPr>
          <p:cNvSpPr/>
          <p:nvPr/>
        </p:nvSpPr>
        <p:spPr>
          <a:xfrm>
            <a:off x="2148396" y="1038687"/>
            <a:ext cx="798990" cy="3551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48D9237-15F1-40D6-952D-E8EA337DBE81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4243526" y="-301842"/>
            <a:ext cx="941033" cy="433230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5EFE0C-6B26-4152-8D8E-9F3AAEEA02A1}"/>
              </a:ext>
            </a:extLst>
          </p:cNvPr>
          <p:cNvCxnSpPr/>
          <p:nvPr/>
        </p:nvCxnSpPr>
        <p:spPr>
          <a:xfrm>
            <a:off x="2947386" y="1908699"/>
            <a:ext cx="39328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8F9A2F5-FFAB-44F2-B42A-5DC84BB8E524}"/>
              </a:ext>
            </a:extLst>
          </p:cNvPr>
          <p:cNvCxnSpPr>
            <a:stCxn id="6" idx="3"/>
          </p:cNvCxnSpPr>
          <p:nvPr/>
        </p:nvCxnSpPr>
        <p:spPr>
          <a:xfrm>
            <a:off x="5308847" y="1265068"/>
            <a:ext cx="1500326" cy="13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2E6F529-C0B1-462B-99A2-0A23E7763FD8}"/>
              </a:ext>
            </a:extLst>
          </p:cNvPr>
          <p:cNvSpPr txBox="1"/>
          <p:nvPr/>
        </p:nvSpPr>
        <p:spPr>
          <a:xfrm>
            <a:off x="6824150" y="979338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text[class="account__title-spend“]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收支金额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8EA87D-6C7C-4F43-BB37-A6B7A0C8055E}"/>
              </a:ext>
            </a:extLst>
          </p:cNvPr>
          <p:cNvSpPr txBox="1"/>
          <p:nvPr/>
        </p:nvSpPr>
        <p:spPr>
          <a:xfrm>
            <a:off x="6951089" y="2228869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text[class="account__title-time “]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日期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C55A7B6-66D3-4A7D-B176-FDA15D541DD8}"/>
              </a:ext>
            </a:extLst>
          </p:cNvPr>
          <p:cNvSpPr txBox="1"/>
          <p:nvPr/>
        </p:nvSpPr>
        <p:spPr>
          <a:xfrm>
            <a:off x="6951089" y="1604103"/>
            <a:ext cx="2799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view[class="account__detail “]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收支明细</a:t>
            </a:r>
          </a:p>
        </p:txBody>
      </p:sp>
    </p:spTree>
    <p:extLst>
      <p:ext uri="{BB962C8B-B14F-4D97-AF65-F5344CB8AC3E}">
        <p14:creationId xmlns:p14="http://schemas.microsoft.com/office/powerpoint/2010/main" val="75871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548498-69D5-4B7B-923A-62279DD5E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40" y="457200"/>
            <a:ext cx="3451387" cy="59436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F497C8-A2D3-4D9B-BE20-68597CC04B5D}"/>
              </a:ext>
            </a:extLst>
          </p:cNvPr>
          <p:cNvSpPr/>
          <p:nvPr/>
        </p:nvSpPr>
        <p:spPr>
          <a:xfrm>
            <a:off x="2441359" y="1065320"/>
            <a:ext cx="994299" cy="42612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199748-B81A-4E5E-9D92-0CE2EE8A1892}"/>
              </a:ext>
            </a:extLst>
          </p:cNvPr>
          <p:cNvCxnSpPr/>
          <p:nvPr/>
        </p:nvCxnSpPr>
        <p:spPr>
          <a:xfrm>
            <a:off x="3435658" y="1127464"/>
            <a:ext cx="26603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C5DADFF-0481-4413-9403-D40366A487BD}"/>
              </a:ext>
            </a:extLst>
          </p:cNvPr>
          <p:cNvSpPr txBox="1"/>
          <p:nvPr/>
        </p:nvSpPr>
        <p:spPr>
          <a:xfrm>
            <a:off x="6295595" y="942798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click</a:t>
            </a:r>
            <a:r>
              <a:rPr lang="zh-CN" altLang="en-US" sz="1600" dirty="0">
                <a:solidFill>
                  <a:srgbClr val="FF0000"/>
                </a:solidFill>
              </a:rPr>
              <a:t>选中后颜色改变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900BC4-E73C-4208-B22D-C6264564C37D}"/>
              </a:ext>
            </a:extLst>
          </p:cNvPr>
          <p:cNvSpPr/>
          <p:nvPr/>
        </p:nvSpPr>
        <p:spPr>
          <a:xfrm>
            <a:off x="2034640" y="1491449"/>
            <a:ext cx="3451387" cy="10653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2C35CEA-9734-46A1-966B-F98815E15D7D}"/>
              </a:ext>
            </a:extLst>
          </p:cNvPr>
          <p:cNvCxnSpPr/>
          <p:nvPr/>
        </p:nvCxnSpPr>
        <p:spPr>
          <a:xfrm>
            <a:off x="5486027" y="1811045"/>
            <a:ext cx="809568" cy="346229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7BB622A-B805-4432-B98B-AE197AC6C460}"/>
              </a:ext>
            </a:extLst>
          </p:cNvPr>
          <p:cNvSpPr txBox="1"/>
          <p:nvPr/>
        </p:nvSpPr>
        <p:spPr>
          <a:xfrm>
            <a:off x="6295595" y="1654176"/>
            <a:ext cx="44518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默认选中第一个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第一行</a:t>
            </a:r>
            <a:r>
              <a:rPr lang="en-US" altLang="zh-CN" sz="1600" dirty="0">
                <a:solidFill>
                  <a:srgbClr val="FF0000"/>
                </a:solidFill>
              </a:rPr>
              <a:t>icon</a:t>
            </a:r>
            <a:r>
              <a:rPr lang="zh-CN" altLang="en-US" sz="1600" dirty="0">
                <a:solidFill>
                  <a:srgbClr val="FF0000"/>
                </a:solidFill>
              </a:rPr>
              <a:t>选中，叠加主题色圆形 </a:t>
            </a:r>
            <a:r>
              <a:rPr lang="en-US" altLang="zh-CN" sz="1600" dirty="0">
                <a:solidFill>
                  <a:srgbClr val="FF0000"/>
                </a:solidFill>
              </a:rPr>
              <a:t>icon</a:t>
            </a:r>
            <a:r>
              <a:rPr lang="zh-CN" altLang="en-US" sz="1600" dirty="0">
                <a:solidFill>
                  <a:srgbClr val="FF0000"/>
                </a:solidFill>
              </a:rPr>
              <a:t>反白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第二行显示对应类别图标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第二行</a:t>
            </a:r>
            <a:r>
              <a:rPr lang="en-US" altLang="zh-CN" sz="1600" dirty="0">
                <a:solidFill>
                  <a:srgbClr val="FF0000"/>
                </a:solidFill>
              </a:rPr>
              <a:t>icon</a:t>
            </a:r>
            <a:r>
              <a:rPr lang="zh-CN" altLang="en-US" sz="1600" dirty="0">
                <a:solidFill>
                  <a:srgbClr val="FF0000"/>
                </a:solidFill>
              </a:rPr>
              <a:t>选中，下边框和字体一同变为主题色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C395C2-6539-4D8F-A480-A7F633D7B98D}"/>
              </a:ext>
            </a:extLst>
          </p:cNvPr>
          <p:cNvSpPr/>
          <p:nvPr/>
        </p:nvSpPr>
        <p:spPr>
          <a:xfrm>
            <a:off x="2148396" y="2645546"/>
            <a:ext cx="3133818" cy="16556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652E896-0DBD-4322-9E69-345585312804}"/>
              </a:ext>
            </a:extLst>
          </p:cNvPr>
          <p:cNvCxnSpPr/>
          <p:nvPr/>
        </p:nvCxnSpPr>
        <p:spPr>
          <a:xfrm>
            <a:off x="4731798" y="3000652"/>
            <a:ext cx="173114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B83D96C-2B84-4F49-8CA5-279FB25AD41A}"/>
              </a:ext>
            </a:extLst>
          </p:cNvPr>
          <p:cNvCxnSpPr/>
          <p:nvPr/>
        </p:nvCxnSpPr>
        <p:spPr>
          <a:xfrm>
            <a:off x="4765829" y="3799643"/>
            <a:ext cx="16971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E38BE05-317F-4DF5-AB8F-9C084BBBA633}"/>
              </a:ext>
            </a:extLst>
          </p:cNvPr>
          <p:cNvSpPr txBox="1"/>
          <p:nvPr/>
        </p:nvSpPr>
        <p:spPr>
          <a:xfrm>
            <a:off x="6525466" y="2831375"/>
            <a:ext cx="3651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input[“getMoney”]</a:t>
            </a:r>
            <a:r>
              <a:rPr lang="zh-CN" altLang="en-US" sz="1600" dirty="0">
                <a:solidFill>
                  <a:srgbClr val="FF0000"/>
                </a:solidFill>
              </a:rPr>
              <a:t>选中弹出数字输入框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38DE3A-C0F0-489E-8CF8-3D3EB82509E5}"/>
              </a:ext>
            </a:extLst>
          </p:cNvPr>
          <p:cNvSpPr txBox="1"/>
          <p:nvPr/>
        </p:nvSpPr>
        <p:spPr>
          <a:xfrm>
            <a:off x="6505398" y="3630366"/>
            <a:ext cx="3307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textarea[“getDesc”]</a:t>
            </a:r>
            <a:r>
              <a:rPr lang="zh-CN" altLang="en-US" sz="1600" dirty="0">
                <a:solidFill>
                  <a:srgbClr val="FF0000"/>
                </a:solidFill>
              </a:rPr>
              <a:t>选中弹出输入法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C0D4D90-18F7-4854-B055-BFC53E763F4A}"/>
              </a:ext>
            </a:extLst>
          </p:cNvPr>
          <p:cNvSpPr/>
          <p:nvPr/>
        </p:nvSpPr>
        <p:spPr>
          <a:xfrm>
            <a:off x="2228295" y="4394447"/>
            <a:ext cx="1713390" cy="24857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0BBED3-0BF8-4599-B1D3-83ABBE703929}"/>
              </a:ext>
            </a:extLst>
          </p:cNvPr>
          <p:cNvCxnSpPr/>
          <p:nvPr/>
        </p:nvCxnSpPr>
        <p:spPr>
          <a:xfrm>
            <a:off x="3941685" y="4527612"/>
            <a:ext cx="252125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C445C54-95EB-46C6-8C27-77771E2774EF}"/>
              </a:ext>
            </a:extLst>
          </p:cNvPr>
          <p:cNvSpPr txBox="1"/>
          <p:nvPr/>
        </p:nvSpPr>
        <p:spPr>
          <a:xfrm>
            <a:off x="6525466" y="4358335"/>
            <a:ext cx="2201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click</a:t>
            </a:r>
            <a:r>
              <a:rPr lang="zh-CN" altLang="en-US" sz="1600">
                <a:solidFill>
                  <a:srgbClr val="FF0000"/>
                </a:solidFill>
              </a:rPr>
              <a:t>打开腾讯地图定位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0DE3AFE-B4E9-4325-98FD-368BF887D9A6}"/>
              </a:ext>
            </a:extLst>
          </p:cNvPr>
          <p:cNvSpPr/>
          <p:nvPr/>
        </p:nvSpPr>
        <p:spPr>
          <a:xfrm>
            <a:off x="2308194" y="4802819"/>
            <a:ext cx="2760956" cy="6480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EB4202F-A43E-43EB-86BE-2D56FAD7347A}"/>
              </a:ext>
            </a:extLst>
          </p:cNvPr>
          <p:cNvCxnSpPr/>
          <p:nvPr/>
        </p:nvCxnSpPr>
        <p:spPr>
          <a:xfrm>
            <a:off x="5069150" y="5131293"/>
            <a:ext cx="13937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5131499-274A-4008-AE38-438F8BBB18B2}"/>
              </a:ext>
            </a:extLst>
          </p:cNvPr>
          <p:cNvSpPr txBox="1"/>
          <p:nvPr/>
        </p:nvSpPr>
        <p:spPr>
          <a:xfrm>
            <a:off x="6525466" y="4919987"/>
            <a:ext cx="31213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button[bindtap=“save”]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未选择时呈灰白色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选择后呈主题色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点击出现</a:t>
            </a:r>
            <a:r>
              <a:rPr lang="en-US" altLang="zh-CN" sz="1600" dirty="0">
                <a:solidFill>
                  <a:srgbClr val="FF0000"/>
                </a:solidFill>
              </a:rPr>
              <a:t>Toast</a:t>
            </a:r>
            <a:r>
              <a:rPr lang="zh-CN" altLang="en-US" sz="1600" dirty="0">
                <a:solidFill>
                  <a:srgbClr val="FF0000"/>
                </a:solidFill>
              </a:rPr>
              <a:t>，提示：正在保存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然后跳转到</a:t>
            </a:r>
            <a:r>
              <a:rPr lang="en-US" altLang="zh-CN" sz="1600" dirty="0">
                <a:solidFill>
                  <a:srgbClr val="FF0000"/>
                </a:solidFill>
              </a:rPr>
              <a:t>accoutPage</a:t>
            </a:r>
            <a:r>
              <a:rPr lang="zh-CN" altLang="en-US" sz="1600" dirty="0">
                <a:solidFill>
                  <a:srgbClr val="FF0000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7097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427</Words>
  <Application>Microsoft Office PowerPoint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豪豪</dc:creator>
  <cp:lastModifiedBy>邹 豪豪</cp:lastModifiedBy>
  <cp:revision>24</cp:revision>
  <dcterms:created xsi:type="dcterms:W3CDTF">2018-11-18T05:18:05Z</dcterms:created>
  <dcterms:modified xsi:type="dcterms:W3CDTF">2018-11-18T11:21:26Z</dcterms:modified>
</cp:coreProperties>
</file>