
<file path=[Content_Types].xml><?xml version="1.0" encoding="utf-8"?>
<Types xmlns="http://schemas.openxmlformats.org/package/2006/content-types">
  <Default Extension="png" ContentType="image/png;base64"/>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0.png" ContentType="image/png"/>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11.png" ContentType="image/png"/>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16.png" ContentType="image/png"/>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17.png" ContentType="image/png"/>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32"/>
  </p:notesMasterIdLst>
  <p:handoutMasterIdLst>
    <p:handoutMasterId r:id="rId33"/>
  </p:handoutMasterIdLst>
  <p:sldIdLst>
    <p:sldId id="261" r:id="rId5"/>
    <p:sldId id="286" r:id="rId6"/>
    <p:sldId id="314" r:id="rId7"/>
    <p:sldId id="322" r:id="rId8"/>
    <p:sldId id="273" r:id="rId9"/>
    <p:sldId id="323" r:id="rId10"/>
    <p:sldId id="325" r:id="rId11"/>
    <p:sldId id="326" r:id="rId12"/>
    <p:sldId id="324" r:id="rId13"/>
    <p:sldId id="317" r:id="rId14"/>
    <p:sldId id="333" r:id="rId15"/>
    <p:sldId id="328" r:id="rId16"/>
    <p:sldId id="329" r:id="rId17"/>
    <p:sldId id="330" r:id="rId18"/>
    <p:sldId id="331" r:id="rId19"/>
    <p:sldId id="332" r:id="rId20"/>
    <p:sldId id="316" r:id="rId21"/>
    <p:sldId id="306" r:id="rId22"/>
    <p:sldId id="318" r:id="rId23"/>
    <p:sldId id="280" r:id="rId24"/>
    <p:sldId id="320" r:id="rId25"/>
    <p:sldId id="321" r:id="rId26"/>
    <p:sldId id="335" r:id="rId27"/>
    <p:sldId id="334" r:id="rId28"/>
    <p:sldId id="336" r:id="rId29"/>
    <p:sldId id="313" r:id="rId30"/>
    <p:sldId id="33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p:scale>
          <a:sx n="66" d="100"/>
          <a:sy n="66" d="100"/>
        </p:scale>
        <p:origin x="1330" y="773"/>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12/10/2020</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12/10/2020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23121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145305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050072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2671968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4004805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2309569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1248217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1485864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299821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2463859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2701437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1104576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24</a:t>
            </a:fld>
            <a:endParaRPr lang="en-US" noProof="0" dirty="0"/>
          </a:p>
        </p:txBody>
      </p:sp>
    </p:spTree>
    <p:extLst>
      <p:ext uri="{BB962C8B-B14F-4D97-AF65-F5344CB8AC3E}">
        <p14:creationId xmlns:p14="http://schemas.microsoft.com/office/powerpoint/2010/main" val="475757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25</a:t>
            </a:fld>
            <a:endParaRPr lang="en-US" noProof="0" dirty="0"/>
          </a:p>
        </p:txBody>
      </p:sp>
    </p:spTree>
    <p:extLst>
      <p:ext uri="{BB962C8B-B14F-4D97-AF65-F5344CB8AC3E}">
        <p14:creationId xmlns:p14="http://schemas.microsoft.com/office/powerpoint/2010/main" val="587581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26</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27</a:t>
            </a:fld>
            <a:endParaRPr lang="en-US" noProof="0" dirty="0"/>
          </a:p>
        </p:txBody>
      </p:sp>
    </p:spTree>
    <p:extLst>
      <p:ext uri="{BB962C8B-B14F-4D97-AF65-F5344CB8AC3E}">
        <p14:creationId xmlns:p14="http://schemas.microsoft.com/office/powerpoint/2010/main" val="330283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91235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220849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184337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85823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799683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66805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4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4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4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4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 Id="rId5" Type="http://schemas.openxmlformats.org/officeDocument/2006/relationships/image" Target="../media/image13.png"/><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5.xml"/><Relationship Id="rId5" Type="http://schemas.openxmlformats.org/officeDocument/2006/relationships/image" Target="../media/image15.png"/><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tretch>
            <a:fillRect/>
          </a:stretch>
        </p:blipFill>
        <p:spPr>
          <a:xfrm>
            <a:off x="0" y="0"/>
            <a:ext cx="12192000" cy="6858000"/>
          </a:xfrm>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667000" y="914400"/>
            <a:ext cx="7162800" cy="1447799"/>
          </a:xfrm>
        </p:spPr>
        <p:txBody>
          <a:bodyPr>
            <a:normAutofit/>
          </a:bodyPr>
          <a:lstStyle/>
          <a:p>
            <a:r>
              <a:rPr lang="en-US" sz="4400" dirty="0">
                <a:latin typeface="Algerian" panose="04020705040A02060702" pitchFamily="82" charset="0"/>
              </a:rPr>
              <a:t>Summer internship project</a:t>
            </a:r>
            <a:endParaRPr lang="en-US" sz="2800" dirty="0">
              <a:latin typeface="Algerian" panose="04020705040A02060702" pitchFamily="82" charset="0"/>
            </a:endParaRP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2971800" y="2606230"/>
            <a:ext cx="6019800" cy="1660970"/>
          </a:xfrm>
        </p:spPr>
        <p:txBody>
          <a:bodyPr>
            <a:normAutofit/>
          </a:bodyPr>
          <a:lstStyle/>
          <a:p>
            <a:r>
              <a:rPr lang="en-US" sz="4800" dirty="0">
                <a:latin typeface="Bahnschrift Light" panose="020B0502040204020203" pitchFamily="34" charset="0"/>
              </a:rPr>
              <a:t>Heartbeat sound classification</a:t>
            </a:r>
            <a:endParaRPr lang="en-US" sz="4800" dirty="0"/>
          </a:p>
        </p:txBody>
      </p:sp>
      <p:sp>
        <p:nvSpPr>
          <p:cNvPr id="3" name="TextBox 2">
            <a:extLst>
              <a:ext uri="{FF2B5EF4-FFF2-40B4-BE49-F238E27FC236}">
                <a16:creationId xmlns:a16="http://schemas.microsoft.com/office/drawing/2014/main" id="{D8DD53E8-E81D-4B91-9B3B-0D5C46C18AC2}"/>
              </a:ext>
            </a:extLst>
          </p:cNvPr>
          <p:cNvSpPr txBox="1"/>
          <p:nvPr/>
        </p:nvSpPr>
        <p:spPr>
          <a:xfrm>
            <a:off x="2971800" y="5011446"/>
            <a:ext cx="5559936" cy="1200329"/>
          </a:xfrm>
          <a:prstGeom prst="rect">
            <a:avLst/>
          </a:prstGeom>
          <a:noFill/>
        </p:spPr>
        <p:txBody>
          <a:bodyPr wrap="square" rtlCol="0">
            <a:spAutoFit/>
          </a:bodyPr>
          <a:lstStyle/>
          <a:p>
            <a:r>
              <a:rPr lang="en-US" sz="2400" dirty="0">
                <a:solidFill>
                  <a:schemeClr val="bg1"/>
                </a:solidFill>
              </a:rPr>
              <a:t>Submitted by-</a:t>
            </a:r>
          </a:p>
          <a:p>
            <a:r>
              <a:rPr lang="en-US" sz="2400" dirty="0">
                <a:solidFill>
                  <a:schemeClr val="bg1"/>
                </a:solidFill>
              </a:rPr>
              <a:t>Mehul Tyagi 					Aman Mishra</a:t>
            </a:r>
          </a:p>
          <a:p>
            <a:r>
              <a:rPr lang="en-US" sz="2400" dirty="0">
                <a:solidFill>
                  <a:schemeClr val="bg1"/>
                </a:solidFill>
              </a:rPr>
              <a:t>170101024 					170101008</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lstStyle/>
          <a:p>
            <a:pPr algn="just">
              <a:lnSpc>
                <a:spcPct val="150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For feature extraction, the signals were analyzed in two groups. For the first group of extractions, the entire signal was analyzed in both the time and frequency domain. The second group uses significant parts of the signal as a whole to extract features. </a:t>
            </a:r>
          </a:p>
          <a:p>
            <a:pPr algn="just">
              <a:lnSpc>
                <a:spcPct val="150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The significant parts of a signal are S1 and S2. A total of 18 different features were extracted, seven of which are based on the entire signal. The features extracted for the first set of features in the time domain are zero crossings, energy and entropy of energy. </a:t>
            </a:r>
          </a:p>
          <a:p>
            <a:pPr algn="just">
              <a:lnSpc>
                <a:spcPct val="150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In the frequency domain, spectral spread, spectral entropy, spectral flux and Mel Frequency Cepstral Coefficients (MFCCs) were used. All </a:t>
            </a:r>
            <a:r>
              <a:rPr lang="en-US" sz="1800" dirty="0">
                <a:latin typeface="Georgia" panose="02040502050405020303" pitchFamily="18" charset="0"/>
                <a:ea typeface="Calibri" panose="020F0502020204030204" pitchFamily="34" charset="0"/>
                <a:cs typeface="Times New Roman" panose="02020603050405020304" pitchFamily="18" charset="0"/>
              </a:rPr>
              <a:t>sound </a:t>
            </a:r>
            <a:r>
              <a:rPr lang="en-US" sz="1800" dirty="0">
                <a:effectLst/>
                <a:latin typeface="Georgia" panose="02040502050405020303" pitchFamily="18" charset="0"/>
                <a:ea typeface="Calibri" panose="020F0502020204030204" pitchFamily="34" charset="0"/>
                <a:cs typeface="Times New Roman" panose="02020603050405020304" pitchFamily="18" charset="0"/>
              </a:rPr>
              <a:t>features were extracted using </a:t>
            </a:r>
            <a:r>
              <a:rPr lang="en-US" sz="1800" i="1" dirty="0" err="1">
                <a:effectLst/>
                <a:latin typeface="Georgia" panose="02040502050405020303" pitchFamily="18" charset="0"/>
                <a:ea typeface="Calibri" panose="020F0502020204030204" pitchFamily="34" charset="0"/>
                <a:cs typeface="Times New Roman" panose="02020603050405020304" pitchFamily="18" charset="0"/>
              </a:rPr>
              <a:t>librosa</a:t>
            </a:r>
            <a:r>
              <a:rPr lang="en-US" sz="1800" dirty="0">
                <a:effectLst/>
                <a:latin typeface="Georgia" panose="02040502050405020303" pitchFamily="18" charset="0"/>
                <a:ea typeface="Calibri" panose="020F0502020204030204" pitchFamily="34" charset="0"/>
                <a:cs typeface="Times New Roman" panose="02020603050405020304" pitchFamily="18" charset="0"/>
              </a:rPr>
              <a:t>, a python library for audio signal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What all is actually needed.</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97447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514351" y="1685925"/>
            <a:ext cx="11372849" cy="2502408"/>
          </a:xfrm>
        </p:spPr>
        <p:txBody>
          <a:bodyPr>
            <a:normAutofit fontScale="90000"/>
          </a:bodyPr>
          <a:lstStyle/>
          <a:p>
            <a:pPr algn="ctr"/>
            <a:r>
              <a:rPr lang="en-US" sz="11600" dirty="0">
                <a:latin typeface="Algerian" panose="04020705040A02060702" pitchFamily="82" charset="0"/>
              </a:rPr>
              <a:t>C</a:t>
            </a:r>
            <a:r>
              <a:rPr lang="en-US" dirty="0">
                <a:latin typeface="Algerian" panose="04020705040A02060702" pitchFamily="82" charset="0"/>
              </a:rPr>
              <a:t>ategories of </a:t>
            </a:r>
            <a:r>
              <a:rPr lang="en-US" sz="11600" dirty="0">
                <a:latin typeface="Algerian" panose="04020705040A02060702" pitchFamily="82" charset="0"/>
              </a:rPr>
              <a:t>h</a:t>
            </a:r>
            <a:r>
              <a:rPr lang="en-US" dirty="0">
                <a:latin typeface="Algerian" panose="04020705040A02060702" pitchFamily="82" charset="0"/>
              </a:rPr>
              <a:t>eartbeat</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8201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1714669"/>
            <a:ext cx="4114800" cy="1219200"/>
          </a:xfrm>
        </p:spPr>
        <p:txBody>
          <a:bodyPr/>
          <a:lstStyle/>
          <a:p>
            <a:r>
              <a:rPr lang="en-US" b="1" dirty="0"/>
              <a:t>1. Normal case</a:t>
            </a:r>
            <a:endParaRPr lang="en-IN" b="1"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134100" y="2651464"/>
            <a:ext cx="6057900" cy="4191000"/>
          </a:xfrm>
        </p:spPr>
        <p:txBody>
          <a:bodyPr>
            <a:normAutofit/>
          </a:bodyPr>
          <a:lstStyle/>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In the Normal category there are normal, healthy heart sounds. These may contain noise in the final second of the recording as the device is removed from the body. They may contain a variety of background noises (from traffic to radios). They may also contain occasional random noise corresponding to breathing, or brushing the microphone against clothing or skin. </a:t>
            </a:r>
          </a:p>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A normal heart sound has a clear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dub,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dub” pattern, with the time from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to “dub” shorter than the time from “dub” to the next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(when the heart rate is less than 140 beats per minute)(source: Rita Getz)</a:t>
            </a:r>
            <a:endParaRPr lang="en-IN" sz="1800" dirty="0">
              <a:latin typeface="Cambria" panose="02040503050406030204" pitchFamily="18" charset="0"/>
              <a:ea typeface="Cambria" panose="02040503050406030204" pitchFamily="18" charset="0"/>
              <a:cs typeface="Times New Roman" panose="02020603050405020304" pitchFamily="18" charset="0"/>
            </a:endParaRP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410914" y="2211360"/>
            <a:ext cx="1219200" cy="225818"/>
          </a:xfrm>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925265" y="2211360"/>
            <a:ext cx="1219200" cy="225818"/>
          </a:xfrm>
        </p:spPr>
        <p:txBody>
          <a:bodyPr>
            <a:normAutofit fontScale="55000" lnSpcReduction="20000"/>
          </a:bodyPr>
          <a:lstStyle/>
          <a:p>
            <a:endParaRPr lang="en-US" dirty="0"/>
          </a:p>
        </p:txBody>
      </p:sp>
      <p:pic>
        <p:nvPicPr>
          <p:cNvPr id="9" name="Picture">
            <a:extLst>
              <a:ext uri="{FF2B5EF4-FFF2-40B4-BE49-F238E27FC236}">
                <a16:creationId xmlns:a16="http://schemas.microsoft.com/office/drawing/2014/main" id="{CEC78191-CBFF-4C21-930C-CFE8F2C058D4}"/>
              </a:ext>
            </a:extLst>
          </p:cNvPr>
          <p:cNvPicPr/>
          <p:nvPr/>
        </p:nvPicPr>
        <p:blipFill>
          <a:blip r:embed="rId4"/>
          <a:stretch>
            <a:fillRect/>
          </a:stretch>
        </p:blipFill>
        <p:spPr bwMode="auto">
          <a:xfrm>
            <a:off x="457200" y="3331845"/>
            <a:ext cx="5410200" cy="1087755"/>
          </a:xfrm>
          <a:prstGeom prst="rect">
            <a:avLst/>
          </a:prstGeom>
          <a:noFill/>
          <a:ln w="9525">
            <a:noFill/>
            <a:headEnd/>
            <a:tailEnd/>
          </a:ln>
        </p:spPr>
      </p:pic>
    </p:spTree>
    <p:extLst>
      <p:ext uri="{BB962C8B-B14F-4D97-AF65-F5344CB8AC3E}">
        <p14:creationId xmlns:p14="http://schemas.microsoft.com/office/powerpoint/2010/main" val="424380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1714669"/>
            <a:ext cx="4114800" cy="1219200"/>
          </a:xfrm>
        </p:spPr>
        <p:txBody>
          <a:bodyPr/>
          <a:lstStyle/>
          <a:p>
            <a:r>
              <a:rPr lang="en-US" b="1" dirty="0"/>
              <a:t>2. Murmur</a:t>
            </a:r>
            <a:endParaRPr lang="en-IN" b="1"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134100" y="2651464"/>
            <a:ext cx="6057900" cy="4191000"/>
          </a:xfrm>
        </p:spPr>
        <p:txBody>
          <a:bodyPr>
            <a:normAutofit/>
          </a:bodyPr>
          <a:lstStyle/>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Heart murmurs sound as though there is a “whooshing, roaring, rumbling, or turbulent fluid” noise in one of two temporal locations: (1) between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and “dub”, or (2) between “dub” and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They can be a symptom of many heart disorders, some serious. There will still be a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and a “dub”. </a:t>
            </a:r>
          </a:p>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One of the things that confuses non-medically trained people is that murmurs happen between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and dub or between dub and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not on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and not on dub.(source: Rita Getz)</a:t>
            </a:r>
            <a:endParaRPr lang="en-IN" sz="1800" dirty="0">
              <a:latin typeface="Cambria" panose="02040503050406030204" pitchFamily="18" charset="0"/>
              <a:ea typeface="Cambria" panose="02040503050406030204" pitchFamily="18" charset="0"/>
              <a:cs typeface="Times New Roman" panose="02020603050405020304" pitchFamily="18" charset="0"/>
            </a:endParaRP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410914" y="2211360"/>
            <a:ext cx="1219200" cy="225818"/>
          </a:xfrm>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925265" y="2211360"/>
            <a:ext cx="1219200" cy="225818"/>
          </a:xfrm>
        </p:spPr>
        <p:txBody>
          <a:bodyPr>
            <a:normAutofit fontScale="55000" lnSpcReduction="20000"/>
          </a:bodyPr>
          <a:lstStyle/>
          <a:p>
            <a:endParaRPr lang="en-US" dirty="0"/>
          </a:p>
        </p:txBody>
      </p:sp>
      <p:pic>
        <p:nvPicPr>
          <p:cNvPr id="10" name="Picture">
            <a:extLst>
              <a:ext uri="{FF2B5EF4-FFF2-40B4-BE49-F238E27FC236}">
                <a16:creationId xmlns:a16="http://schemas.microsoft.com/office/drawing/2014/main" id="{F4A1015D-BCDC-43F3-B00F-6BAF0CFC5F58}"/>
              </a:ext>
            </a:extLst>
          </p:cNvPr>
          <p:cNvPicPr/>
          <p:nvPr/>
        </p:nvPicPr>
        <p:blipFill>
          <a:blip r:embed="rId4"/>
          <a:stretch>
            <a:fillRect/>
          </a:stretch>
        </p:blipFill>
        <p:spPr bwMode="auto">
          <a:xfrm>
            <a:off x="552450" y="3331994"/>
            <a:ext cx="5334000" cy="1184275"/>
          </a:xfrm>
          <a:prstGeom prst="rect">
            <a:avLst/>
          </a:prstGeom>
          <a:noFill/>
          <a:ln w="9525">
            <a:noFill/>
            <a:headEnd/>
            <a:tailEnd/>
          </a:ln>
        </p:spPr>
      </p:pic>
    </p:spTree>
    <p:extLst>
      <p:ext uri="{BB962C8B-B14F-4D97-AF65-F5344CB8AC3E}">
        <p14:creationId xmlns:p14="http://schemas.microsoft.com/office/powerpoint/2010/main" val="288255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1714669"/>
            <a:ext cx="4114800" cy="1219200"/>
          </a:xfrm>
        </p:spPr>
        <p:txBody>
          <a:bodyPr/>
          <a:lstStyle/>
          <a:p>
            <a:r>
              <a:rPr lang="en-US" b="1" dirty="0"/>
              <a:t>3. Extrasystole</a:t>
            </a:r>
            <a:endParaRPr lang="en-IN" b="1"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134100" y="2651464"/>
            <a:ext cx="6057900" cy="4191000"/>
          </a:xfrm>
        </p:spPr>
        <p:txBody>
          <a:bodyPr>
            <a:normAutofit/>
          </a:bodyPr>
          <a:lstStyle/>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Extrasystole sounds may appear occasionally and can be identified because there is a heart sound that is out of rhythm involving extra or skipped heartbeats, e.g. a “</a:t>
            </a:r>
            <a:r>
              <a:rPr lang="en-US" sz="1800" dirty="0" err="1">
                <a:latin typeface="Cambria" panose="02040503050406030204" pitchFamily="18" charset="0"/>
                <a:ea typeface="Cambria" panose="02040503050406030204" pitchFamily="18" charset="0"/>
                <a:cs typeface="Times New Roman" panose="02020603050405020304" pitchFamily="18" charset="0"/>
              </a:rPr>
              <a:t>lub-lub</a:t>
            </a:r>
            <a:r>
              <a:rPr lang="en-US" sz="1800" dirty="0">
                <a:latin typeface="Cambria" panose="02040503050406030204" pitchFamily="18" charset="0"/>
                <a:ea typeface="Cambria" panose="02040503050406030204" pitchFamily="18" charset="0"/>
                <a:cs typeface="Times New Roman" panose="02020603050405020304" pitchFamily="18" charset="0"/>
              </a:rPr>
              <a:t> dub” or a “</a:t>
            </a:r>
            <a:r>
              <a:rPr lang="en-US" sz="1800" dirty="0" err="1">
                <a:latin typeface="Cambria" panose="02040503050406030204" pitchFamily="18" charset="0"/>
                <a:ea typeface="Cambria" panose="02040503050406030204" pitchFamily="18" charset="0"/>
                <a:cs typeface="Times New Roman" panose="02020603050405020304" pitchFamily="18" charset="0"/>
              </a:rPr>
              <a:t>lub</a:t>
            </a:r>
            <a:r>
              <a:rPr lang="en-US" sz="1800" dirty="0">
                <a:latin typeface="Cambria" panose="02040503050406030204" pitchFamily="18" charset="0"/>
                <a:ea typeface="Cambria" panose="02040503050406030204" pitchFamily="18" charset="0"/>
                <a:cs typeface="Times New Roman" panose="02020603050405020304" pitchFamily="18" charset="0"/>
              </a:rPr>
              <a:t> dub-dub”. (This is not the same as an extra heart sound as the event is not regularly </a:t>
            </a:r>
            <a:r>
              <a:rPr lang="en-US" sz="1800" dirty="0" err="1">
                <a:latin typeface="Cambria" panose="02040503050406030204" pitchFamily="18" charset="0"/>
                <a:ea typeface="Cambria" panose="02040503050406030204" pitchFamily="18" charset="0"/>
                <a:cs typeface="Times New Roman" panose="02020603050405020304" pitchFamily="18" charset="0"/>
              </a:rPr>
              <a:t>occuring</a:t>
            </a:r>
            <a:r>
              <a:rPr lang="en-US" sz="1800" dirty="0">
                <a:latin typeface="Cambria" panose="02040503050406030204" pitchFamily="18" charset="0"/>
                <a:ea typeface="Cambria" panose="02040503050406030204" pitchFamily="18" charset="0"/>
                <a:cs typeface="Times New Roman" panose="02020603050405020304" pitchFamily="18" charset="0"/>
              </a:rPr>
              <a:t>.) </a:t>
            </a:r>
          </a:p>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An extrasystole may not be a sign of disease. It can happen normally in an adult and can be very common in children. However, in some situations extrasystoles can be caused by heart diseases. If these diseases are detected earlier, then treatment is likely to be more effective. (source: Rita Getz)</a:t>
            </a:r>
            <a:endParaRPr lang="en-IN" sz="1800" dirty="0">
              <a:latin typeface="Cambria" panose="02040503050406030204" pitchFamily="18" charset="0"/>
              <a:ea typeface="Cambria" panose="02040503050406030204" pitchFamily="18" charset="0"/>
              <a:cs typeface="Times New Roman" panose="02020603050405020304" pitchFamily="18" charset="0"/>
            </a:endParaRP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410914" y="2211360"/>
            <a:ext cx="1219200" cy="225818"/>
          </a:xfrm>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925265" y="2211360"/>
            <a:ext cx="1219200" cy="225818"/>
          </a:xfrm>
        </p:spPr>
        <p:txBody>
          <a:bodyPr>
            <a:normAutofit fontScale="55000" lnSpcReduction="20000"/>
          </a:bodyPr>
          <a:lstStyle/>
          <a:p>
            <a:endParaRPr lang="en-US" dirty="0"/>
          </a:p>
        </p:txBody>
      </p:sp>
      <p:pic>
        <p:nvPicPr>
          <p:cNvPr id="10" name="Picture">
            <a:extLst>
              <a:ext uri="{FF2B5EF4-FFF2-40B4-BE49-F238E27FC236}">
                <a16:creationId xmlns:a16="http://schemas.microsoft.com/office/drawing/2014/main" id="{8483A595-0BB8-4092-BBF1-BE1D0DB47C68}"/>
              </a:ext>
            </a:extLst>
          </p:cNvPr>
          <p:cNvPicPr/>
          <p:nvPr/>
        </p:nvPicPr>
        <p:blipFill>
          <a:blip r:embed="rId4"/>
          <a:stretch>
            <a:fillRect/>
          </a:stretch>
        </p:blipFill>
        <p:spPr bwMode="auto">
          <a:xfrm>
            <a:off x="552450" y="3331359"/>
            <a:ext cx="5334000" cy="1185545"/>
          </a:xfrm>
          <a:prstGeom prst="rect">
            <a:avLst/>
          </a:prstGeom>
          <a:noFill/>
          <a:ln w="9525">
            <a:noFill/>
            <a:headEnd/>
            <a:tailEnd/>
          </a:ln>
        </p:spPr>
      </p:pic>
    </p:spTree>
    <p:extLst>
      <p:ext uri="{BB962C8B-B14F-4D97-AF65-F5344CB8AC3E}">
        <p14:creationId xmlns:p14="http://schemas.microsoft.com/office/powerpoint/2010/main" val="392407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1714669"/>
            <a:ext cx="4114800" cy="1219200"/>
          </a:xfrm>
        </p:spPr>
        <p:txBody>
          <a:bodyPr/>
          <a:lstStyle/>
          <a:p>
            <a:r>
              <a:rPr lang="en-US" b="1" dirty="0"/>
              <a:t>4. Artifact</a:t>
            </a:r>
            <a:endParaRPr lang="en-IN" b="1"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134100" y="2651464"/>
            <a:ext cx="6057900" cy="4191000"/>
          </a:xfrm>
        </p:spPr>
        <p:txBody>
          <a:bodyPr>
            <a:normAutofit/>
          </a:bodyPr>
          <a:lstStyle/>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In the Artifact category there are a wide range of different sounds, including feedback squeals and echoes, speech, music and noise. There are usually no discernable heart sounds, and thus little or no temporal periodicity at frequencies below 195 Hz. </a:t>
            </a:r>
          </a:p>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This category is the most different from the others. It is important to be able to distinguish this category from the other three categories, so that someone gathering the data can be instructed to try again.(source: Rita Getz)</a:t>
            </a:r>
            <a:endParaRPr lang="en-IN" sz="1800" dirty="0">
              <a:latin typeface="Cambria" panose="02040503050406030204" pitchFamily="18" charset="0"/>
              <a:ea typeface="Cambria" panose="02040503050406030204" pitchFamily="18" charset="0"/>
              <a:cs typeface="Times New Roman" panose="02020603050405020304" pitchFamily="18" charset="0"/>
            </a:endParaRP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410914" y="2211360"/>
            <a:ext cx="1219200" cy="225818"/>
          </a:xfrm>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925265" y="2211360"/>
            <a:ext cx="1219200" cy="225818"/>
          </a:xfrm>
        </p:spPr>
        <p:txBody>
          <a:bodyPr>
            <a:normAutofit fontScale="55000" lnSpcReduction="20000"/>
          </a:bodyPr>
          <a:lstStyle/>
          <a:p>
            <a:endParaRPr lang="en-US" dirty="0"/>
          </a:p>
        </p:txBody>
      </p:sp>
      <p:pic>
        <p:nvPicPr>
          <p:cNvPr id="10" name="Picture">
            <a:extLst>
              <a:ext uri="{FF2B5EF4-FFF2-40B4-BE49-F238E27FC236}">
                <a16:creationId xmlns:a16="http://schemas.microsoft.com/office/drawing/2014/main" id="{7702CCC2-F4B1-4D99-969A-97D11A76770E}"/>
              </a:ext>
            </a:extLst>
          </p:cNvPr>
          <p:cNvPicPr/>
          <p:nvPr/>
        </p:nvPicPr>
        <p:blipFill>
          <a:blip r:embed="rId4"/>
          <a:stretch>
            <a:fillRect/>
          </a:stretch>
        </p:blipFill>
        <p:spPr bwMode="auto">
          <a:xfrm>
            <a:off x="533400" y="3336439"/>
            <a:ext cx="5334000" cy="1175385"/>
          </a:xfrm>
          <a:prstGeom prst="rect">
            <a:avLst/>
          </a:prstGeom>
          <a:noFill/>
          <a:ln w="9525">
            <a:noFill/>
            <a:headEnd/>
            <a:tailEnd/>
          </a:ln>
        </p:spPr>
      </p:pic>
    </p:spTree>
    <p:extLst>
      <p:ext uri="{BB962C8B-B14F-4D97-AF65-F5344CB8AC3E}">
        <p14:creationId xmlns:p14="http://schemas.microsoft.com/office/powerpoint/2010/main" val="220740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1714669"/>
            <a:ext cx="4114800" cy="1219200"/>
          </a:xfrm>
        </p:spPr>
        <p:txBody>
          <a:bodyPr/>
          <a:lstStyle/>
          <a:p>
            <a:r>
              <a:rPr lang="en-US" b="1" dirty="0"/>
              <a:t>5. Extra Heart Sound</a:t>
            </a:r>
            <a:endParaRPr lang="en-IN" b="1"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134100" y="2651464"/>
            <a:ext cx="6057900" cy="4191000"/>
          </a:xfrm>
        </p:spPr>
        <p:txBody>
          <a:bodyPr>
            <a:normAutofit/>
          </a:bodyPr>
          <a:lstStyle/>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Extra heart sounds include the third and fourth heart sounds. The third heart sound (S3) is a mid-diastolic, low-pitched sound. With the presence of S3, the heart sounds are described as having a gallop rhythm, simply because its addition alongside S1 and S2 make it sound like a horse galloping.</a:t>
            </a:r>
          </a:p>
          <a:p>
            <a:pPr algn="just">
              <a:spcBef>
                <a:spcPts val="900"/>
              </a:spcBef>
              <a:spcAft>
                <a:spcPts val="900"/>
              </a:spcAft>
            </a:pPr>
            <a:r>
              <a:rPr lang="en-US" sz="1800" dirty="0">
                <a:latin typeface="Cambria" panose="02040503050406030204" pitchFamily="18" charset="0"/>
                <a:ea typeface="Cambria" panose="02040503050406030204" pitchFamily="18" charset="0"/>
                <a:cs typeface="Times New Roman" panose="02020603050405020304" pitchFamily="18" charset="0"/>
              </a:rPr>
              <a:t>Extra sounds, (3rd and/or 4th), can be normal, esp. in children. It can occur also while some severe exercise, but are generally heard when ventricular function is impaired, e.g., in case of acute infarction or severe cardiac failure.</a:t>
            </a:r>
            <a:endParaRPr lang="en-IN" sz="1800" dirty="0">
              <a:latin typeface="Cambria" panose="02040503050406030204" pitchFamily="18" charset="0"/>
              <a:ea typeface="Cambria" panose="02040503050406030204" pitchFamily="18" charset="0"/>
              <a:cs typeface="Times New Roman" panose="02020603050405020304" pitchFamily="18" charset="0"/>
            </a:endParaRP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410914" y="2211360"/>
            <a:ext cx="1219200" cy="225818"/>
          </a:xfrm>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925265" y="2211360"/>
            <a:ext cx="1219200" cy="225818"/>
          </a:xfrm>
        </p:spPr>
        <p:txBody>
          <a:bodyPr>
            <a:normAutofit fontScale="55000" lnSpcReduction="20000"/>
          </a:bodyPr>
          <a:lstStyle/>
          <a:p>
            <a:endParaRPr lang="en-US" dirty="0"/>
          </a:p>
        </p:txBody>
      </p:sp>
      <p:pic>
        <p:nvPicPr>
          <p:cNvPr id="10" name="Picture">
            <a:extLst>
              <a:ext uri="{FF2B5EF4-FFF2-40B4-BE49-F238E27FC236}">
                <a16:creationId xmlns:a16="http://schemas.microsoft.com/office/drawing/2014/main" id="{CBBE970C-7F0F-46C3-80AB-AEDE0E3C06B5}"/>
              </a:ext>
            </a:extLst>
          </p:cNvPr>
          <p:cNvPicPr/>
          <p:nvPr/>
        </p:nvPicPr>
        <p:blipFill>
          <a:blip r:embed="rId4"/>
          <a:stretch>
            <a:fillRect/>
          </a:stretch>
        </p:blipFill>
        <p:spPr bwMode="auto">
          <a:xfrm>
            <a:off x="533400" y="3336439"/>
            <a:ext cx="5334000" cy="1175385"/>
          </a:xfrm>
          <a:prstGeom prst="rect">
            <a:avLst/>
          </a:prstGeom>
          <a:noFill/>
          <a:ln w="9525">
            <a:noFill/>
            <a:headEnd/>
            <a:tailEnd/>
          </a:ln>
        </p:spPr>
      </p:pic>
    </p:spTree>
    <p:extLst>
      <p:ext uri="{BB962C8B-B14F-4D97-AF65-F5344CB8AC3E}">
        <p14:creationId xmlns:p14="http://schemas.microsoft.com/office/powerpoint/2010/main" val="2933535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1085850" y="1828800"/>
            <a:ext cx="9963150" cy="2350008"/>
          </a:xfrm>
        </p:spPr>
        <p:txBody>
          <a:bodyPr/>
          <a:lstStyle/>
          <a:p>
            <a:pPr algn="ctr"/>
            <a:r>
              <a:rPr lang="en-US" sz="11500" dirty="0">
                <a:latin typeface="Algerian" panose="04020705040A02060702" pitchFamily="82" charset="0"/>
              </a:rPr>
              <a:t>M</a:t>
            </a:r>
            <a:r>
              <a:rPr lang="en-US" dirty="0">
                <a:latin typeface="Algerian" panose="04020705040A02060702" pitchFamily="82" charset="0"/>
              </a:rPr>
              <a:t>ethods </a:t>
            </a:r>
            <a:r>
              <a:rPr lang="en-US" sz="9600" dirty="0">
                <a:latin typeface="Algerian" panose="04020705040A02060702" pitchFamily="82" charset="0"/>
              </a:rPr>
              <a:t>&amp;</a:t>
            </a:r>
            <a:r>
              <a:rPr lang="en-US" dirty="0">
                <a:latin typeface="Algerian" panose="04020705040A02060702" pitchFamily="82" charset="0"/>
              </a:rPr>
              <a:t> </a:t>
            </a:r>
            <a:r>
              <a:rPr lang="en-US" sz="11500" dirty="0">
                <a:latin typeface="Algerian" panose="04020705040A02060702" pitchFamily="82" charset="0"/>
              </a:rPr>
              <a:t>F</a:t>
            </a:r>
            <a:r>
              <a:rPr lang="en-US" dirty="0">
                <a:latin typeface="Algerian" panose="04020705040A02060702" pitchFamily="82" charset="0"/>
              </a:rPr>
              <a:t>eatures</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61466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57300" y="1714669"/>
            <a:ext cx="4114800" cy="1219200"/>
          </a:xfrm>
        </p:spPr>
        <p:txBody>
          <a:bodyPr/>
          <a:lstStyle/>
          <a:p>
            <a:r>
              <a:rPr lang="en-US" sz="5400" dirty="0"/>
              <a:t>LSTM</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134100" y="2349669"/>
            <a:ext cx="6057900" cy="4191000"/>
          </a:xfrm>
        </p:spPr>
        <p:txBody>
          <a:bodyPr>
            <a:normAutofit/>
          </a:bodyPr>
          <a:lstStyle/>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Georgia" panose="02040502050405020303" pitchFamily="18" charset="0"/>
                <a:ea typeface="Calibri" panose="020F0502020204030204" pitchFamily="34" charset="0"/>
                <a:cs typeface="Times New Roman" panose="02020603050405020304" pitchFamily="18" charset="0"/>
              </a:rPr>
              <a:t>LSTM network is comprised of different memory blocks called cells. There are two states that are being transferred to the next cell; the cell state and the hidden state. The memory blocks are responsible for remembering things and manipulations to this memory is done through three major mechanisms, called gates.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Ø"/>
            </a:pPr>
            <a:r>
              <a:rPr lang="en-US" sz="1800" dirty="0">
                <a:effectLst/>
                <a:latin typeface="Georgia" panose="02040502050405020303" pitchFamily="18" charset="0"/>
                <a:ea typeface="Calibri" panose="020F0502020204030204" pitchFamily="34" charset="0"/>
                <a:cs typeface="Times New Roman" panose="02020603050405020304" pitchFamily="18" charset="0"/>
              </a:rPr>
              <a:t>The advantage of an LSTM cell compared to a common recurrent unit is its cell memory unit. The cell vector has the ability to encapsulate the notion of forgetting part of its previously stored memory, as well as to add part of the new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410914" y="2211360"/>
            <a:ext cx="1219200" cy="225818"/>
          </a:xfrm>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925265" y="2211360"/>
            <a:ext cx="1219200" cy="225818"/>
          </a:xfrm>
        </p:spPr>
        <p:txBody>
          <a:bodyPr>
            <a:normAutofit fontScale="55000" lnSpcReduction="20000"/>
          </a:bodyPr>
          <a:lstStyle/>
          <a:p>
            <a:endParaRPr lang="en-US" dirty="0"/>
          </a:p>
        </p:txBody>
      </p:sp>
      <p:pic>
        <p:nvPicPr>
          <p:cNvPr id="8" name="Picture 7">
            <a:extLst>
              <a:ext uri="{FF2B5EF4-FFF2-40B4-BE49-F238E27FC236}">
                <a16:creationId xmlns:a16="http://schemas.microsoft.com/office/drawing/2014/main" id="{D70064BD-795B-4215-BDF1-1AE341E7B20F}"/>
              </a:ext>
            </a:extLst>
          </p:cNvPr>
          <p:cNvPicPr/>
          <p:nvPr/>
        </p:nvPicPr>
        <p:blipFill>
          <a:blip r:embed="rId4">
            <a:extLst>
              <a:ext uri="{28A0092B-C50C-407E-A947-70E740481C1C}">
                <a14:useLocalDpi xmlns:a14="http://schemas.microsoft.com/office/drawing/2010/main" val="0"/>
              </a:ext>
            </a:extLst>
          </a:blip>
          <a:stretch>
            <a:fillRect/>
          </a:stretch>
        </p:blipFill>
        <p:spPr>
          <a:xfrm>
            <a:off x="999574" y="3124200"/>
            <a:ext cx="4648200" cy="2287309"/>
          </a:xfrm>
          <a:prstGeom prst="rect">
            <a:avLst/>
          </a:prstGeom>
        </p:spPr>
      </p:pic>
    </p:spTree>
    <p:extLst>
      <p:ext uri="{BB962C8B-B14F-4D97-AF65-F5344CB8AC3E}">
        <p14:creationId xmlns:p14="http://schemas.microsoft.com/office/powerpoint/2010/main" val="320284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93896" y="1905000"/>
            <a:ext cx="4114800" cy="1219200"/>
          </a:xfrm>
        </p:spPr>
        <p:txBody>
          <a:bodyPr/>
          <a:lstStyle/>
          <a:p>
            <a:r>
              <a:rPr lang="en-US" dirty="0"/>
              <a:t>Sound feature:</a:t>
            </a:r>
            <a:br>
              <a:rPr lang="en-US" dirty="0"/>
            </a:br>
            <a:r>
              <a:rPr lang="en-US" sz="5400" dirty="0" err="1"/>
              <a:t>mfcc</a:t>
            </a:r>
            <a:endParaRPr lang="en-US"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096000" y="2362200"/>
            <a:ext cx="6057900" cy="4191000"/>
          </a:xfrm>
        </p:spPr>
        <p:txBody>
          <a:bodyPr>
            <a:normAutofit fontScale="85000" lnSpcReduction="20000"/>
          </a:bodyPr>
          <a:lstStyle/>
          <a:p>
            <a:pPr marL="228600" marR="0" algn="just">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In sound processing, the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mel</a:t>
            </a:r>
            <a:r>
              <a:rPr lang="en-US" sz="1800" dirty="0">
                <a:effectLst/>
                <a:latin typeface="Georgia" panose="02040502050405020303" pitchFamily="18" charset="0"/>
                <a:ea typeface="Calibri" panose="020F0502020204030204" pitchFamily="34" charset="0"/>
                <a:cs typeface="Times New Roman" panose="02020603050405020304" pitchFamily="18" charset="0"/>
              </a:rPr>
              <a:t>-frequency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cepstrum</a:t>
            </a:r>
            <a:r>
              <a:rPr lang="en-US" sz="1800" dirty="0">
                <a:effectLst/>
                <a:latin typeface="Georgia" panose="02040502050405020303" pitchFamily="18" charset="0"/>
                <a:ea typeface="Calibri" panose="020F0502020204030204" pitchFamily="34" charset="0"/>
                <a:cs typeface="Times New Roman" panose="02020603050405020304" pitchFamily="18" charset="0"/>
              </a:rPr>
              <a:t> (MFC) is a representation of the short-term power spectrum of a sound, based on a linear cosine transform of a log power spectrum on a nonlinear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mel</a:t>
            </a:r>
            <a:r>
              <a:rPr lang="en-US" sz="1800" dirty="0">
                <a:effectLst/>
                <a:latin typeface="Georgia" panose="02040502050405020303" pitchFamily="18" charset="0"/>
                <a:ea typeface="Calibri" panose="020F0502020204030204" pitchFamily="34" charset="0"/>
                <a:cs typeface="Times New Roman" panose="02020603050405020304" pitchFamily="18" charset="0"/>
              </a:rPr>
              <a:t> scale of frequency.</a:t>
            </a:r>
          </a:p>
          <a:p>
            <a:pPr marL="228600" marR="0" algn="just">
              <a:lnSpc>
                <a:spcPct val="107000"/>
              </a:lnSpc>
              <a:spcBef>
                <a:spcPts val="0"/>
              </a:spcBef>
              <a:spcAft>
                <a:spcPts val="800"/>
              </a:spcAft>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228600" marR="0" algn="just">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Mel-frequency cepstral coefficients (MFCCs) are coefficients that collectively make up an MFC. They are derived from a type of cepstral representation of the audio clip (a nonlinear "spectrum-of-a-spectrum"). </a:t>
            </a:r>
          </a:p>
          <a:p>
            <a:pPr marL="228600" marR="0" algn="just">
              <a:lnSpc>
                <a:spcPct val="107000"/>
              </a:lnSpc>
              <a:spcBef>
                <a:spcPts val="0"/>
              </a:spcBef>
              <a:spcAft>
                <a:spcPts val="800"/>
              </a:spcAft>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228600" marR="0" algn="just">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The difference between the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cepstrum</a:t>
            </a:r>
            <a:r>
              <a:rPr lang="en-US" sz="1800" dirty="0">
                <a:effectLst/>
                <a:latin typeface="Georgia" panose="02040502050405020303" pitchFamily="18" charset="0"/>
                <a:ea typeface="Calibri" panose="020F0502020204030204" pitchFamily="34" charset="0"/>
                <a:cs typeface="Times New Roman" panose="02020603050405020304" pitchFamily="18" charset="0"/>
              </a:rPr>
              <a:t> and the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mel</a:t>
            </a:r>
            <a:r>
              <a:rPr lang="en-US" sz="1800" dirty="0">
                <a:effectLst/>
                <a:latin typeface="Georgia" panose="02040502050405020303" pitchFamily="18" charset="0"/>
                <a:ea typeface="Calibri" panose="020F0502020204030204" pitchFamily="34" charset="0"/>
                <a:cs typeface="Times New Roman" panose="02020603050405020304" pitchFamily="18" charset="0"/>
              </a:rPr>
              <a:t>-frequency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cepstrum</a:t>
            </a:r>
            <a:r>
              <a:rPr lang="en-US" sz="1800" dirty="0">
                <a:effectLst/>
                <a:latin typeface="Georgia" panose="02040502050405020303" pitchFamily="18" charset="0"/>
                <a:ea typeface="Calibri" panose="020F0502020204030204" pitchFamily="34" charset="0"/>
                <a:cs typeface="Times New Roman" panose="02020603050405020304" pitchFamily="18" charset="0"/>
              </a:rPr>
              <a:t> is that in the MFC, the frequency bands are equally spaced on the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mel</a:t>
            </a:r>
            <a:r>
              <a:rPr lang="en-US" sz="1800" dirty="0">
                <a:effectLst/>
                <a:latin typeface="Georgia" panose="02040502050405020303" pitchFamily="18" charset="0"/>
                <a:ea typeface="Calibri" panose="020F0502020204030204" pitchFamily="34" charset="0"/>
                <a:cs typeface="Times New Roman" panose="02020603050405020304" pitchFamily="18" charset="0"/>
              </a:rPr>
              <a:t> scale, which approximates the human auditory system's response more closely than the linearly-spaced frequency bands used in the normal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cepstrum</a:t>
            </a:r>
            <a:r>
              <a:rPr lang="en-US" sz="1800" dirty="0">
                <a:effectLst/>
                <a:latin typeface="Georgia" panose="02040502050405020303" pitchFamily="18" charset="0"/>
                <a:ea typeface="Calibri" panose="020F0502020204030204" pitchFamily="34" charset="0"/>
                <a:cs typeface="Times New Roman" panose="02020603050405020304" pitchFamily="18" charset="0"/>
              </a:rPr>
              <a:t>. This frequency warping can allow for better representation of sound, for example, in audio compression.</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480054" y="2403069"/>
            <a:ext cx="1219200" cy="225818"/>
          </a:xfrm>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912005" y="2401691"/>
            <a:ext cx="1219200" cy="225818"/>
          </a:xfrm>
        </p:spPr>
        <p:txBody>
          <a:bodyPr>
            <a:normAutofit fontScale="55000" lnSpcReduction="20000"/>
          </a:bodyPr>
          <a:lstStyle/>
          <a:p>
            <a:endParaRPr lang="en-US" dirty="0"/>
          </a:p>
        </p:txBody>
      </p:sp>
    </p:spTree>
    <p:extLst>
      <p:ext uri="{BB962C8B-B14F-4D97-AF65-F5344CB8AC3E}">
        <p14:creationId xmlns:p14="http://schemas.microsoft.com/office/powerpoint/2010/main" val="336497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952500" y="2092036"/>
            <a:ext cx="10287000" cy="2121408"/>
          </a:xfrm>
        </p:spPr>
        <p:txBody>
          <a:bodyPr>
            <a:normAutofit/>
          </a:bodyPr>
          <a:lstStyle/>
          <a:p>
            <a:pPr algn="ctr"/>
            <a:r>
              <a:rPr lang="en-US" sz="11500" dirty="0">
                <a:latin typeface="Algerian" panose="04020705040A02060702" pitchFamily="82" charset="0"/>
              </a:rPr>
              <a:t>i</a:t>
            </a:r>
            <a:r>
              <a:rPr lang="en-US" dirty="0">
                <a:latin typeface="Algerian" panose="04020705040A02060702" pitchFamily="82" charset="0"/>
              </a:rPr>
              <a:t>ntroduction</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721698" y="3735622"/>
            <a:ext cx="4069502" cy="2408917"/>
          </a:xfrm>
        </p:spPr>
        <p:txBody>
          <a:bodyPr/>
          <a:lstStyle/>
          <a:p>
            <a:r>
              <a:rPr lang="en-US" dirty="0"/>
              <a:t>Sound feature:</a:t>
            </a:r>
            <a:br>
              <a:rPr lang="en-US" dirty="0"/>
            </a:br>
            <a:r>
              <a:rPr lang="en-US" dirty="0"/>
              <a:t>onset detector</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5791200" y="3484486"/>
            <a:ext cx="5851856" cy="3002188"/>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5943600" y="3581400"/>
            <a:ext cx="5638800" cy="2739205"/>
          </a:xfrm>
        </p:spPr>
        <p:txBody>
          <a:bodyPr>
            <a:normAutofit/>
          </a:bodyPr>
          <a:lstStyle/>
          <a:p>
            <a:pPr algn="just"/>
            <a:r>
              <a:rPr lang="en-US" sz="2400" dirty="0">
                <a:effectLst/>
                <a:latin typeface="Georgia" panose="02040502050405020303" pitchFamily="18" charset="0"/>
                <a:ea typeface="Calibri" panose="020F0502020204030204" pitchFamily="34" charset="0"/>
                <a:cs typeface="Times New Roman" panose="02020603050405020304" pitchFamily="18" charset="0"/>
              </a:rPr>
              <a:t>Basic onset detector</a:t>
            </a:r>
            <a:r>
              <a:rPr lang="en-US" sz="2400" dirty="0">
                <a:latin typeface="Georgia" panose="02040502050405020303" pitchFamily="18" charset="0"/>
                <a:ea typeface="Calibri" panose="020F0502020204030204" pitchFamily="34" charset="0"/>
                <a:cs typeface="Times New Roman" panose="02020603050405020304" pitchFamily="18" charset="0"/>
              </a:rPr>
              <a:t> l</a:t>
            </a:r>
            <a:r>
              <a:rPr lang="en-US" sz="2400" dirty="0">
                <a:effectLst/>
                <a:latin typeface="Georgia" panose="02040502050405020303" pitchFamily="18" charset="0"/>
                <a:ea typeface="Calibri" panose="020F0502020204030204" pitchFamily="34" charset="0"/>
                <a:cs typeface="Times New Roman" panose="02020603050405020304" pitchFamily="18" charset="0"/>
              </a:rPr>
              <a:t>ocates and notes onset events by picking peaks in an onset strength envelope. The </a:t>
            </a:r>
            <a:r>
              <a:rPr lang="en-US" sz="2400" i="1" dirty="0">
                <a:effectLst/>
                <a:latin typeface="Georgia" panose="02040502050405020303" pitchFamily="18" charset="0"/>
                <a:ea typeface="Calibri" panose="020F0502020204030204" pitchFamily="34" charset="0"/>
                <a:cs typeface="Times New Roman" panose="02020603050405020304" pitchFamily="18" charset="0"/>
              </a:rPr>
              <a:t>peak</a:t>
            </a:r>
            <a:r>
              <a:rPr lang="en-US" sz="2400" dirty="0">
                <a:effectLst/>
                <a:latin typeface="Georgia" panose="02040502050405020303" pitchFamily="18" charset="0"/>
                <a:ea typeface="Calibri" panose="020F0502020204030204" pitchFamily="34" charset="0"/>
                <a:cs typeface="Times New Roman" panose="02020603050405020304" pitchFamily="18" charset="0"/>
              </a:rPr>
              <a:t> </a:t>
            </a:r>
            <a:r>
              <a:rPr lang="en-US" sz="2400" i="1" dirty="0">
                <a:effectLst/>
                <a:latin typeface="Georgia" panose="02040502050405020303" pitchFamily="18" charset="0"/>
                <a:ea typeface="Calibri" panose="020F0502020204030204" pitchFamily="34" charset="0"/>
                <a:cs typeface="Times New Roman" panose="02020603050405020304" pitchFamily="18" charset="0"/>
              </a:rPr>
              <a:t>_pick</a:t>
            </a:r>
            <a:r>
              <a:rPr lang="en-US" sz="2400" dirty="0">
                <a:latin typeface="Georgia" panose="02040502050405020303" pitchFamily="18" charset="0"/>
                <a:ea typeface="Calibri" panose="020F0502020204030204" pitchFamily="34" charset="0"/>
                <a:cs typeface="Times New Roman" panose="02020603050405020304" pitchFamily="18" charset="0"/>
              </a:rPr>
              <a:t> </a:t>
            </a:r>
            <a:r>
              <a:rPr lang="en-US" sz="2400" dirty="0">
                <a:effectLst/>
                <a:latin typeface="Georgia" panose="02040502050405020303" pitchFamily="18" charset="0"/>
                <a:ea typeface="Calibri" panose="020F0502020204030204" pitchFamily="34" charset="0"/>
                <a:cs typeface="Times New Roman" panose="02020603050405020304" pitchFamily="18" charset="0"/>
              </a:rPr>
              <a:t>parameters were chosen by large-scale hyper-parameter optimization over the dataset provided</a:t>
            </a:r>
            <a:endParaRPr lang="en-US" sz="2400"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3">
            <a:extLst>
              <a:ext uri="{96DAC541-7B7A-43D3-8B79-37D633B846F1}">
                <asvg:svgBlip xmlns:asvg="http://schemas.microsoft.com/office/drawing/2016/SVG/main" r:embed="rId4"/>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a:extLst>
              <a:ext uri="{FF2B5EF4-FFF2-40B4-BE49-F238E27FC236}">
                <a16:creationId xmlns:a16="http://schemas.microsoft.com/office/drawing/2014/main" id="{16F45F4A-337B-4F0C-BC08-596AB87DC2F9}"/>
              </a:ext>
            </a:extLst>
          </p:cNvPr>
          <p:cNvPicPr/>
          <p:nvPr/>
        </p:nvPicPr>
        <p:blipFill>
          <a:blip r:embed="rId5"/>
          <a:stretch>
            <a:fillRect/>
          </a:stretch>
        </p:blipFill>
        <p:spPr bwMode="auto">
          <a:xfrm>
            <a:off x="628788" y="451597"/>
            <a:ext cx="11014268" cy="2977403"/>
          </a:xfrm>
          <a:prstGeom prst="rect">
            <a:avLst/>
          </a:prstGeom>
          <a:noFill/>
          <a:ln w="9525">
            <a:noFill/>
            <a:headEnd/>
            <a:tailEnd/>
          </a:ln>
        </p:spPr>
      </p:pic>
    </p:spTree>
    <p:extLst>
      <p:ext uri="{BB962C8B-B14F-4D97-AF65-F5344CB8AC3E}">
        <p14:creationId xmlns:p14="http://schemas.microsoft.com/office/powerpoint/2010/main" val="295620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721698" y="3735622"/>
            <a:ext cx="4069502" cy="2408917"/>
          </a:xfrm>
        </p:spPr>
        <p:txBody>
          <a:bodyPr/>
          <a:lstStyle/>
          <a:p>
            <a:r>
              <a:rPr lang="en-US" dirty="0"/>
              <a:t>Sound feature:</a:t>
            </a:r>
            <a:br>
              <a:rPr lang="en-US" dirty="0"/>
            </a:br>
            <a:r>
              <a:rPr lang="en-US" dirty="0"/>
              <a:t>onset backtrack</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5791200" y="3438986"/>
            <a:ext cx="5851856" cy="3114214"/>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5943600" y="3570477"/>
            <a:ext cx="5638800" cy="2739205"/>
          </a:xfrm>
        </p:spPr>
        <p:txBody>
          <a:bodyPr>
            <a:normAutofit lnSpcReduction="10000"/>
          </a:bodyPr>
          <a:lstStyle/>
          <a:p>
            <a:pPr algn="just"/>
            <a:r>
              <a:rPr lang="en-US" sz="2400" dirty="0">
                <a:effectLst/>
                <a:latin typeface="Georgia" panose="02040502050405020303" pitchFamily="18" charset="0"/>
                <a:ea typeface="Calibri" panose="020F0502020204030204" pitchFamily="34" charset="0"/>
                <a:cs typeface="Times New Roman" panose="02020603050405020304" pitchFamily="18" charset="0"/>
              </a:rPr>
              <a:t>Backtrack detected onset events to the nearest preceding local minimum of an energy function. This function can be used to roll back the timing of detected onsets from a detected peak amplitude to the preceding minimum. This is most useful when using onsets to determine slice points for segmentation.</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3">
            <a:extLst>
              <a:ext uri="{96DAC541-7B7A-43D3-8B79-37D633B846F1}">
                <asvg:svgBlip xmlns:asvg="http://schemas.microsoft.com/office/drawing/2016/SVG/main" r:embed="rId4"/>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a:extLst>
              <a:ext uri="{FF2B5EF4-FFF2-40B4-BE49-F238E27FC236}">
                <a16:creationId xmlns:a16="http://schemas.microsoft.com/office/drawing/2014/main" id="{CA048F09-8361-48C9-BDA9-AEC15E2EF18E}"/>
              </a:ext>
            </a:extLst>
          </p:cNvPr>
          <p:cNvPicPr/>
          <p:nvPr/>
        </p:nvPicPr>
        <p:blipFill>
          <a:blip r:embed="rId5"/>
          <a:stretch>
            <a:fillRect/>
          </a:stretch>
        </p:blipFill>
        <p:spPr bwMode="auto">
          <a:xfrm>
            <a:off x="628788" y="550712"/>
            <a:ext cx="10953612" cy="2758552"/>
          </a:xfrm>
          <a:prstGeom prst="rect">
            <a:avLst/>
          </a:prstGeom>
          <a:noFill/>
          <a:ln w="9525">
            <a:noFill/>
            <a:headEnd/>
            <a:tailEnd/>
          </a:ln>
        </p:spPr>
      </p:pic>
    </p:spTree>
    <p:extLst>
      <p:ext uri="{BB962C8B-B14F-4D97-AF65-F5344CB8AC3E}">
        <p14:creationId xmlns:p14="http://schemas.microsoft.com/office/powerpoint/2010/main" val="342328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721698" y="3735622"/>
            <a:ext cx="4069502" cy="2408917"/>
          </a:xfrm>
        </p:spPr>
        <p:txBody>
          <a:bodyPr/>
          <a:lstStyle/>
          <a:p>
            <a:r>
              <a:rPr lang="en-US" dirty="0"/>
              <a:t>Sound feature:</a:t>
            </a:r>
            <a:br>
              <a:rPr lang="en-US" dirty="0"/>
            </a:br>
            <a:r>
              <a:rPr lang="en-US" dirty="0"/>
              <a:t>onset strength</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5791200" y="3438986"/>
            <a:ext cx="5851856" cy="3114214"/>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5943600" y="3477296"/>
            <a:ext cx="5638800" cy="2739205"/>
          </a:xfrm>
        </p:spPr>
        <p:txBody>
          <a:bodyPr>
            <a:normAutofit fontScale="92500" lnSpcReduction="20000"/>
          </a:bodyPr>
          <a:lstStyle/>
          <a:p>
            <a:pPr algn="just"/>
            <a:r>
              <a:rPr lang="en-US" sz="2400" dirty="0">
                <a:effectLst/>
                <a:latin typeface="Georgia" panose="02040502050405020303" pitchFamily="18" charset="0"/>
                <a:ea typeface="Calibri" panose="020F0502020204030204" pitchFamily="34" charset="0"/>
                <a:cs typeface="Times New Roman" panose="02020603050405020304" pitchFamily="18" charset="0"/>
              </a:rPr>
              <a:t>Computing a spectral flux onset strength envelope. </a:t>
            </a:r>
          </a:p>
          <a:p>
            <a:pPr algn="just"/>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algn="just"/>
            <a:r>
              <a:rPr lang="en-US" sz="2400" dirty="0">
                <a:effectLst/>
                <a:latin typeface="Georgia" panose="02040502050405020303" pitchFamily="18" charset="0"/>
                <a:ea typeface="Calibri" panose="020F0502020204030204" pitchFamily="34" charset="0"/>
                <a:cs typeface="Times New Roman" panose="02020603050405020304" pitchFamily="18" charset="0"/>
              </a:rPr>
              <a:t>Onset strength at time </a:t>
            </a:r>
            <a:r>
              <a:rPr lang="en-US" sz="2400" i="1" dirty="0">
                <a:effectLst/>
                <a:latin typeface="Georgia" panose="02040502050405020303" pitchFamily="18" charset="0"/>
                <a:ea typeface="Calibri" panose="020F0502020204030204" pitchFamily="34" charset="0"/>
                <a:cs typeface="Times New Roman" panose="02020603050405020304" pitchFamily="18" charset="0"/>
              </a:rPr>
              <a:t>t</a:t>
            </a:r>
            <a:r>
              <a:rPr lang="en-US" sz="2400" dirty="0">
                <a:effectLst/>
                <a:latin typeface="Georgia" panose="02040502050405020303" pitchFamily="18" charset="0"/>
                <a:ea typeface="Calibri" panose="020F0502020204030204" pitchFamily="34" charset="0"/>
                <a:cs typeface="Times New Roman" panose="02020603050405020304" pitchFamily="18" charset="0"/>
              </a:rPr>
              <a:t> is determined by: </a:t>
            </a:r>
          </a:p>
          <a:p>
            <a:pPr algn="just"/>
            <a:r>
              <a:rPr lang="en-US" sz="2400" i="1" dirty="0">
                <a:effectLst/>
                <a:latin typeface="Bahnschrift Light" panose="020B0502040204020203" pitchFamily="34" charset="0"/>
                <a:ea typeface="Calibri" panose="020F0502020204030204" pitchFamily="34" charset="0"/>
                <a:cs typeface="Times New Roman" panose="02020603050405020304" pitchFamily="18" charset="0"/>
              </a:rPr>
              <a:t>mean max(0, S[f, t] - </a:t>
            </a:r>
            <a:r>
              <a:rPr lang="en-US" sz="2400" i="1" dirty="0" err="1">
                <a:effectLst/>
                <a:latin typeface="Bahnschrift Light" panose="020B0502040204020203" pitchFamily="34" charset="0"/>
                <a:ea typeface="Calibri" panose="020F0502020204030204" pitchFamily="34" charset="0"/>
                <a:cs typeface="Times New Roman" panose="02020603050405020304" pitchFamily="18" charset="0"/>
              </a:rPr>
              <a:t>ref_S</a:t>
            </a:r>
            <a:r>
              <a:rPr lang="en-US" sz="2400" i="1" dirty="0">
                <a:effectLst/>
                <a:latin typeface="Bahnschrift Light" panose="020B0502040204020203" pitchFamily="34" charset="0"/>
                <a:ea typeface="Calibri" panose="020F0502020204030204" pitchFamily="34" charset="0"/>
                <a:cs typeface="Times New Roman" panose="02020603050405020304" pitchFamily="18" charset="0"/>
              </a:rPr>
              <a:t>[f, t - lag])</a:t>
            </a:r>
            <a:r>
              <a:rPr lang="en-US" sz="2400" dirty="0">
                <a:effectLst/>
                <a:latin typeface="Bahnschrift Light" panose="020B0502040204020203" pitchFamily="34" charset="0"/>
                <a:ea typeface="Calibri" panose="020F0502020204030204" pitchFamily="34" charset="0"/>
                <a:cs typeface="Times New Roman" panose="02020603050405020304" pitchFamily="18" charset="0"/>
              </a:rPr>
              <a:t> </a:t>
            </a:r>
          </a:p>
          <a:p>
            <a:pPr algn="just"/>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algn="just"/>
            <a:r>
              <a:rPr lang="en-US" sz="2400" dirty="0">
                <a:latin typeface="Georgia" panose="02040502050405020303" pitchFamily="18" charset="0"/>
                <a:ea typeface="Calibri" panose="020F0502020204030204" pitchFamily="34" charset="0"/>
                <a:cs typeface="Times New Roman" panose="02020603050405020304" pitchFamily="18" charset="0"/>
              </a:rPr>
              <a:t>where S is pre-computed (log-power) Mel spectrogram and</a:t>
            </a:r>
            <a:r>
              <a:rPr lang="en-US" sz="2400" dirty="0">
                <a:effectLst/>
                <a:latin typeface="Georgia" panose="02040502050405020303" pitchFamily="18" charset="0"/>
                <a:ea typeface="Calibri" panose="020F0502020204030204" pitchFamily="34" charset="0"/>
                <a:cs typeface="Times New Roman" panose="02020603050405020304" pitchFamily="18" charset="0"/>
              </a:rPr>
              <a:t> </a:t>
            </a:r>
            <a:r>
              <a:rPr lang="en-US" sz="2400" i="1" dirty="0" err="1">
                <a:effectLst/>
                <a:latin typeface="Georgia" panose="02040502050405020303" pitchFamily="18" charset="0"/>
                <a:ea typeface="Calibri" panose="020F0502020204030204" pitchFamily="34" charset="0"/>
                <a:cs typeface="Times New Roman" panose="02020603050405020304" pitchFamily="18" charset="0"/>
              </a:rPr>
              <a:t>ref_S</a:t>
            </a:r>
            <a:r>
              <a:rPr lang="en-US" sz="2400" dirty="0">
                <a:effectLst/>
                <a:latin typeface="Georgia" panose="02040502050405020303" pitchFamily="18" charset="0"/>
                <a:ea typeface="Calibri" panose="020F0502020204030204" pitchFamily="34" charset="0"/>
                <a:cs typeface="Times New Roman" panose="02020603050405020304" pitchFamily="18" charset="0"/>
              </a:rPr>
              <a:t> is </a:t>
            </a:r>
            <a:r>
              <a:rPr lang="en-US" sz="2400" i="1" dirty="0">
                <a:effectLst/>
                <a:latin typeface="Georgia" panose="02040502050405020303" pitchFamily="18" charset="0"/>
                <a:ea typeface="Calibri" panose="020F0502020204030204" pitchFamily="34" charset="0"/>
                <a:cs typeface="Times New Roman" panose="02020603050405020304" pitchFamily="18" charset="0"/>
              </a:rPr>
              <a:t>S</a:t>
            </a:r>
            <a:r>
              <a:rPr lang="en-US" sz="2400" dirty="0">
                <a:effectLst/>
                <a:latin typeface="Georgia" panose="02040502050405020303" pitchFamily="18" charset="0"/>
                <a:ea typeface="Calibri" panose="020F0502020204030204" pitchFamily="34" charset="0"/>
                <a:cs typeface="Times New Roman" panose="02020603050405020304" pitchFamily="18" charset="0"/>
              </a:rPr>
              <a:t> after local max filtering along the frequency axis.</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3">
            <a:extLst>
              <a:ext uri="{96DAC541-7B7A-43D3-8B79-37D633B846F1}">
                <asvg:svgBlip xmlns:asvg="http://schemas.microsoft.com/office/drawing/2016/SVG/main" r:embed="rId4"/>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a:extLst>
              <a:ext uri="{FF2B5EF4-FFF2-40B4-BE49-F238E27FC236}">
                <a16:creationId xmlns:a16="http://schemas.microsoft.com/office/drawing/2014/main" id="{F772DED7-05DF-43AC-A8F5-FD6D1DAE0061}"/>
              </a:ext>
            </a:extLst>
          </p:cNvPr>
          <p:cNvPicPr/>
          <p:nvPr/>
        </p:nvPicPr>
        <p:blipFill>
          <a:blip r:embed="rId5"/>
          <a:stretch>
            <a:fillRect/>
          </a:stretch>
        </p:blipFill>
        <p:spPr bwMode="auto">
          <a:xfrm>
            <a:off x="693060" y="548319"/>
            <a:ext cx="10889340" cy="2904348"/>
          </a:xfrm>
          <a:prstGeom prst="rect">
            <a:avLst/>
          </a:prstGeom>
          <a:noFill/>
          <a:ln w="9525">
            <a:noFill/>
            <a:headEnd/>
            <a:tailEnd/>
          </a:ln>
        </p:spPr>
      </p:pic>
    </p:spTree>
    <p:extLst>
      <p:ext uri="{BB962C8B-B14F-4D97-AF65-F5344CB8AC3E}">
        <p14:creationId xmlns:p14="http://schemas.microsoft.com/office/powerpoint/2010/main" val="254176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1085850" y="1828800"/>
            <a:ext cx="9963150" cy="2350008"/>
          </a:xfrm>
        </p:spPr>
        <p:txBody>
          <a:bodyPr/>
          <a:lstStyle/>
          <a:p>
            <a:pPr algn="ctr"/>
            <a:r>
              <a:rPr lang="en-US" sz="11500" dirty="0">
                <a:latin typeface="Algerian" panose="04020705040A02060702" pitchFamily="82" charset="0"/>
              </a:rPr>
              <a:t>I</a:t>
            </a:r>
            <a:r>
              <a:rPr lang="en-US" dirty="0">
                <a:latin typeface="Algerian" panose="04020705040A02060702" pitchFamily="82" charset="0"/>
              </a:rPr>
              <a:t>mplementations</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397382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26" name="Picture 2" descr="Sensors 19 04819 g002">
            <a:extLst>
              <a:ext uri="{FF2B5EF4-FFF2-40B4-BE49-F238E27FC236}">
                <a16:creationId xmlns:a16="http://schemas.microsoft.com/office/drawing/2014/main" id="{37448005-869C-460A-976E-D7103592D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0"/>
            <a:ext cx="6362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473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1085850" y="1828800"/>
            <a:ext cx="9963150" cy="2350008"/>
          </a:xfrm>
        </p:spPr>
        <p:txBody>
          <a:bodyPr/>
          <a:lstStyle/>
          <a:p>
            <a:pPr algn="ctr"/>
            <a:r>
              <a:rPr lang="en-US" sz="11500" dirty="0">
                <a:latin typeface="Algerian" panose="04020705040A02060702" pitchFamily="82" charset="0"/>
              </a:rPr>
              <a:t>C</a:t>
            </a:r>
            <a:r>
              <a:rPr lang="en-US" dirty="0">
                <a:latin typeface="Algerian" panose="04020705040A02060702" pitchFamily="82" charset="0"/>
              </a:rPr>
              <a:t>onclusion</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416238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26</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7884391" y="533400"/>
            <a:ext cx="4307609" cy="22098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buNone/>
            </a:pPr>
            <a:r>
              <a:rPr lang="en-US" sz="1800" dirty="0"/>
              <a:t>The process of classifying audio heart sounds was completed using the Machine Learning Algorithms. Two audio heart sound datasets are used to train and verify the six chosen methods. The process to classify heartbeats includes preprocessing the datasets, extracting audio features, training methods and finally analyzing results. </a:t>
            </a:r>
          </a:p>
        </p:txBody>
      </p:sp>
      <p:sp>
        <p:nvSpPr>
          <p:cNvPr id="2" name="Rectangle 1">
            <a:extLst>
              <a:ext uri="{FF2B5EF4-FFF2-40B4-BE49-F238E27FC236}">
                <a16:creationId xmlns:a16="http://schemas.microsoft.com/office/drawing/2014/main" id="{C6D7F42F-E1AC-46F3-AC26-3EACDC077EB6}"/>
              </a:ext>
            </a:extLst>
          </p:cNvPr>
          <p:cNvSpPr/>
          <p:nvPr/>
        </p:nvSpPr>
        <p:spPr>
          <a:xfrm>
            <a:off x="6353175" y="2743200"/>
            <a:ext cx="5838825" cy="2246769"/>
          </a:xfrm>
          <a:prstGeom prst="rect">
            <a:avLst/>
          </a:prstGeom>
        </p:spPr>
        <p:txBody>
          <a:bodyPr wrap="square">
            <a:spAutoFit/>
          </a:bodyPr>
          <a:lstStyle/>
          <a:p>
            <a:pPr algn="just"/>
            <a:r>
              <a:rPr lang="en-US" sz="2000" dirty="0"/>
              <a:t>Firstly preprocessing was done to normalize the data. Then feature extraction uses this preprocessed data to extract features using the whole signal and significant parts of the signal, such as S1 and S2. Using the feature extracted, we build our LSTM model. After the compilation of which, we can determine the category of any unlabeled heart sounds. </a:t>
            </a:r>
          </a:p>
        </p:txBody>
      </p:sp>
      <p:sp>
        <p:nvSpPr>
          <p:cNvPr id="6" name="Rectangle 5">
            <a:extLst>
              <a:ext uri="{FF2B5EF4-FFF2-40B4-BE49-F238E27FC236}">
                <a16:creationId xmlns:a16="http://schemas.microsoft.com/office/drawing/2014/main" id="{44B24D95-F6CA-4D72-B7B3-67FCCC42F08A}"/>
              </a:ext>
            </a:extLst>
          </p:cNvPr>
          <p:cNvSpPr/>
          <p:nvPr/>
        </p:nvSpPr>
        <p:spPr>
          <a:xfrm>
            <a:off x="4465493" y="5078694"/>
            <a:ext cx="7726507" cy="1569660"/>
          </a:xfrm>
          <a:prstGeom prst="rect">
            <a:avLst/>
          </a:prstGeom>
        </p:spPr>
        <p:txBody>
          <a:bodyPr wrap="square">
            <a:spAutoFit/>
          </a:bodyPr>
          <a:lstStyle/>
          <a:p>
            <a:pPr algn="just"/>
            <a:r>
              <a:rPr lang="en-US" sz="2400" dirty="0"/>
              <a:t>Our Model was successful to get an accuracy of </a:t>
            </a:r>
            <a:r>
              <a:rPr lang="en-US" sz="2400" b="1" dirty="0"/>
              <a:t>79 % </a:t>
            </a:r>
            <a:r>
              <a:rPr lang="en-US" sz="2400" dirty="0"/>
              <a:t>to predict the correct category of the unlabeled Heart Sound. As for the future objective, we will keep trying to improve the accuracy scores of our LSTM model. </a:t>
            </a:r>
          </a:p>
        </p:txBody>
      </p:sp>
      <p:pic>
        <p:nvPicPr>
          <p:cNvPr id="12" name="Picture 11">
            <a:extLst>
              <a:ext uri="{FF2B5EF4-FFF2-40B4-BE49-F238E27FC236}">
                <a16:creationId xmlns:a16="http://schemas.microsoft.com/office/drawing/2014/main" id="{D41C0039-948C-4BDB-AD89-EE8B51D327A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b="10714"/>
          <a:stretch/>
        </p:blipFill>
        <p:spPr>
          <a:xfrm>
            <a:off x="0" y="619893"/>
            <a:ext cx="6079854" cy="4234184"/>
          </a:xfrm>
          <a:prstGeom prst="rect">
            <a:avLst/>
          </a:prstGeom>
        </p:spPr>
      </p:pic>
      <p:sp>
        <p:nvSpPr>
          <p:cNvPr id="13" name="Right Triangle 12">
            <a:extLst>
              <a:ext uri="{FF2B5EF4-FFF2-40B4-BE49-F238E27FC236}">
                <a16:creationId xmlns:a16="http://schemas.microsoft.com/office/drawing/2014/main" id="{A94BD9DB-F59B-4A73-919D-BD2FD65032DF}"/>
              </a:ext>
            </a:extLst>
          </p:cNvPr>
          <p:cNvSpPr/>
          <p:nvPr/>
        </p:nvSpPr>
        <p:spPr>
          <a:xfrm rot="15861302">
            <a:off x="4261920" y="3073116"/>
            <a:ext cx="2126441" cy="1952423"/>
          </a:xfrm>
          <a:prstGeom prst="rtTriangle">
            <a:avLst/>
          </a:prstGeom>
          <a:solidFill>
            <a:srgbClr val="EEEEEE"/>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Triangle 13">
            <a:extLst>
              <a:ext uri="{FF2B5EF4-FFF2-40B4-BE49-F238E27FC236}">
                <a16:creationId xmlns:a16="http://schemas.microsoft.com/office/drawing/2014/main" id="{54766172-5DE9-4929-B0EE-8C884A6BDB90}"/>
              </a:ext>
            </a:extLst>
          </p:cNvPr>
          <p:cNvSpPr/>
          <p:nvPr/>
        </p:nvSpPr>
        <p:spPr>
          <a:xfrm rot="15880194">
            <a:off x="4274737" y="3011708"/>
            <a:ext cx="2126441" cy="1952423"/>
          </a:xfrm>
          <a:prstGeom prst="rtTriangle">
            <a:avLst/>
          </a:prstGeom>
          <a:solidFill>
            <a:srgbClr val="EEEEEE"/>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0734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1085850" y="1828800"/>
            <a:ext cx="9963150" cy="2350008"/>
          </a:xfrm>
        </p:spPr>
        <p:txBody>
          <a:bodyPr/>
          <a:lstStyle/>
          <a:p>
            <a:pPr algn="ctr"/>
            <a:r>
              <a:rPr lang="en-US" sz="11500" dirty="0">
                <a:latin typeface="Algerian" panose="04020705040A02060702" pitchFamily="82" charset="0"/>
              </a:rPr>
              <a:t>T</a:t>
            </a:r>
            <a:r>
              <a:rPr lang="en-US" dirty="0">
                <a:latin typeface="Algerian" panose="04020705040A02060702" pitchFamily="82" charset="0"/>
              </a:rPr>
              <a:t>hank </a:t>
            </a:r>
            <a:r>
              <a:rPr lang="en-US" sz="11500" dirty="0">
                <a:latin typeface="Algerian" panose="04020705040A02060702" pitchFamily="82" charset="0"/>
              </a:rPr>
              <a:t>Y</a:t>
            </a:r>
            <a:r>
              <a:rPr lang="en-US" dirty="0">
                <a:latin typeface="Algerian" panose="04020705040A02060702" pitchFamily="82" charset="0"/>
              </a:rPr>
              <a:t>ou</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6144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lstStyle/>
          <a:p>
            <a:pPr marL="228600" lvl="1" algn="just">
              <a:lnSpc>
                <a:spcPct val="107000"/>
              </a:lnSpc>
              <a:spcBef>
                <a:spcPts val="0"/>
              </a:spcBef>
              <a:spcAft>
                <a:spcPts val="800"/>
              </a:spcAft>
            </a:pPr>
            <a:r>
              <a:rPr lang="en-US" dirty="0">
                <a:effectLst/>
                <a:latin typeface="Georgia" panose="02040502050405020303" pitchFamily="18" charset="0"/>
                <a:ea typeface="Calibri" panose="020F0502020204030204" pitchFamily="34" charset="0"/>
                <a:cs typeface="Times New Roman" panose="02020603050405020304" pitchFamily="18" charset="0"/>
              </a:rPr>
              <a:t>Stethoscope detection currently provides one of the first warning signs of heart disease. During this procedure, which usually occurs in one’s annual physical examination, physicians manually listen for and identify irregularities in heart sounds that indicate a need for further investigation.</a:t>
            </a:r>
          </a:p>
          <a:p>
            <a:pPr marL="228600" lvl="1" algn="just">
              <a:lnSpc>
                <a:spcPct val="107000"/>
              </a:lnSpc>
              <a:spcBef>
                <a:spcPts val="0"/>
              </a:spcBef>
              <a:spcAft>
                <a:spcPts val="800"/>
              </a:spcAft>
            </a:pPr>
            <a:r>
              <a:rPr lang="en-US" dirty="0">
                <a:effectLst/>
                <a:latin typeface="Georgia" panose="02040502050405020303" pitchFamily="18" charset="0"/>
                <a:ea typeface="Calibri" panose="020F0502020204030204" pitchFamily="34" charset="0"/>
                <a:cs typeface="Times New Roman" panose="02020603050405020304" pitchFamily="18" charset="0"/>
              </a:rPr>
              <a:t>Early detection and intervention in heart disease greatly improves the lifespan and the effectiveness of treatment options. For this reason, the benefits of placing the first-detection capability in the hands of the individual are immense. </a:t>
            </a:r>
          </a:p>
          <a:p>
            <a:pPr marL="228600" lvl="1" algn="just">
              <a:lnSpc>
                <a:spcPct val="107000"/>
              </a:lnSpc>
              <a:spcBef>
                <a:spcPts val="0"/>
              </a:spcBef>
              <a:spcAft>
                <a:spcPts val="800"/>
              </a:spcAft>
            </a:pPr>
            <a:r>
              <a:rPr lang="en-US" dirty="0">
                <a:effectLst/>
                <a:latin typeface="Georgia" panose="02040502050405020303" pitchFamily="18" charset="0"/>
                <a:ea typeface="Calibri" panose="020F0502020204030204" pitchFamily="34" charset="0"/>
                <a:cs typeface="Times New Roman" panose="02020603050405020304" pitchFamily="18" charset="0"/>
              </a:rPr>
              <a:t>This project aims to use machine learning methods to identify and classify heartbeat sounds from audio collected from digital stethoscopes and mobile devices available to the average consumer.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Need for a Machine Learning model over traditional methods.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69452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981075" y="2073564"/>
            <a:ext cx="10229850" cy="2121408"/>
          </a:xfrm>
        </p:spPr>
        <p:txBody>
          <a:bodyPr>
            <a:normAutofit/>
          </a:bodyPr>
          <a:lstStyle/>
          <a:p>
            <a:pPr algn="ctr"/>
            <a:r>
              <a:rPr lang="en-US" sz="11500" dirty="0">
                <a:latin typeface="Algerian" panose="04020705040A02060702" pitchFamily="82" charset="0"/>
              </a:rPr>
              <a:t>B</a:t>
            </a:r>
            <a:r>
              <a:rPr lang="en-US" dirty="0">
                <a:latin typeface="Algerian" panose="04020705040A02060702" pitchFamily="82" charset="0"/>
              </a:rPr>
              <a:t>ackground</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3030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a:bodyPr>
          <a:lstStyle/>
          <a:p>
            <a:pPr marL="228600" marR="0" algn="just">
              <a:lnSpc>
                <a:spcPct val="107000"/>
              </a:lnSpc>
              <a:spcBef>
                <a:spcPts val="0"/>
              </a:spcBef>
              <a:spcAft>
                <a:spcPts val="0"/>
              </a:spcAft>
            </a:pPr>
            <a:r>
              <a:rPr lang="en-US" sz="1600" dirty="0">
                <a:effectLst/>
                <a:latin typeface="Georgia" panose="02040502050405020303" pitchFamily="18" charset="0"/>
                <a:ea typeface="Calibri" panose="020F0502020204030204" pitchFamily="34" charset="0"/>
                <a:cs typeface="Times New Roman" panose="02020603050405020304" pitchFamily="18" charset="0"/>
              </a:rPr>
              <a:t>Different heart-sounds, resulting from mechanical cardiac events and heard from stethoscope examinations, can be indicators for various cardiac health concerns. Typically, a heartbeat creates two sounds, </a:t>
            </a:r>
            <a:r>
              <a:rPr lang="en-US" sz="1600" dirty="0" err="1">
                <a:effectLst/>
                <a:latin typeface="Georgia" panose="02040502050405020303" pitchFamily="18" charset="0"/>
                <a:ea typeface="Calibri" panose="020F0502020204030204" pitchFamily="34" charset="0"/>
                <a:cs typeface="Times New Roman" panose="02020603050405020304" pitchFamily="18" charset="0"/>
              </a:rPr>
              <a:t>lub</a:t>
            </a:r>
            <a:r>
              <a:rPr lang="en-US" sz="1600" dirty="0">
                <a:effectLst/>
                <a:latin typeface="Georgia" panose="02040502050405020303" pitchFamily="18" charset="0"/>
                <a:ea typeface="Calibri" panose="020F0502020204030204" pitchFamily="34" charset="0"/>
                <a:cs typeface="Times New Roman" panose="02020603050405020304" pitchFamily="18" charset="0"/>
              </a:rPr>
              <a:t>-dub, that can be heard through a stethoscope. These sounds are termed, respectively, S1 and S2 for the first and second heart sounds within one beat. S1 occurs when the mitral and tricuspid valves close at the end of systole, when blood from the atriums fill into the ventricles. S2 is heard when aortic and pulmonic valve leaflets close after diastole, after blood is pushed out from the ventricles. These two sounds make up what a normal heartbeat should sound like.</a:t>
            </a:r>
          </a:p>
          <a:p>
            <a:pPr marL="0" marR="0" indent="0" algn="just">
              <a:lnSpc>
                <a:spcPct val="107000"/>
              </a:lnSpc>
              <a:spcBef>
                <a:spcPts val="0"/>
              </a:spcBef>
              <a:spcAft>
                <a:spcPts val="0"/>
              </a:spcAft>
              <a:buNone/>
            </a:pPr>
            <a:endParaRPr lang="en-US" sz="1600" dirty="0">
              <a:effectLst/>
              <a:latin typeface="Georgia" panose="02040502050405020303" pitchFamily="18" charset="0"/>
              <a:ea typeface="Calibri" panose="020F0502020204030204" pitchFamily="34" charset="0"/>
              <a:cs typeface="Times New Roman" panose="02020603050405020304" pitchFamily="18" charset="0"/>
            </a:endParaRPr>
          </a:p>
          <a:p>
            <a:pPr marL="228600" marR="0" algn="just">
              <a:lnSpc>
                <a:spcPct val="107000"/>
              </a:lnSpc>
              <a:spcBef>
                <a:spcPts val="0"/>
              </a:spcBef>
              <a:spcAft>
                <a:spcPts val="0"/>
              </a:spcAft>
            </a:pPr>
            <a:r>
              <a:rPr lang="en-US" sz="1600" dirty="0">
                <a:effectLst/>
                <a:latin typeface="Georgia" panose="02040502050405020303" pitchFamily="18" charset="0"/>
                <a:ea typeface="Calibri" panose="020F0502020204030204" pitchFamily="34" charset="0"/>
                <a:cs typeface="Times New Roman" panose="02020603050405020304" pitchFamily="18" charset="0"/>
              </a:rPr>
              <a:t>When abnormalities occur in cardiac physiology, they are oftentimes reflected in heartbeat sounds. A few of the most commonly occurring abnormal sounds, the ones that this project will be identifying and classifying, are heart murmurs, extrasystole, extra heart sounds, and artifact sounds. Murmurs are extra sounds that occur when there is turbulence in blood flow that causes the extra vibrations that can be heard. Extrasystole is a premature contraction of the heart that causes an extra sound before S1 and palpitations due to abnormal electrical circuitry within the heart. Extra heart sounds occur after diastole, S2, due to sudden deceleration of blood, caused by abnormalities in cardiac muscle physiology that affects contraction characteristics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Some Insight into Heart Sounds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1114425" y="2133600"/>
            <a:ext cx="9963150" cy="2045208"/>
          </a:xfrm>
        </p:spPr>
        <p:txBody>
          <a:bodyPr>
            <a:normAutofit/>
          </a:bodyPr>
          <a:lstStyle/>
          <a:p>
            <a:pPr algn="ctr"/>
            <a:r>
              <a:rPr lang="en-US" sz="11500" dirty="0">
                <a:latin typeface="Algerian" panose="04020705040A02060702" pitchFamily="82" charset="0"/>
              </a:rPr>
              <a:t>s</a:t>
            </a:r>
            <a:r>
              <a:rPr lang="en-US" dirty="0">
                <a:latin typeface="Algerian" panose="04020705040A02060702" pitchFamily="82" charset="0"/>
              </a:rPr>
              <a:t>etup</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9864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a:bodyPr>
          <a:lstStyle/>
          <a:p>
            <a:pPr marL="228600" marR="60325" algn="just">
              <a:lnSpc>
                <a:spcPct val="150000"/>
              </a:lnSpc>
              <a:spcBef>
                <a:spcPts val="865"/>
              </a:spcBef>
              <a:spcAft>
                <a:spcPts val="0"/>
              </a:spcAf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Two different datasets are used to verify the performance of the machine learning models. </a:t>
            </a:r>
          </a:p>
          <a:p>
            <a:pPr marL="228600" marR="60325" algn="just">
              <a:lnSpc>
                <a:spcPct val="150000"/>
              </a:lnSpc>
              <a:spcBef>
                <a:spcPts val="865"/>
              </a:spcBef>
              <a:spcAft>
                <a:spcPts val="0"/>
              </a:spcAf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Dataset A has four classes with 120 total samples. The four classes are artifact, extra heart sound, murmur and normal heartbeat. </a:t>
            </a:r>
          </a:p>
          <a:p>
            <a:pPr marL="228600" marR="60325" algn="just">
              <a:lnSpc>
                <a:spcPct val="150000"/>
              </a:lnSpc>
              <a:spcBef>
                <a:spcPts val="865"/>
              </a:spcBef>
              <a:spcAft>
                <a:spcPts val="0"/>
              </a:spcAf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Dataset B has fewer classes and more samples, sampling heart sounds at 4000 samples per second. This dataset consists of three classes and a total of 461 samples, 149 of which are noisy. </a:t>
            </a:r>
          </a:p>
          <a:p>
            <a:pPr marL="228600" marR="60325" algn="just">
              <a:lnSpc>
                <a:spcPct val="150000"/>
              </a:lnSpc>
              <a:spcBef>
                <a:spcPts val="865"/>
              </a:spcBef>
              <a:spcAft>
                <a:spcPts val="0"/>
              </a:spcAf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 three classes are extrasystole, murmur and normal heartbeat. These two different datasets are used to verify the generalizability of the machine learning models, as well as to compare both dataset results.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DATASETS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1649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a:bodyPr>
          <a:lstStyle/>
          <a:p>
            <a:pPr marR="60325" algn="just">
              <a:lnSpc>
                <a:spcPct val="150000"/>
              </a:lnSpc>
              <a:spcBef>
                <a:spcPts val="865"/>
              </a:spcBef>
              <a:spcAft>
                <a:spcPts val="0"/>
              </a:spcAf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 pre-processing includes removing audio files that are less than 2 seconds, down sampling, removing high frequency noise and normalizing the data. </a:t>
            </a:r>
          </a:p>
          <a:p>
            <a:pPr marR="60325" algn="just">
              <a:lnSpc>
                <a:spcPct val="150000"/>
              </a:lnSpc>
              <a:spcBef>
                <a:spcPts val="865"/>
              </a:spcBef>
              <a:spcAft>
                <a:spcPts val="0"/>
              </a:spcAf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Files more than 12 seconds were trimmed down and files less than 2 seconds are removed because those files do not capture a full heartbeat cycle, making it impossible to extrapolate whether or not those samples contain heart sound irregularities. </a:t>
            </a:r>
          </a:p>
          <a:p>
            <a:pPr marR="60325" algn="just">
              <a:lnSpc>
                <a:spcPct val="150000"/>
              </a:lnSpc>
              <a:spcBef>
                <a:spcPts val="865"/>
              </a:spcBef>
              <a:spcAft>
                <a:spcPts val="0"/>
              </a:spcAft>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For dataset A, a total of 120 samples are used and for dataset B, a total of 407 samples are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PREPROCESSING</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5593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1085850" y="1828800"/>
            <a:ext cx="9963150" cy="2350008"/>
          </a:xfrm>
        </p:spPr>
        <p:txBody>
          <a:bodyPr/>
          <a:lstStyle/>
          <a:p>
            <a:pPr algn="ctr"/>
            <a:r>
              <a:rPr lang="en-US" sz="11500" dirty="0">
                <a:latin typeface="Algerian" panose="04020705040A02060702" pitchFamily="82" charset="0"/>
              </a:rPr>
              <a:t>F</a:t>
            </a:r>
            <a:r>
              <a:rPr lang="en-US" dirty="0">
                <a:latin typeface="Algerian" panose="04020705040A02060702" pitchFamily="82" charset="0"/>
              </a:rPr>
              <a:t>eature </a:t>
            </a:r>
            <a:r>
              <a:rPr lang="en-US" sz="11500" dirty="0">
                <a:latin typeface="Algerian" panose="04020705040A02060702" pitchFamily="82" charset="0"/>
              </a:rPr>
              <a:t>e</a:t>
            </a:r>
            <a:r>
              <a:rPr lang="en-US" dirty="0">
                <a:latin typeface="Algerian" panose="04020705040A02060702" pitchFamily="82" charset="0"/>
              </a:rPr>
              <a:t>xtraction</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77923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581</TotalTime>
  <Words>1925</Words>
  <Application>Microsoft Office PowerPoint</Application>
  <PresentationFormat>Widescreen</PresentationFormat>
  <Paragraphs>110</Paragraphs>
  <Slides>27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Algerian</vt:lpstr>
      <vt:lpstr>Arial</vt:lpstr>
      <vt:lpstr>Bahnschrift Light</vt:lpstr>
      <vt:lpstr>Calibri</vt:lpstr>
      <vt:lpstr>Cambria</vt:lpstr>
      <vt:lpstr>Georgia</vt:lpstr>
      <vt:lpstr>Times New Roman</vt:lpstr>
      <vt:lpstr>Tw Cen MT</vt:lpstr>
      <vt:lpstr>Tw Cen MT Condensed</vt:lpstr>
      <vt:lpstr>Wingdings</vt:lpstr>
      <vt:lpstr>Wingdings 3</vt:lpstr>
      <vt:lpstr>ModernClassicBlock-3</vt:lpstr>
      <vt:lpstr>Summer internship project</vt:lpstr>
      <vt:lpstr>introduction</vt:lpstr>
      <vt:lpstr>PowerPoint Presentation</vt:lpstr>
      <vt:lpstr>Background</vt:lpstr>
      <vt:lpstr>PowerPoint Presentation</vt:lpstr>
      <vt:lpstr>setup</vt:lpstr>
      <vt:lpstr>PowerPoint Presentation</vt:lpstr>
      <vt:lpstr>PowerPoint Presentation</vt:lpstr>
      <vt:lpstr>Feature extraction</vt:lpstr>
      <vt:lpstr>PowerPoint Presentation</vt:lpstr>
      <vt:lpstr>Categories of heartbeat</vt:lpstr>
      <vt:lpstr>1. Normal case</vt:lpstr>
      <vt:lpstr>2. Murmur</vt:lpstr>
      <vt:lpstr>3. Extrasystole</vt:lpstr>
      <vt:lpstr>4. Artifact</vt:lpstr>
      <vt:lpstr>5. Extra Heart Sound</vt:lpstr>
      <vt:lpstr>Methods &amp; Features</vt:lpstr>
      <vt:lpstr>LSTM</vt:lpstr>
      <vt:lpstr>Sound feature: mfcc</vt:lpstr>
      <vt:lpstr>Sound feature: onset detector</vt:lpstr>
      <vt:lpstr>Sound feature: onset backtrack</vt:lpstr>
      <vt:lpstr>Sound feature: onset strength</vt:lpstr>
      <vt:lpstr>Implementations</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Hbeats </dc:title>
  <dc:creator>Mehul Tyagi</dc:creator>
  <cp:lastModifiedBy>Aman Mishra</cp:lastModifiedBy>
  <cp:revision>29</cp:revision>
  <dcterms:created xsi:type="dcterms:W3CDTF">2020-12-10T10:06:50Z</dcterms:created>
  <dcterms:modified xsi:type="dcterms:W3CDTF">2020-12-10T20:15:55Z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