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330" r:id="rId4"/>
    <p:sldId id="284" r:id="rId5"/>
    <p:sldId id="331" r:id="rId6"/>
    <p:sldId id="33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Ubuntu" panose="020B0504030602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po0Jo483AGCYRZERv/+9U/ia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CE381D-FACD-4864-87F8-55553113D15D}">
  <a:tblStyle styleId="{00CE381D-FACD-4864-87F8-55553113D1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07"/>
    <p:restoredTop sz="71065"/>
  </p:normalViewPr>
  <p:slideViewPr>
    <p:cSldViewPr snapToGrid="0">
      <p:cViewPr varScale="1">
        <p:scale>
          <a:sx n="77" d="100"/>
          <a:sy n="77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Will show</a:t>
            </a: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latin typeface="Calibri" panose="020F0502020204030204" pitchFamily="34" charset="0"/>
              <a:ea typeface="Ubuntu"/>
              <a:cs typeface="Calibri" panose="020F0502020204030204" pitchFamily="34" charset="0"/>
              <a:sym typeface="Ubunt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73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latin typeface="Calibri" panose="020F0502020204030204" pitchFamily="34" charset="0"/>
              <a:ea typeface="Ubuntu"/>
              <a:cs typeface="Calibri" panose="020F0502020204030204" pitchFamily="34" charset="0"/>
              <a:sym typeface="Ubuntu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17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latin typeface="Calibri" panose="020F0502020204030204" pitchFamily="34" charset="0"/>
              <a:ea typeface="Ubuntu"/>
              <a:cs typeface="Calibri" panose="020F0502020204030204" pitchFamily="34" charset="0"/>
              <a:sym typeface="Ubuntu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91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latin typeface="Calibri" panose="020F0502020204030204" pitchFamily="34" charset="0"/>
              <a:ea typeface="Ubuntu"/>
              <a:cs typeface="Calibri" panose="020F0502020204030204" pitchFamily="34" charset="0"/>
              <a:sym typeface="Ubuntu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98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ubTitle" idx="1"/>
          </p:nvPr>
        </p:nvSpPr>
        <p:spPr>
          <a:xfrm>
            <a:off x="1524000" y="417561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>
                <a:solidFill>
                  <a:srgbClr val="3A383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ctrTitle"/>
          </p:nvPr>
        </p:nvSpPr>
        <p:spPr>
          <a:xfrm>
            <a:off x="1524000" y="1281662"/>
            <a:ext cx="9144000" cy="275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/>
          <p:nvPr/>
        </p:nvSpPr>
        <p:spPr>
          <a:xfrm>
            <a:off x="0" y="6215082"/>
            <a:ext cx="12192000" cy="642918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26"/>
          <p:cNvCxnSpPr/>
          <p:nvPr/>
        </p:nvCxnSpPr>
        <p:spPr>
          <a:xfrm>
            <a:off x="3581400" y="6314228"/>
            <a:ext cx="6900745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" name="Google Shape;2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4639" y="5241658"/>
            <a:ext cx="1103974" cy="142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6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25" y="5382181"/>
            <a:ext cx="3502875" cy="128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Calibri"/>
              <a:buNone/>
              <a:defRPr b="1">
                <a:solidFill>
                  <a:srgbClr val="0C5A9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37" name="Google Shape;37;p28"/>
          <p:cNvPicPr preferRelativeResize="0"/>
          <p:nvPr/>
        </p:nvPicPr>
        <p:blipFill rotWithShape="1">
          <a:blip r:embed="rId2">
            <a:alphaModFix amt="35000"/>
          </a:blip>
          <a:srcRect l="5875" t="18225" r="60192" b="11166"/>
          <a:stretch/>
        </p:blipFill>
        <p:spPr>
          <a:xfrm>
            <a:off x="11189309" y="0"/>
            <a:ext cx="1002691" cy="10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titolo">
  <p:cSld name="1_Diapositiva tito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ctrTitle"/>
          </p:nvPr>
        </p:nvSpPr>
        <p:spPr>
          <a:xfrm>
            <a:off x="1524000" y="2318789"/>
            <a:ext cx="9144000" cy="222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6000"/>
              <a:buFont typeface="Calibri"/>
              <a:buNone/>
              <a:defRPr sz="6000" b="1">
                <a:solidFill>
                  <a:srgbClr val="0C5A9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1"/>
          <p:cNvPicPr preferRelativeResize="0"/>
          <p:nvPr/>
        </p:nvPicPr>
        <p:blipFill rotWithShape="1">
          <a:blip r:embed="rId2">
            <a:alphaModFix amt="35000"/>
          </a:blip>
          <a:srcRect l="5875" t="18225" r="60192" b="11166"/>
          <a:stretch/>
        </p:blipFill>
        <p:spPr>
          <a:xfrm>
            <a:off x="11189309" y="0"/>
            <a:ext cx="1002691" cy="10345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Calibri"/>
              <a:buNone/>
              <a:defRPr b="1">
                <a:solidFill>
                  <a:srgbClr val="0C5A9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Calibri"/>
              <a:buNone/>
              <a:defRPr b="1">
                <a:solidFill>
                  <a:srgbClr val="0C5A9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67" name="Google Shape;67;p32"/>
          <p:cNvPicPr preferRelativeResize="0"/>
          <p:nvPr/>
        </p:nvPicPr>
        <p:blipFill rotWithShape="1">
          <a:blip r:embed="rId2">
            <a:alphaModFix amt="35000"/>
          </a:blip>
          <a:srcRect l="5875" t="18225" r="60192" b="11166"/>
          <a:stretch/>
        </p:blipFill>
        <p:spPr>
          <a:xfrm>
            <a:off x="11189309" y="0"/>
            <a:ext cx="1002691" cy="10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80" name="Google Shape;80;p34"/>
          <p:cNvPicPr preferRelativeResize="0"/>
          <p:nvPr/>
        </p:nvPicPr>
        <p:blipFill rotWithShape="1">
          <a:blip r:embed="rId2">
            <a:alphaModFix amt="35000"/>
          </a:blip>
          <a:srcRect l="5875" t="18225" r="60192" b="11166"/>
          <a:stretch/>
        </p:blipFill>
        <p:spPr>
          <a:xfrm>
            <a:off x="11189309" y="0"/>
            <a:ext cx="1002691" cy="10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88" name="Google Shape;88;p35"/>
          <p:cNvPicPr preferRelativeResize="0"/>
          <p:nvPr/>
        </p:nvPicPr>
        <p:blipFill rotWithShape="1">
          <a:blip r:embed="rId2">
            <a:alphaModFix amt="35000"/>
          </a:blip>
          <a:srcRect l="5875" t="18225" r="60192" b="11166"/>
          <a:stretch/>
        </p:blipFill>
        <p:spPr>
          <a:xfrm>
            <a:off x="11189309" y="0"/>
            <a:ext cx="1002691" cy="10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524000" y="372289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rPr lang="it-IT" sz="2000" i="1" dirty="0">
                <a:solidFill>
                  <a:srgbClr val="757070"/>
                </a:solidFill>
                <a:latin typeface="Ubuntu"/>
                <a:ea typeface="Ubuntu"/>
                <a:cs typeface="Ubuntu"/>
                <a:sym typeface="Ubuntu"/>
              </a:rPr>
              <a:t>Autoencoder,Spike2Vec,Hashing2vec, NLP </a:t>
            </a:r>
            <a:endParaRPr sz="2000" i="1" dirty="0">
              <a:solidFill>
                <a:srgbClr val="75707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762000" y="567010"/>
            <a:ext cx="10668000" cy="275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400"/>
              <a:buFont typeface="Ubuntu"/>
              <a:buNone/>
            </a:pPr>
            <a:r>
              <a:rPr lang="it-IT" sz="5400" b="0" dirty="0" err="1">
                <a:solidFill>
                  <a:schemeClr val="tx1"/>
                </a:solidFill>
                <a:latin typeface="+mn-lt"/>
              </a:rPr>
              <a:t>Proposals</a:t>
            </a:r>
            <a:r>
              <a:rPr lang="it-IT" sz="5400" b="0" dirty="0">
                <a:solidFill>
                  <a:schemeClr val="tx1"/>
                </a:solidFill>
                <a:latin typeface="+mn-lt"/>
              </a:rPr>
              <a:t> for new </a:t>
            </a:r>
            <a:r>
              <a:rPr lang="it-IT" sz="5400" b="0" dirty="0" err="1">
                <a:solidFill>
                  <a:schemeClr val="tx1"/>
                </a:solidFill>
                <a:latin typeface="+mn-lt"/>
              </a:rPr>
              <a:t>research</a:t>
            </a:r>
            <a:r>
              <a:rPr lang="it-IT" sz="5400" b="0" dirty="0">
                <a:solidFill>
                  <a:schemeClr val="tx1"/>
                </a:solidFill>
                <a:latin typeface="+mn-lt"/>
              </a:rPr>
              <a:t>: Feature </a:t>
            </a:r>
            <a:r>
              <a:rPr lang="it-IT" sz="5400" b="0" dirty="0" err="1">
                <a:solidFill>
                  <a:schemeClr val="tx1"/>
                </a:solidFill>
                <a:latin typeface="+mn-lt"/>
              </a:rPr>
              <a:t>representations</a:t>
            </a:r>
            <a:r>
              <a:rPr lang="it-IT" sz="5400" b="0" dirty="0">
                <a:solidFill>
                  <a:schemeClr val="tx1"/>
                </a:solidFill>
                <a:latin typeface="+mn-lt"/>
              </a:rPr>
              <a:t> for </a:t>
            </a:r>
            <a:r>
              <a:rPr lang="it-IT" sz="5400" b="0" dirty="0" err="1">
                <a:solidFill>
                  <a:schemeClr val="tx1"/>
                </a:solidFill>
                <a:latin typeface="+mn-lt"/>
              </a:rPr>
              <a:t>anomaly</a:t>
            </a:r>
            <a:r>
              <a:rPr lang="it-IT" sz="5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it-IT" sz="5400" b="0" dirty="0" err="1">
                <a:solidFill>
                  <a:schemeClr val="tx1"/>
                </a:solidFill>
                <a:latin typeface="+mn-lt"/>
              </a:rPr>
              <a:t>detection</a:t>
            </a:r>
            <a:endParaRPr sz="5400" b="0" dirty="0">
              <a:latin typeface="+mn-lt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920" y="5635088"/>
            <a:ext cx="2076450" cy="39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BA867572-AB69-E165-2125-3548A9C042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895" y="5292809"/>
            <a:ext cx="1077135" cy="1077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0" y="833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Ubuntu"/>
              <a:buNone/>
            </a:pPr>
            <a:r>
              <a:rPr lang="it-IT" dirty="0">
                <a:latin typeface="+mj-lt"/>
              </a:rPr>
              <a:t>AUTOENCODER + ML</a:t>
            </a:r>
            <a:endParaRPr dirty="0">
              <a:latin typeface="+mj-lt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12434" y="1027663"/>
            <a:ext cx="1084136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Autoencoders can be used for feature representation. There are some works in the literature demonstrating usefulness in feature representation. </a:t>
            </a:r>
            <a:endParaRPr sz="2800" dirty="0">
              <a:latin typeface="+mn-lt"/>
            </a:endParaRPr>
          </a:p>
        </p:txBody>
      </p:sp>
      <p:pic>
        <p:nvPicPr>
          <p:cNvPr id="2" name="Google Shape;124;p3">
            <a:extLst>
              <a:ext uri="{FF2B5EF4-FFF2-40B4-BE49-F238E27FC236}">
                <a16:creationId xmlns:a16="http://schemas.microsoft.com/office/drawing/2014/main" id="{0ACBA8EB-B857-7570-D3B6-4C0671B30995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32101" y="168835"/>
            <a:ext cx="2076450" cy="39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16E3D386-801B-2170-DD02-8F3D5068CA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12761" y="-173444"/>
            <a:ext cx="1077135" cy="1077135"/>
          </a:xfrm>
          <a:prstGeom prst="rect">
            <a:avLst/>
          </a:prstGeom>
        </p:spPr>
      </p:pic>
      <p:graphicFrame>
        <p:nvGraphicFramePr>
          <p:cNvPr id="7" name="Google Shape;283;p11">
            <a:extLst>
              <a:ext uri="{FF2B5EF4-FFF2-40B4-BE49-F238E27FC236}">
                <a16:creationId xmlns:a16="http://schemas.microsoft.com/office/drawing/2014/main" id="{E7CD1348-B782-A669-FC29-25DC142FC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137636"/>
              </p:ext>
            </p:extLst>
          </p:nvPr>
        </p:nvGraphicFramePr>
        <p:xfrm>
          <a:off x="3505391" y="2769592"/>
          <a:ext cx="2590609" cy="1463080"/>
        </p:xfrm>
        <a:graphic>
          <a:graphicData uri="http://schemas.openxmlformats.org/drawingml/2006/table">
            <a:tbl>
              <a:tblPr firstRow="1" bandRow="1">
                <a:noFill/>
                <a:tableStyleId>{00CE381D-FACD-4864-87F8-55553113D15D}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1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MFV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MFL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MFP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MFC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uppo 10">
            <a:extLst>
              <a:ext uri="{FF2B5EF4-FFF2-40B4-BE49-F238E27FC236}">
                <a16:creationId xmlns:a16="http://schemas.microsoft.com/office/drawing/2014/main" id="{1AE39C7E-9981-D9E4-4EED-1309191E5457}"/>
              </a:ext>
            </a:extLst>
          </p:cNvPr>
          <p:cNvGrpSpPr/>
          <p:nvPr/>
        </p:nvGrpSpPr>
        <p:grpSpPr>
          <a:xfrm>
            <a:off x="324892" y="2837935"/>
            <a:ext cx="2677336" cy="1371083"/>
            <a:chOff x="2208551" y="2374976"/>
            <a:chExt cx="2677336" cy="1371083"/>
          </a:xfrm>
        </p:grpSpPr>
        <p:pic>
          <p:nvPicPr>
            <p:cNvPr id="8" name="Google Shape;287;p11" descr="isirv">
              <a:extLst>
                <a:ext uri="{FF2B5EF4-FFF2-40B4-BE49-F238E27FC236}">
                  <a16:creationId xmlns:a16="http://schemas.microsoft.com/office/drawing/2014/main" id="{E662502D-E166-3FDC-F090-7324F639A53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87532" y="2374976"/>
              <a:ext cx="1811637" cy="835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3EB3C1EE-C958-996E-F9FD-C5BC6598096B}"/>
                </a:ext>
              </a:extLst>
            </p:cNvPr>
            <p:cNvSpPr txBox="1"/>
            <p:nvPr/>
          </p:nvSpPr>
          <p:spPr>
            <a:xfrm>
              <a:off x="2208551" y="3038173"/>
              <a:ext cx="26773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>
                  <a:latin typeface="+mn-lt"/>
                  <a:cs typeface="Calibri" panose="020F0502020204030204" pitchFamily="34" charset="0"/>
                </a:rPr>
                <a:t>From </a:t>
              </a:r>
              <a:r>
                <a:rPr lang="it-IT" sz="2000" dirty="0" err="1">
                  <a:latin typeface="+mn-lt"/>
                  <a:cs typeface="Calibri" panose="020F0502020204030204" pitchFamily="34" charset="0"/>
                </a:rPr>
                <a:t>December</a:t>
              </a:r>
              <a:r>
                <a:rPr lang="it-IT" sz="2000" dirty="0">
                  <a:latin typeface="+mn-lt"/>
                  <a:cs typeface="Calibri" panose="020F0502020204030204" pitchFamily="34" charset="0"/>
                </a:rPr>
                <a:t> 2019</a:t>
              </a:r>
            </a:p>
            <a:p>
              <a:r>
                <a:rPr lang="it-IT" sz="2000" dirty="0">
                  <a:latin typeface="+mn-lt"/>
                  <a:cs typeface="Calibri" panose="020F0502020204030204" pitchFamily="34" charset="0"/>
                </a:rPr>
                <a:t>– </a:t>
              </a:r>
              <a:r>
                <a:rPr lang="it-IT" sz="2000" dirty="0" err="1">
                  <a:latin typeface="+mn-lt"/>
                  <a:cs typeface="Calibri" panose="020F0502020204030204" pitchFamily="34" charset="0"/>
                </a:rPr>
                <a:t>Febraury</a:t>
              </a:r>
              <a:r>
                <a:rPr lang="it-IT" sz="2000" dirty="0">
                  <a:latin typeface="+mn-lt"/>
                  <a:cs typeface="Calibri" panose="020F0502020204030204" pitchFamily="34" charset="0"/>
                </a:rPr>
                <a:t> 2023</a:t>
              </a:r>
            </a:p>
          </p:txBody>
        </p:sp>
      </p:grpSp>
      <p:pic>
        <p:nvPicPr>
          <p:cNvPr id="1026" name="Picture 2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193B2A2A-7809-1D88-2F25-9DD75D18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25" y="2536589"/>
            <a:ext cx="4104015" cy="234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51F2011F-1275-F266-42FD-B0AD8F41DB46}"/>
              </a:ext>
            </a:extLst>
          </p:cNvPr>
          <p:cNvSpPr/>
          <p:nvPr/>
        </p:nvSpPr>
        <p:spPr>
          <a:xfrm>
            <a:off x="8534400" y="2837935"/>
            <a:ext cx="643467" cy="1767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9F0CF4-96C2-6BAC-AB6B-CC4EC354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453" y="5222558"/>
            <a:ext cx="2254308" cy="121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D66C932-D41C-DDB0-19B8-CAA834142C9B}"/>
              </a:ext>
            </a:extLst>
          </p:cNvPr>
          <p:cNvCxnSpPr>
            <a:stCxn id="1026" idx="2"/>
          </p:cNvCxnSpPr>
          <p:nvPr/>
        </p:nvCxnSpPr>
        <p:spPr>
          <a:xfrm flipH="1">
            <a:off x="8856132" y="4877806"/>
            <a:ext cx="1" cy="344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CA74E66-BB8A-CEDA-9F13-EDE412FDB3F5}"/>
              </a:ext>
            </a:extLst>
          </p:cNvPr>
          <p:cNvSpPr txBox="1"/>
          <p:nvPr/>
        </p:nvSpPr>
        <p:spPr>
          <a:xfrm>
            <a:off x="4257443" y="5699452"/>
            <a:ext cx="332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b="1" dirty="0" err="1">
                <a:latin typeface="+mn-lt"/>
              </a:rPr>
              <a:t>Probabilistic</a:t>
            </a:r>
            <a:r>
              <a:rPr lang="it-IT" sz="1600" b="1" dirty="0">
                <a:latin typeface="+mn-lt"/>
              </a:rPr>
              <a:t> Random </a:t>
            </a:r>
            <a:r>
              <a:rPr lang="it-IT" sz="1600" b="1" dirty="0" err="1">
                <a:latin typeface="+mn-lt"/>
              </a:rPr>
              <a:t>Forest</a:t>
            </a:r>
            <a:endParaRPr lang="it-IT" sz="1600" b="1" dirty="0">
              <a:latin typeface="+mn-lt"/>
            </a:endParaRPr>
          </a:p>
          <a:p>
            <a:pPr marL="342900" indent="-342900">
              <a:buAutoNum type="arabicPeriod"/>
            </a:pPr>
            <a:r>
              <a:rPr lang="it-IT" sz="1600" b="1" dirty="0">
                <a:latin typeface="+mn-lt"/>
              </a:rPr>
              <a:t>K </a:t>
            </a:r>
            <a:r>
              <a:rPr lang="it-IT" sz="1600" b="1" dirty="0" err="1">
                <a:latin typeface="+mn-lt"/>
              </a:rPr>
              <a:t>nearest</a:t>
            </a:r>
            <a:r>
              <a:rPr lang="it-IT" sz="1600" b="1" dirty="0">
                <a:latin typeface="+mn-lt"/>
              </a:rPr>
              <a:t> </a:t>
            </a:r>
            <a:r>
              <a:rPr lang="it-IT" sz="1600" b="1" dirty="0" err="1">
                <a:latin typeface="+mn-lt"/>
              </a:rPr>
              <a:t>neighbour</a:t>
            </a:r>
            <a:endParaRPr lang="it-IT" sz="1600" b="1" dirty="0">
              <a:latin typeface="+mn-lt"/>
            </a:endParaRPr>
          </a:p>
          <a:p>
            <a:pPr marL="342900" indent="-342900">
              <a:buAutoNum type="arabicPeriod"/>
            </a:pPr>
            <a:r>
              <a:rPr lang="it-IT" sz="1600" b="1" dirty="0" err="1">
                <a:latin typeface="+mn-lt"/>
              </a:rPr>
              <a:t>OneClass</a:t>
            </a:r>
            <a:r>
              <a:rPr lang="it-IT" sz="1600" b="1" dirty="0">
                <a:latin typeface="+mn-lt"/>
              </a:rPr>
              <a:t> SVM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endParaRPr lang="it-IT" dirty="0"/>
          </a:p>
          <a:p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392F399-0BF9-FCC6-2043-12829C5675B9}"/>
              </a:ext>
            </a:extLst>
          </p:cNvPr>
          <p:cNvCxnSpPr>
            <a:cxnSpLocks/>
          </p:cNvCxnSpPr>
          <p:nvPr/>
        </p:nvCxnSpPr>
        <p:spPr>
          <a:xfrm>
            <a:off x="3002228" y="3477724"/>
            <a:ext cx="3848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187E432-7B94-E55E-371A-AE4FC7C01071}"/>
              </a:ext>
            </a:extLst>
          </p:cNvPr>
          <p:cNvCxnSpPr>
            <a:cxnSpLocks/>
          </p:cNvCxnSpPr>
          <p:nvPr/>
        </p:nvCxnSpPr>
        <p:spPr>
          <a:xfrm>
            <a:off x="6308602" y="3506165"/>
            <a:ext cx="360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0" y="833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Ubuntu"/>
              <a:buNone/>
            </a:pPr>
            <a:r>
              <a:rPr lang="it-IT" dirty="0">
                <a:latin typeface="+mj-lt"/>
              </a:rPr>
              <a:t>Spike2Vec</a:t>
            </a:r>
            <a:endParaRPr dirty="0">
              <a:latin typeface="+mj-lt"/>
            </a:endParaRPr>
          </a:p>
        </p:txBody>
      </p:sp>
      <p:pic>
        <p:nvPicPr>
          <p:cNvPr id="2" name="Google Shape;124;p3">
            <a:extLst>
              <a:ext uri="{FF2B5EF4-FFF2-40B4-BE49-F238E27FC236}">
                <a16:creationId xmlns:a16="http://schemas.microsoft.com/office/drawing/2014/main" id="{0ACBA8EB-B857-7570-D3B6-4C0671B30995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32101" y="168835"/>
            <a:ext cx="2076450" cy="39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6BC54CBF-C62E-4BD5-3E78-E86D4E445B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12761" y="-173444"/>
            <a:ext cx="1077135" cy="1077135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2A6FBA45-9227-43D7-6F86-F3093EFC003F}"/>
              </a:ext>
            </a:extLst>
          </p:cNvPr>
          <p:cNvGrpSpPr/>
          <p:nvPr/>
        </p:nvGrpSpPr>
        <p:grpSpPr>
          <a:xfrm>
            <a:off x="1002104" y="816493"/>
            <a:ext cx="10369497" cy="5686426"/>
            <a:chOff x="-168222" y="-1"/>
            <a:chExt cx="10369497" cy="5686426"/>
          </a:xfrm>
        </p:grpSpPr>
        <p:pic>
          <p:nvPicPr>
            <p:cNvPr id="5" name="Picture 2" descr="NIH Scientists Identify Atomic Structure of Novel Coronavirus Protein |  NIH: National Institute of Allergy and Infectious Diseases">
              <a:extLst>
                <a:ext uri="{FF2B5EF4-FFF2-40B4-BE49-F238E27FC236}">
                  <a16:creationId xmlns:a16="http://schemas.microsoft.com/office/drawing/2014/main" id="{4D243269-9FA7-9564-3FDA-6E9F5DCCE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222" y="-1"/>
              <a:ext cx="1533346" cy="196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9215C731-5E97-B0BF-564B-66D8DE955C4F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1365124" y="983456"/>
              <a:ext cx="1449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A52828F-6D0B-4F97-2908-5DF48A16B061}"/>
                </a:ext>
              </a:extLst>
            </p:cNvPr>
            <p:cNvSpPr/>
            <p:nvPr/>
          </p:nvSpPr>
          <p:spPr>
            <a:xfrm>
              <a:off x="2814638" y="633412"/>
              <a:ext cx="3024187" cy="70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800" dirty="0"/>
                <a:t>Compute </a:t>
              </a:r>
              <a:r>
                <a:rPr lang="it-IT" sz="1800" dirty="0" err="1"/>
                <a:t>all</a:t>
              </a:r>
              <a:r>
                <a:rPr lang="it-IT" sz="1800" dirty="0"/>
                <a:t> </a:t>
              </a:r>
              <a:r>
                <a:rPr lang="it-IT" sz="1800" i="1" dirty="0"/>
                <a:t>k-</a:t>
              </a:r>
              <a:r>
                <a:rPr lang="it-IT" sz="1800" dirty="0" err="1"/>
                <a:t>mers</a:t>
              </a:r>
              <a:r>
                <a:rPr lang="it-IT" sz="1800" dirty="0"/>
                <a:t> (k=3)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3292EC76-3BD6-BD55-FB9E-E32A7FC00F39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326732" y="1333500"/>
              <a:ext cx="0" cy="75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589E9912-7BA8-A01F-B9F2-0D775E4D2A74}"/>
                </a:ext>
              </a:extLst>
            </p:cNvPr>
            <p:cNvSpPr/>
            <p:nvPr/>
          </p:nvSpPr>
          <p:spPr>
            <a:xfrm>
              <a:off x="2814639" y="2085976"/>
              <a:ext cx="3024186" cy="282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sz="1800" dirty="0" err="1"/>
                <a:t>C</a:t>
              </a:r>
              <a:r>
                <a:rPr lang="it-IT" sz="1800" dirty="0" err="1">
                  <a:effectLst/>
                </a:rPr>
                <a:t>onvert</a:t>
              </a:r>
              <a:r>
                <a:rPr lang="it-IT" sz="1800" dirty="0">
                  <a:effectLst/>
                </a:rPr>
                <a:t> the k-</a:t>
              </a:r>
              <a:r>
                <a:rPr lang="it-IT" sz="1800" dirty="0" err="1">
                  <a:effectLst/>
                </a:rPr>
                <a:t>mers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into</a:t>
              </a:r>
              <a:r>
                <a:rPr lang="it-IT" sz="1800" dirty="0">
                  <a:effectLst/>
                </a:rPr>
                <a:t> a </a:t>
              </a:r>
              <a:r>
                <a:rPr lang="it-IT" sz="1800" dirty="0" err="1">
                  <a:effectLst/>
                </a:rPr>
                <a:t>numerical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representation</a:t>
              </a:r>
              <a:r>
                <a:rPr lang="it-IT" sz="1800" dirty="0">
                  <a:effectLst/>
                </a:rPr>
                <a:t>. </a:t>
              </a:r>
              <a:r>
                <a:rPr lang="it-IT" sz="1800" dirty="0" err="1">
                  <a:effectLst/>
                </a:rPr>
                <a:t>Therefore</a:t>
              </a:r>
              <a:r>
                <a:rPr lang="it-IT" sz="1800" dirty="0">
                  <a:effectLst/>
                </a:rPr>
                <a:t>, </a:t>
              </a:r>
              <a:r>
                <a:rPr lang="it-IT" sz="1800" dirty="0" err="1">
                  <a:effectLst/>
                </a:rPr>
                <a:t>we</a:t>
              </a:r>
              <a:r>
                <a:rPr lang="it-IT" sz="1800" dirty="0">
                  <a:effectLst/>
                </a:rPr>
                <a:t> design a feature </a:t>
              </a:r>
              <a:r>
                <a:rPr lang="it-IT" sz="1800" dirty="0" err="1">
                  <a:effectLst/>
                </a:rPr>
                <a:t>vector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that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contains</a:t>
              </a:r>
              <a:r>
                <a:rPr lang="it-IT" sz="1800" dirty="0">
                  <a:effectLst/>
                </a:rPr>
                <a:t> the </a:t>
              </a:r>
              <a:r>
                <a:rPr lang="it-IT" sz="1800" dirty="0" err="1">
                  <a:effectLst/>
                </a:rPr>
                <a:t>count</a:t>
              </a:r>
              <a:r>
                <a:rPr lang="it-IT" sz="1800" dirty="0">
                  <a:effectLst/>
                </a:rPr>
                <a:t> of </a:t>
              </a:r>
              <a:r>
                <a:rPr lang="it-IT" sz="1800" dirty="0" err="1">
                  <a:effectLst/>
                </a:rPr>
                <a:t>each</a:t>
              </a:r>
              <a:r>
                <a:rPr lang="it-IT" sz="1800" dirty="0">
                  <a:effectLst/>
                </a:rPr>
                <a:t> k-</a:t>
              </a:r>
              <a:r>
                <a:rPr lang="it-IT" sz="1800" dirty="0" err="1">
                  <a:effectLst/>
                </a:rPr>
                <a:t>mer</a:t>
              </a:r>
              <a:r>
                <a:rPr lang="it-IT" sz="1800" dirty="0">
                  <a:effectLst/>
                </a:rPr>
                <a:t> in </a:t>
              </a:r>
              <a:r>
                <a:rPr lang="it-IT" sz="1800" dirty="0" err="1">
                  <a:effectLst/>
                </a:rPr>
                <a:t>its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respective</a:t>
              </a:r>
              <a:r>
                <a:rPr lang="it-IT" sz="1800" dirty="0">
                  <a:effectLst/>
                </a:rPr>
                <a:t> spike </a:t>
              </a:r>
              <a:r>
                <a:rPr lang="it-IT" sz="1800" dirty="0" err="1">
                  <a:effectLst/>
                </a:rPr>
                <a:t>sequence</a:t>
              </a:r>
              <a:r>
                <a:rPr lang="it-IT" sz="1800" dirty="0">
                  <a:effectLst/>
                </a:rPr>
                <a:t>. The </a:t>
              </a:r>
              <a:r>
                <a:rPr lang="it-IT" sz="1800" dirty="0" err="1">
                  <a:effectLst/>
                </a:rPr>
                <a:t>length</a:t>
              </a:r>
              <a:r>
                <a:rPr lang="it-IT" sz="1800" dirty="0">
                  <a:effectLst/>
                </a:rPr>
                <a:t> of </a:t>
              </a:r>
              <a:r>
                <a:rPr lang="it-IT" sz="1800" dirty="0" err="1">
                  <a:effectLst/>
                </a:rPr>
                <a:t>each</a:t>
              </a:r>
              <a:r>
                <a:rPr lang="it-IT" sz="1800" dirty="0">
                  <a:effectLst/>
                </a:rPr>
                <a:t> frequency </a:t>
              </a:r>
              <a:r>
                <a:rPr lang="it-IT" sz="1800" dirty="0" err="1">
                  <a:effectLst/>
                </a:rPr>
                <a:t>vector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becomes</a:t>
              </a:r>
              <a:r>
                <a:rPr lang="it-IT" sz="1800" dirty="0">
                  <a:effectLst/>
                </a:rPr>
                <a:t> 21^3 = 9261. </a:t>
              </a:r>
              <a:endParaRPr lang="it-IT" sz="1800" dirty="0"/>
            </a:p>
            <a:p>
              <a:pPr algn="ctr"/>
              <a:endParaRPr lang="it-IT" dirty="0"/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FA78714D-8F99-C5E6-AA46-8B4789E1C3F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838825" y="3496813"/>
              <a:ext cx="1133475" cy="83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581C0E8-F673-976A-81AC-1E28AAFD029C}"/>
                </a:ext>
              </a:extLst>
            </p:cNvPr>
            <p:cNvSpPr/>
            <p:nvPr/>
          </p:nvSpPr>
          <p:spPr>
            <a:xfrm>
              <a:off x="6972300" y="2290705"/>
              <a:ext cx="3228975" cy="24288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sz="1800" dirty="0"/>
                <a:t>U</a:t>
              </a:r>
              <a:r>
                <a:rPr lang="it-IT" sz="1800" dirty="0">
                  <a:effectLst/>
                </a:rPr>
                <a:t>se an </a:t>
              </a:r>
              <a:r>
                <a:rPr lang="it-IT" sz="1800" dirty="0" err="1">
                  <a:effectLst/>
                </a:rPr>
                <a:t>approximate</a:t>
              </a:r>
              <a:r>
                <a:rPr lang="it-IT" sz="1800" dirty="0">
                  <a:effectLst/>
                </a:rPr>
                <a:t> kernel </a:t>
              </a:r>
              <a:r>
                <a:rPr lang="it-IT" sz="1800" dirty="0" err="1">
                  <a:effectLst/>
                </a:rPr>
                <a:t>method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called</a:t>
              </a:r>
              <a:r>
                <a:rPr lang="it-IT" sz="1800" dirty="0">
                  <a:effectLst/>
                </a:rPr>
                <a:t> random Fourier features (RFF), </a:t>
              </a:r>
              <a:r>
                <a:rPr lang="it-IT" sz="1800" dirty="0" err="1">
                  <a:effectLst/>
                </a:rPr>
                <a:t>which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maps</a:t>
              </a:r>
              <a:r>
                <a:rPr lang="it-IT" sz="1800" dirty="0">
                  <a:effectLst/>
                </a:rPr>
                <a:t> the input data to a </a:t>
              </a:r>
              <a:r>
                <a:rPr lang="it-IT" sz="1800" dirty="0" err="1">
                  <a:effectLst/>
                </a:rPr>
                <a:t>randomized</a:t>
              </a:r>
              <a:r>
                <a:rPr lang="it-IT" sz="1800" dirty="0">
                  <a:effectLst/>
                </a:rPr>
                <a:t> low </a:t>
              </a:r>
              <a:r>
                <a:rPr lang="it-IT" sz="1800" dirty="0" err="1">
                  <a:effectLst/>
                </a:rPr>
                <a:t>dimensional</a:t>
              </a:r>
              <a:r>
                <a:rPr lang="it-IT" sz="1800" dirty="0">
                  <a:effectLst/>
                </a:rPr>
                <a:t> feature </a:t>
              </a:r>
              <a:r>
                <a:rPr lang="it-IT" sz="1800" dirty="0" err="1">
                  <a:effectLst/>
                </a:rPr>
                <a:t>space</a:t>
              </a:r>
              <a:r>
                <a:rPr lang="it-IT" sz="1800" dirty="0">
                  <a:effectLst/>
                </a:rPr>
                <a:t> (</a:t>
              </a:r>
              <a:r>
                <a:rPr lang="it-IT" sz="1800" dirty="0" err="1">
                  <a:effectLst/>
                </a:rPr>
                <a:t>euclidean</a:t>
              </a:r>
              <a:r>
                <a:rPr lang="it-IT" sz="1800" dirty="0">
                  <a:effectLst/>
                </a:rPr>
                <a:t> </a:t>
              </a:r>
              <a:r>
                <a:rPr lang="it-IT" sz="1800" dirty="0" err="1">
                  <a:effectLst/>
                </a:rPr>
                <a:t>inner</a:t>
              </a:r>
              <a:r>
                <a:rPr lang="it-IT" sz="1800" dirty="0">
                  <a:effectLst/>
                </a:rPr>
                <a:t> product </a:t>
              </a:r>
              <a:r>
                <a:rPr lang="it-IT" sz="1800" dirty="0" err="1">
                  <a:effectLst/>
                </a:rPr>
                <a:t>space</a:t>
              </a:r>
              <a:r>
                <a:rPr lang="it-IT" sz="1800" dirty="0">
                  <a:effectLst/>
                </a:rPr>
                <a:t>). </a:t>
              </a:r>
              <a:endParaRPr lang="it-IT" sz="1800" dirty="0"/>
            </a:p>
            <a:p>
              <a:pPr algn="ctr"/>
              <a:endParaRPr lang="it-IT" dirty="0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20C2E09-B045-66C0-4D19-1CA65764996D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586788" y="4719580"/>
              <a:ext cx="0" cy="67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0FDAE45-A047-7216-6918-89A102A625E7}"/>
                </a:ext>
              </a:extLst>
            </p:cNvPr>
            <p:cNvSpPr/>
            <p:nvPr/>
          </p:nvSpPr>
          <p:spPr>
            <a:xfrm>
              <a:off x="6972300" y="5186363"/>
              <a:ext cx="3228972" cy="5000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800" dirty="0"/>
                <a:t>New </a:t>
              </a:r>
              <a:r>
                <a:rPr lang="it-IT" sz="1800" dirty="0" err="1"/>
                <a:t>Rappresentations</a:t>
              </a:r>
              <a:endParaRPr lang="it-IT" sz="1800" dirty="0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48B0C54-9912-8A7E-56B0-D743336694C2}"/>
              </a:ext>
            </a:extLst>
          </p:cNvPr>
          <p:cNvGrpSpPr/>
          <p:nvPr/>
        </p:nvGrpSpPr>
        <p:grpSpPr>
          <a:xfrm>
            <a:off x="430109" y="2783406"/>
            <a:ext cx="2677336" cy="1371083"/>
            <a:chOff x="2208551" y="2374976"/>
            <a:chExt cx="2677336" cy="1371083"/>
          </a:xfrm>
        </p:grpSpPr>
        <p:pic>
          <p:nvPicPr>
            <p:cNvPr id="31" name="Google Shape;287;p11" descr="isirv">
              <a:extLst>
                <a:ext uri="{FF2B5EF4-FFF2-40B4-BE49-F238E27FC236}">
                  <a16:creationId xmlns:a16="http://schemas.microsoft.com/office/drawing/2014/main" id="{FC689DEB-8EA7-C7D1-01A0-87DC9E524C1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87532" y="2374976"/>
              <a:ext cx="1811637" cy="835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5FB60CB-0A20-CAF3-2CDB-B761A1B4A5E9}"/>
                </a:ext>
              </a:extLst>
            </p:cNvPr>
            <p:cNvSpPr txBox="1"/>
            <p:nvPr/>
          </p:nvSpPr>
          <p:spPr>
            <a:xfrm>
              <a:off x="2208551" y="3038173"/>
              <a:ext cx="26773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>
                  <a:latin typeface="+mn-lt"/>
                  <a:cs typeface="Calibri" panose="020F0502020204030204" pitchFamily="34" charset="0"/>
                </a:rPr>
                <a:t>From </a:t>
              </a:r>
              <a:r>
                <a:rPr lang="it-IT" sz="2000" dirty="0" err="1">
                  <a:latin typeface="+mn-lt"/>
                  <a:cs typeface="Calibri" panose="020F0502020204030204" pitchFamily="34" charset="0"/>
                </a:rPr>
                <a:t>December</a:t>
              </a:r>
              <a:r>
                <a:rPr lang="it-IT" sz="2000" dirty="0">
                  <a:latin typeface="+mn-lt"/>
                  <a:cs typeface="Calibri" panose="020F0502020204030204" pitchFamily="34" charset="0"/>
                </a:rPr>
                <a:t> 2019</a:t>
              </a:r>
            </a:p>
            <a:p>
              <a:r>
                <a:rPr lang="it-IT" sz="2000" dirty="0">
                  <a:latin typeface="+mn-lt"/>
                  <a:cs typeface="Calibri" panose="020F0502020204030204" pitchFamily="34" charset="0"/>
                </a:rPr>
                <a:t>– </a:t>
              </a:r>
              <a:r>
                <a:rPr lang="it-IT" sz="2000" dirty="0" err="1">
                  <a:latin typeface="+mn-lt"/>
                  <a:cs typeface="Calibri" panose="020F0502020204030204" pitchFamily="34" charset="0"/>
                </a:rPr>
                <a:t>Febraury</a:t>
              </a:r>
              <a:r>
                <a:rPr lang="it-IT" sz="2000" dirty="0">
                  <a:latin typeface="+mn-lt"/>
                  <a:cs typeface="Calibri" panose="020F0502020204030204" pitchFamily="34" charset="0"/>
                </a:rPr>
                <a:t> 2023</a:t>
              </a:r>
            </a:p>
          </p:txBody>
        </p:sp>
      </p:grpSp>
      <p:pic>
        <p:nvPicPr>
          <p:cNvPr id="2052" name="Picture 4" descr="Efficient exact associative structure for sequencing data | bioRxiv">
            <a:extLst>
              <a:ext uri="{FF2B5EF4-FFF2-40B4-BE49-F238E27FC236}">
                <a16:creationId xmlns:a16="http://schemas.microsoft.com/office/drawing/2014/main" id="{8B507B49-0ABA-6C9C-5E65-8A29F57EB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5" t="23571" r="66102" b="24373"/>
          <a:stretch/>
        </p:blipFill>
        <p:spPr bwMode="auto">
          <a:xfrm>
            <a:off x="8139963" y="1049647"/>
            <a:ext cx="1695198" cy="20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FF84D5-E4E1-A218-A9E1-6D7429433165}"/>
              </a:ext>
            </a:extLst>
          </p:cNvPr>
          <p:cNvSpPr txBox="1"/>
          <p:nvPr/>
        </p:nvSpPr>
        <p:spPr>
          <a:xfrm>
            <a:off x="-22137" y="6488668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AVAILABLE CODE</a:t>
            </a:r>
          </a:p>
        </p:txBody>
      </p:sp>
    </p:spTree>
    <p:extLst>
      <p:ext uri="{BB962C8B-B14F-4D97-AF65-F5344CB8AC3E}">
        <p14:creationId xmlns:p14="http://schemas.microsoft.com/office/powerpoint/2010/main" val="65580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0" y="833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Ubuntu"/>
              <a:buNone/>
            </a:pPr>
            <a:r>
              <a:rPr lang="it-IT" dirty="0">
                <a:latin typeface="+mj-lt"/>
              </a:rPr>
              <a:t>Hashing2Vec</a:t>
            </a:r>
            <a:endParaRPr dirty="0">
              <a:latin typeface="+mj-lt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32101" y="168835"/>
            <a:ext cx="2076450" cy="39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0ECA9EAC-1FF8-84CE-FFCB-109CAB7E2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12761" y="-173444"/>
            <a:ext cx="1077135" cy="107713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F33C665-9340-BACC-EDD2-1035022A2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28" y="1515677"/>
            <a:ext cx="11312344" cy="32372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49671B-0841-C6B2-F943-1F725798649F}"/>
              </a:ext>
            </a:extLst>
          </p:cNvPr>
          <p:cNvSpPr txBox="1"/>
          <p:nvPr/>
        </p:nvSpPr>
        <p:spPr>
          <a:xfrm>
            <a:off x="1" y="475297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1. The </a:t>
            </a:r>
            <a:r>
              <a:rPr lang="it-IT" sz="1800" dirty="0" err="1"/>
              <a:t>authors</a:t>
            </a:r>
            <a:r>
              <a:rPr lang="it-IT" sz="1800" dirty="0"/>
              <a:t> compute the </a:t>
            </a:r>
            <a:r>
              <a:rPr lang="it-IT" sz="1800" dirty="0" err="1"/>
              <a:t>unique</a:t>
            </a:r>
            <a:r>
              <a:rPr lang="it-IT" sz="1800" dirty="0"/>
              <a:t> k-</a:t>
            </a:r>
            <a:r>
              <a:rPr lang="it-IT" sz="1800" dirty="0" err="1"/>
              <a:t>mers</a:t>
            </a:r>
            <a:r>
              <a:rPr lang="it-IT" sz="1800" dirty="0"/>
              <a:t> frequency </a:t>
            </a:r>
            <a:r>
              <a:rPr lang="it-IT" sz="1800" dirty="0" err="1"/>
              <a:t>count</a:t>
            </a:r>
            <a:r>
              <a:rPr lang="it-IT" sz="1800" dirty="0"/>
              <a:t> for the spike </a:t>
            </a:r>
            <a:r>
              <a:rPr lang="it-IT" sz="1800" dirty="0" err="1"/>
              <a:t>sequence</a:t>
            </a:r>
            <a:r>
              <a:rPr lang="it-IT" sz="1800" dirty="0"/>
              <a:t> of </a:t>
            </a:r>
            <a:r>
              <a:rPr lang="it-IT" sz="1800" dirty="0" err="1"/>
              <a:t>length</a:t>
            </a:r>
            <a:r>
              <a:rPr lang="it-IT" sz="1800" dirty="0"/>
              <a:t> </a:t>
            </a:r>
            <a:r>
              <a:rPr lang="it-IT" sz="1800" dirty="0" err="1"/>
              <a:t>n</a:t>
            </a:r>
            <a:r>
              <a:rPr lang="it-IT" sz="1800" dirty="0"/>
              <a:t> (</a:t>
            </a:r>
            <a:r>
              <a:rPr lang="it-IT" sz="1800" dirty="0" err="1"/>
              <a:t>a,b,c</a:t>
            </a:r>
            <a:r>
              <a:rPr lang="it-IT" sz="1800" dirty="0"/>
              <a:t>);</a:t>
            </a:r>
            <a:br>
              <a:rPr lang="it-IT" sz="1800" dirty="0"/>
            </a:br>
            <a:r>
              <a:rPr lang="it-IT" sz="1800" dirty="0"/>
              <a:t>2. </a:t>
            </a:r>
            <a:r>
              <a:rPr lang="it-IT" sz="1800" dirty="0" err="1"/>
              <a:t>Creation</a:t>
            </a:r>
            <a:r>
              <a:rPr lang="it-IT" sz="1800" dirty="0"/>
              <a:t> of </a:t>
            </a:r>
            <a:r>
              <a:rPr lang="it-IT" sz="1800" dirty="0" err="1"/>
              <a:t>dictionary</a:t>
            </a:r>
            <a:r>
              <a:rPr lang="it-IT" sz="1800" dirty="0"/>
              <a:t> d to </a:t>
            </a:r>
            <a:r>
              <a:rPr lang="it-IT" sz="1800" dirty="0" err="1"/>
              <a:t>keep</a:t>
            </a:r>
            <a:r>
              <a:rPr lang="it-IT" sz="1800" dirty="0"/>
              <a:t> the </a:t>
            </a:r>
            <a:r>
              <a:rPr lang="it-IT" sz="1800" dirty="0" err="1"/>
              <a:t>counts</a:t>
            </a:r>
            <a:r>
              <a:rPr lang="it-IT" sz="1800" dirty="0"/>
              <a:t> of </a:t>
            </a:r>
            <a:r>
              <a:rPr lang="it-IT" sz="1800" dirty="0" err="1"/>
              <a:t>unique</a:t>
            </a:r>
            <a:r>
              <a:rPr lang="it-IT" sz="1800" dirty="0"/>
              <a:t> k-</a:t>
            </a:r>
            <a:r>
              <a:rPr lang="it-IT" sz="1800" dirty="0" err="1"/>
              <a:t>mers</a:t>
            </a:r>
            <a:r>
              <a:rPr lang="it-IT" sz="1800" dirty="0"/>
              <a:t> in a spike </a:t>
            </a:r>
            <a:r>
              <a:rPr lang="it-IT" sz="1800" dirty="0" err="1"/>
              <a:t>sequence</a:t>
            </a:r>
            <a:r>
              <a:rPr lang="it-IT" sz="1800" dirty="0"/>
              <a:t>;</a:t>
            </a:r>
          </a:p>
          <a:p>
            <a:r>
              <a:rPr lang="it-IT" sz="1800" dirty="0"/>
              <a:t>3.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/>
              <a:t>unique</a:t>
            </a:r>
            <a:r>
              <a:rPr lang="it-IT" sz="1800" dirty="0"/>
              <a:t> k-</a:t>
            </a:r>
            <a:r>
              <a:rPr lang="it-IT" sz="1800" dirty="0" err="1"/>
              <a:t>mers</a:t>
            </a:r>
            <a:r>
              <a:rPr lang="it-IT" sz="1800" dirty="0"/>
              <a:t> in the </a:t>
            </a:r>
            <a:r>
              <a:rPr lang="it-IT" sz="1800" dirty="0" err="1"/>
              <a:t>dictionary</a:t>
            </a:r>
            <a:r>
              <a:rPr lang="it-IT" sz="1800" dirty="0"/>
              <a:t> d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passed</a:t>
            </a:r>
            <a:r>
              <a:rPr lang="it-IT" sz="1800" dirty="0"/>
              <a:t> </a:t>
            </a:r>
            <a:r>
              <a:rPr lang="it-IT" sz="1800" dirty="0" err="1"/>
              <a:t>through</a:t>
            </a:r>
            <a:r>
              <a:rPr lang="it-IT" sz="1800" dirty="0"/>
              <a:t> the FVN hash </a:t>
            </a:r>
            <a:r>
              <a:rPr lang="it-IT" sz="1800" dirty="0" err="1"/>
              <a:t>function</a:t>
            </a:r>
            <a:r>
              <a:rPr lang="it-IT" sz="1800" dirty="0"/>
              <a:t> to </a:t>
            </a:r>
            <a:r>
              <a:rPr lang="it-IT" sz="1800" dirty="0" err="1"/>
              <a:t>get</a:t>
            </a:r>
            <a:r>
              <a:rPr lang="it-IT" sz="1800" dirty="0"/>
              <a:t> a </a:t>
            </a:r>
            <a:r>
              <a:rPr lang="it-IT" sz="1800" dirty="0" err="1"/>
              <a:t>corresponding</a:t>
            </a:r>
            <a:r>
              <a:rPr lang="it-IT" sz="1800" dirty="0"/>
              <a:t> hash </a:t>
            </a:r>
            <a:r>
              <a:rPr lang="it-IT" sz="1800" dirty="0" err="1"/>
              <a:t>value</a:t>
            </a:r>
            <a:r>
              <a:rPr lang="it-IT" sz="1800" dirty="0"/>
              <a:t>;</a:t>
            </a:r>
          </a:p>
          <a:p>
            <a:r>
              <a:rPr lang="it-IT" sz="1800" dirty="0"/>
              <a:t>4. The k-</a:t>
            </a:r>
            <a:r>
              <a:rPr lang="it-IT" sz="1800" dirty="0" err="1"/>
              <a:t>mers</a:t>
            </a:r>
            <a:r>
              <a:rPr lang="it-IT" sz="1800" dirty="0"/>
              <a:t> frequency </a:t>
            </a:r>
            <a:r>
              <a:rPr lang="it-IT" sz="1800" dirty="0" err="1"/>
              <a:t>count</a:t>
            </a:r>
            <a:r>
              <a:rPr lang="it-IT" sz="1800" dirty="0"/>
              <a:t> from the </a:t>
            </a:r>
            <a:r>
              <a:rPr lang="it-IT" sz="1800" dirty="0" err="1"/>
              <a:t>dictionary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mapped</a:t>
            </a:r>
            <a:r>
              <a:rPr lang="it-IT" sz="1800" dirty="0"/>
              <a:t> to the hash </a:t>
            </a:r>
            <a:r>
              <a:rPr lang="it-IT" sz="1800" dirty="0" err="1"/>
              <a:t>table</a:t>
            </a:r>
            <a:r>
              <a:rPr lang="it-IT" sz="1800" dirty="0"/>
              <a:t> (d)</a:t>
            </a:r>
          </a:p>
          <a:p>
            <a:r>
              <a:rPr lang="it-IT" sz="1800" dirty="0"/>
              <a:t>5. PCA (</a:t>
            </a:r>
            <a:r>
              <a:rPr lang="it-IT" sz="1800" dirty="0" err="1"/>
              <a:t>Principal</a:t>
            </a:r>
            <a:r>
              <a:rPr lang="it-IT" sz="1800" dirty="0"/>
              <a:t> Component Analysis)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AA8D77-4418-014D-8AEE-F22A5A1A5424}"/>
              </a:ext>
            </a:extLst>
          </p:cNvPr>
          <p:cNvSpPr txBox="1"/>
          <p:nvPr/>
        </p:nvSpPr>
        <p:spPr>
          <a:xfrm>
            <a:off x="-53736" y="6457890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AVAILABLE CODE</a:t>
            </a:r>
          </a:p>
        </p:txBody>
      </p:sp>
    </p:spTree>
    <p:extLst>
      <p:ext uri="{BB962C8B-B14F-4D97-AF65-F5344CB8AC3E}">
        <p14:creationId xmlns:p14="http://schemas.microsoft.com/office/powerpoint/2010/main" val="162436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0" y="833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Ubuntu"/>
              <a:buNone/>
            </a:pPr>
            <a:r>
              <a:rPr lang="it-IT" dirty="0">
                <a:latin typeface="+mj-lt"/>
              </a:rPr>
              <a:t>FEATURE REPRESENTATION + ML/DL</a:t>
            </a:r>
            <a:endParaRPr dirty="0">
              <a:latin typeface="+mj-lt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32101" y="168835"/>
            <a:ext cx="2076450" cy="39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0ECA9EAC-1FF8-84CE-FFCB-109CAB7E2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12761" y="-173444"/>
            <a:ext cx="1077135" cy="1077135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1477522-12B6-9DE2-7EA2-24AAA232971B}"/>
              </a:ext>
            </a:extLst>
          </p:cNvPr>
          <p:cNvGrpSpPr/>
          <p:nvPr/>
        </p:nvGrpSpPr>
        <p:grpSpPr>
          <a:xfrm>
            <a:off x="132101" y="2972317"/>
            <a:ext cx="2677336" cy="1371083"/>
            <a:chOff x="2208551" y="2374976"/>
            <a:chExt cx="2677336" cy="1371083"/>
          </a:xfrm>
        </p:grpSpPr>
        <p:pic>
          <p:nvPicPr>
            <p:cNvPr id="6" name="Google Shape;287;p11" descr="isirv">
              <a:extLst>
                <a:ext uri="{FF2B5EF4-FFF2-40B4-BE49-F238E27FC236}">
                  <a16:creationId xmlns:a16="http://schemas.microsoft.com/office/drawing/2014/main" id="{44BDCA42-49D9-D5A8-F72D-EFCB84E6EFC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87532" y="2374976"/>
              <a:ext cx="1811637" cy="835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DCFC9CD-DFD8-D4D2-3A24-E0911B061932}"/>
                </a:ext>
              </a:extLst>
            </p:cNvPr>
            <p:cNvSpPr txBox="1"/>
            <p:nvPr/>
          </p:nvSpPr>
          <p:spPr>
            <a:xfrm>
              <a:off x="2208551" y="3038173"/>
              <a:ext cx="26773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>
                  <a:latin typeface="+mn-lt"/>
                  <a:cs typeface="Calibri" panose="020F0502020204030204" pitchFamily="34" charset="0"/>
                </a:rPr>
                <a:t>From </a:t>
              </a:r>
              <a:r>
                <a:rPr lang="it-IT" sz="2000" dirty="0" err="1">
                  <a:latin typeface="+mn-lt"/>
                  <a:cs typeface="Calibri" panose="020F0502020204030204" pitchFamily="34" charset="0"/>
                </a:rPr>
                <a:t>December</a:t>
              </a:r>
              <a:r>
                <a:rPr lang="it-IT" sz="2000" dirty="0">
                  <a:latin typeface="+mn-lt"/>
                  <a:cs typeface="Calibri" panose="020F0502020204030204" pitchFamily="34" charset="0"/>
                </a:rPr>
                <a:t> 2019</a:t>
              </a:r>
            </a:p>
            <a:p>
              <a:r>
                <a:rPr lang="it-IT" sz="2000" dirty="0">
                  <a:latin typeface="+mn-lt"/>
                  <a:cs typeface="Calibri" panose="020F0502020204030204" pitchFamily="34" charset="0"/>
                </a:rPr>
                <a:t>– </a:t>
              </a:r>
              <a:r>
                <a:rPr lang="it-IT" sz="2000" dirty="0" err="1">
                  <a:latin typeface="+mn-lt"/>
                  <a:cs typeface="Calibri" panose="020F0502020204030204" pitchFamily="34" charset="0"/>
                </a:rPr>
                <a:t>Febraury</a:t>
              </a:r>
              <a:r>
                <a:rPr lang="it-IT" sz="2000" dirty="0">
                  <a:latin typeface="+mn-lt"/>
                  <a:cs typeface="Calibri" panose="020F0502020204030204" pitchFamily="34" charset="0"/>
                </a:rPr>
                <a:t> 2023</a:t>
              </a:r>
            </a:p>
          </p:txBody>
        </p:sp>
      </p:grpSp>
      <p:pic>
        <p:nvPicPr>
          <p:cNvPr id="3074" name="Picture 2" descr="Hashing2Vec: Fast Embedding Generation for SARS-CoV-2 Spike Sequence  Classification">
            <a:extLst>
              <a:ext uri="{FF2B5EF4-FFF2-40B4-BE49-F238E27FC236}">
                <a16:creationId xmlns:a16="http://schemas.microsoft.com/office/drawing/2014/main" id="{220FBF43-965E-0658-D756-41CD139A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60" y="1301025"/>
            <a:ext cx="26543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09090A3-F6E4-F873-FDE5-BC6F55F66AB6}"/>
              </a:ext>
            </a:extLst>
          </p:cNvPr>
          <p:cNvCxnSpPr>
            <a:cxnSpLocks/>
            <a:stCxn id="7" idx="3"/>
            <a:endCxn id="3074" idx="1"/>
          </p:cNvCxnSpPr>
          <p:nvPr/>
        </p:nvCxnSpPr>
        <p:spPr>
          <a:xfrm flipV="1">
            <a:off x="2809437" y="2444025"/>
            <a:ext cx="998023" cy="1545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Hashing2Vec: Fast Embedding Generation for SARS-CoV-2 Spike Sequence  Classification">
            <a:extLst>
              <a:ext uri="{FF2B5EF4-FFF2-40B4-BE49-F238E27FC236}">
                <a16:creationId xmlns:a16="http://schemas.microsoft.com/office/drawing/2014/main" id="{DB3BC082-7AA4-15B6-D88D-91DFFB91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16" y="4343400"/>
            <a:ext cx="2520188" cy="21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299E491-F2F1-CC5E-DF67-A472035F2C52}"/>
              </a:ext>
            </a:extLst>
          </p:cNvPr>
          <p:cNvCxnSpPr>
            <a:cxnSpLocks/>
            <a:stCxn id="7" idx="3"/>
            <a:endCxn id="3076" idx="1"/>
          </p:cNvCxnSpPr>
          <p:nvPr/>
        </p:nvCxnSpPr>
        <p:spPr>
          <a:xfrm>
            <a:off x="2809437" y="3989457"/>
            <a:ext cx="1065079" cy="1442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F397EF-0216-DA79-4626-BDB6D07D04EF}"/>
              </a:ext>
            </a:extLst>
          </p:cNvPr>
          <p:cNvSpPr txBox="1"/>
          <p:nvPr/>
        </p:nvSpPr>
        <p:spPr>
          <a:xfrm>
            <a:off x="4613473" y="365424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Spike2Vec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1F6FB74-D972-34E2-F138-8C842BE1EADC}"/>
              </a:ext>
            </a:extLst>
          </p:cNvPr>
          <p:cNvSpPr txBox="1"/>
          <p:nvPr/>
        </p:nvSpPr>
        <p:spPr>
          <a:xfrm>
            <a:off x="4509277" y="6550223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Hashing2Vec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BFE72AC-8F6A-A6F7-C363-466444E39048}"/>
              </a:ext>
            </a:extLst>
          </p:cNvPr>
          <p:cNvGrpSpPr/>
          <p:nvPr/>
        </p:nvGrpSpPr>
        <p:grpSpPr>
          <a:xfrm>
            <a:off x="8194479" y="1676019"/>
            <a:ext cx="2074741" cy="2286000"/>
            <a:chOff x="8317486" y="2034317"/>
            <a:chExt cx="2689086" cy="3078453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CC45F250-ECBB-73E3-DC9F-244FAD7C5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020" y="2034317"/>
              <a:ext cx="2254308" cy="121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TensorFlow - Wikipedia">
              <a:extLst>
                <a:ext uri="{FF2B5EF4-FFF2-40B4-BE49-F238E27FC236}">
                  <a16:creationId xmlns:a16="http://schemas.microsoft.com/office/drawing/2014/main" id="{5280CE77-BDC1-8A58-9EAF-853B38315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486" y="3390224"/>
              <a:ext cx="2689086" cy="172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0062EF94-30BD-3E2C-186C-3A99F45296DD}"/>
              </a:ext>
            </a:extLst>
          </p:cNvPr>
          <p:cNvGrpSpPr/>
          <p:nvPr/>
        </p:nvGrpSpPr>
        <p:grpSpPr>
          <a:xfrm>
            <a:off x="8255843" y="4372004"/>
            <a:ext cx="2074741" cy="2286000"/>
            <a:chOff x="8317486" y="2034317"/>
            <a:chExt cx="2689086" cy="3078453"/>
          </a:xfrm>
        </p:grpSpPr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FC2DE738-E757-047E-69F0-8A1154731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020" y="2034317"/>
              <a:ext cx="2254308" cy="121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TensorFlow - Wikipedia">
              <a:extLst>
                <a:ext uri="{FF2B5EF4-FFF2-40B4-BE49-F238E27FC236}">
                  <a16:creationId xmlns:a16="http://schemas.microsoft.com/office/drawing/2014/main" id="{23A591E2-2C32-7BA3-BA71-0796C47118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486" y="3390224"/>
              <a:ext cx="2689086" cy="172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10036D11-155C-A2EC-BB80-04B4608B7642}"/>
              </a:ext>
            </a:extLst>
          </p:cNvPr>
          <p:cNvCxnSpPr>
            <a:cxnSpLocks/>
          </p:cNvCxnSpPr>
          <p:nvPr/>
        </p:nvCxnSpPr>
        <p:spPr>
          <a:xfrm>
            <a:off x="6118647" y="2661678"/>
            <a:ext cx="1928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8D93CF2-603F-7F33-A75F-F576B0EC620F}"/>
              </a:ext>
            </a:extLst>
          </p:cNvPr>
          <p:cNvCxnSpPr>
            <a:cxnSpLocks/>
          </p:cNvCxnSpPr>
          <p:nvPr/>
        </p:nvCxnSpPr>
        <p:spPr>
          <a:xfrm>
            <a:off x="6096000" y="5431663"/>
            <a:ext cx="1928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0" y="833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5A9B"/>
              </a:buClr>
              <a:buSzPts val="4400"/>
              <a:buFont typeface="Ubuntu"/>
              <a:buNone/>
            </a:pPr>
            <a:r>
              <a:rPr lang="it-IT" dirty="0">
                <a:latin typeface="+mj-lt"/>
              </a:rPr>
              <a:t>NLP</a:t>
            </a:r>
            <a:endParaRPr dirty="0">
              <a:latin typeface="+mj-lt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32101" y="168835"/>
            <a:ext cx="2076450" cy="39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0ECA9EAC-1FF8-84CE-FFCB-109CAB7E2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112761" y="-173444"/>
            <a:ext cx="1077135" cy="1077135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44957C22-7BA2-C507-9873-6466195AE387}"/>
              </a:ext>
            </a:extLst>
          </p:cNvPr>
          <p:cNvGrpSpPr/>
          <p:nvPr/>
        </p:nvGrpSpPr>
        <p:grpSpPr>
          <a:xfrm>
            <a:off x="317701" y="1820070"/>
            <a:ext cx="11556597" cy="2743372"/>
            <a:chOff x="132101" y="2436445"/>
            <a:chExt cx="11556597" cy="2743372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61477522-12B6-9DE2-7EA2-24AAA232971B}"/>
                </a:ext>
              </a:extLst>
            </p:cNvPr>
            <p:cNvGrpSpPr/>
            <p:nvPr/>
          </p:nvGrpSpPr>
          <p:grpSpPr>
            <a:xfrm>
              <a:off x="132101" y="2972317"/>
              <a:ext cx="2677336" cy="1371083"/>
              <a:chOff x="2208551" y="2374976"/>
              <a:chExt cx="2677336" cy="1371083"/>
            </a:xfrm>
          </p:grpSpPr>
          <p:pic>
            <p:nvPicPr>
              <p:cNvPr id="6" name="Google Shape;287;p11" descr="isirv">
                <a:extLst>
                  <a:ext uri="{FF2B5EF4-FFF2-40B4-BE49-F238E27FC236}">
                    <a16:creationId xmlns:a16="http://schemas.microsoft.com/office/drawing/2014/main" id="{44BDCA42-49D9-D5A8-F72D-EFCB84E6EFCC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587532" y="2374976"/>
                <a:ext cx="1811637" cy="8358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DCFC9CD-DFD8-D4D2-3A24-E0911B061932}"/>
                  </a:ext>
                </a:extLst>
              </p:cNvPr>
              <p:cNvSpPr txBox="1"/>
              <p:nvPr/>
            </p:nvSpPr>
            <p:spPr>
              <a:xfrm>
                <a:off x="2208551" y="3038173"/>
                <a:ext cx="26773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>
                    <a:latin typeface="+mn-lt"/>
                    <a:cs typeface="Calibri" panose="020F0502020204030204" pitchFamily="34" charset="0"/>
                  </a:rPr>
                  <a:t>From </a:t>
                </a:r>
                <a:r>
                  <a:rPr lang="it-IT" sz="2000" dirty="0" err="1">
                    <a:latin typeface="+mn-lt"/>
                    <a:cs typeface="Calibri" panose="020F0502020204030204" pitchFamily="34" charset="0"/>
                  </a:rPr>
                  <a:t>December</a:t>
                </a:r>
                <a:r>
                  <a:rPr lang="it-IT" sz="2000" dirty="0">
                    <a:latin typeface="+mn-lt"/>
                    <a:cs typeface="Calibri" panose="020F0502020204030204" pitchFamily="34" charset="0"/>
                  </a:rPr>
                  <a:t> 2019</a:t>
                </a:r>
              </a:p>
              <a:p>
                <a:r>
                  <a:rPr lang="it-IT" sz="2000" dirty="0">
                    <a:latin typeface="+mn-lt"/>
                    <a:cs typeface="Calibri" panose="020F0502020204030204" pitchFamily="34" charset="0"/>
                  </a:rPr>
                  <a:t>– </a:t>
                </a:r>
                <a:r>
                  <a:rPr lang="it-IT" sz="2000" dirty="0" err="1">
                    <a:latin typeface="+mn-lt"/>
                    <a:cs typeface="Calibri" panose="020F0502020204030204" pitchFamily="34" charset="0"/>
                  </a:rPr>
                  <a:t>Febraury</a:t>
                </a:r>
                <a:r>
                  <a:rPr lang="it-IT" sz="2000" dirty="0">
                    <a:latin typeface="+mn-lt"/>
                    <a:cs typeface="Calibri" panose="020F0502020204030204" pitchFamily="34" charset="0"/>
                  </a:rPr>
                  <a:t> 2023</a:t>
                </a:r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209090A3-F6E4-F873-FDE5-BC6F55F66AB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809437" y="3989457"/>
              <a:ext cx="12870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70" name="Picture 2" descr="BERT Explained: State of the art language model for NLP | by Rani Horev |  Towards Data Science">
              <a:extLst>
                <a:ext uri="{FF2B5EF4-FFF2-40B4-BE49-F238E27FC236}">
                  <a16:creationId xmlns:a16="http://schemas.microsoft.com/office/drawing/2014/main" id="{01BFBFE5-FC29-8BD1-66A4-BD975F22B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894" y="2436445"/>
              <a:ext cx="4045839" cy="274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FDDA3F1A-FDBD-3A6F-4E2D-A14D84334572}"/>
                </a:ext>
              </a:extLst>
            </p:cNvPr>
            <p:cNvCxnSpPr>
              <a:cxnSpLocks/>
            </p:cNvCxnSpPr>
            <p:nvPr/>
          </p:nvCxnSpPr>
          <p:spPr>
            <a:xfrm>
              <a:off x="8150733" y="3853476"/>
              <a:ext cx="12870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99C670D7-A891-DBB9-6BB0-AAF8929AE408}"/>
                </a:ext>
              </a:extLst>
            </p:cNvPr>
            <p:cNvGrpSpPr/>
            <p:nvPr/>
          </p:nvGrpSpPr>
          <p:grpSpPr>
            <a:xfrm>
              <a:off x="9613957" y="2492514"/>
              <a:ext cx="2074741" cy="2286000"/>
              <a:chOff x="8317486" y="2034317"/>
              <a:chExt cx="2689086" cy="3078453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78A45C59-6987-64DF-A856-E62F99875B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7020" y="2034317"/>
                <a:ext cx="2254308" cy="1215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TensorFlow - Wikipedia">
                <a:extLst>
                  <a:ext uri="{FF2B5EF4-FFF2-40B4-BE49-F238E27FC236}">
                    <a16:creationId xmlns:a16="http://schemas.microsoft.com/office/drawing/2014/main" id="{22132B85-31DD-6D5F-C9DE-D592A6D54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7486" y="3390224"/>
                <a:ext cx="2689086" cy="1722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4A4EDE-F038-946A-B00A-E210DCFEC537}"/>
              </a:ext>
            </a:extLst>
          </p:cNvPr>
          <p:cNvSpPr txBox="1"/>
          <p:nvPr/>
        </p:nvSpPr>
        <p:spPr>
          <a:xfrm>
            <a:off x="132101" y="5049615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1. Collaboration with Tommaso Buonocore (University of Pavia)</a:t>
            </a:r>
          </a:p>
        </p:txBody>
      </p:sp>
    </p:spTree>
    <p:extLst>
      <p:ext uri="{BB962C8B-B14F-4D97-AF65-F5344CB8AC3E}">
        <p14:creationId xmlns:p14="http://schemas.microsoft.com/office/powerpoint/2010/main" val="2894865969"/>
      </p:ext>
    </p:extLst>
  </p:cSld>
  <p:clrMapOvr>
    <a:masterClrMapping/>
  </p:clrMapOvr>
</p:sld>
</file>

<file path=ppt/theme/theme1.xml><?xml version="1.0" encoding="utf-8"?>
<a:theme xmlns:a="http://schemas.openxmlformats.org/drawingml/2006/main" name="mio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15492</TotalTime>
  <Words>294</Words>
  <Application>Microsoft Macintosh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Ubuntu</vt:lpstr>
      <vt:lpstr>mio1</vt:lpstr>
      <vt:lpstr>Proposals for new research: Feature representations for anomaly detection</vt:lpstr>
      <vt:lpstr>AUTOENCODER + ML</vt:lpstr>
      <vt:lpstr>Spike2Vec</vt:lpstr>
      <vt:lpstr>Hashing2Vec</vt:lpstr>
      <vt:lpstr>FEATURE REPRESENTATION + ML/DL</vt:lpstr>
      <vt:lpstr>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emerging SARS-Cov-2 lineages through an Autoencoder-based anomaly detection algorithm</dc:title>
  <dc:creator>Nicola Melillo</dc:creator>
  <cp:lastModifiedBy>RANCATI SIMONE</cp:lastModifiedBy>
  <cp:revision>32</cp:revision>
  <dcterms:created xsi:type="dcterms:W3CDTF">2018-12-02T16:40:30Z</dcterms:created>
  <dcterms:modified xsi:type="dcterms:W3CDTF">2023-09-21T17:05:43Z</dcterms:modified>
</cp:coreProperties>
</file>