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70" r:id="rId4"/>
    <p:sldId id="271" r:id="rId5"/>
    <p:sldId id="272" r:id="rId6"/>
    <p:sldId id="273" r:id="rId7"/>
    <p:sldId id="258" r:id="rId8"/>
    <p:sldId id="259" r:id="rId9"/>
    <p:sldId id="260" r:id="rId10"/>
    <p:sldId id="268" r:id="rId11"/>
    <p:sldId id="261" r:id="rId12"/>
    <p:sldId id="262" r:id="rId13"/>
    <p:sldId id="263" r:id="rId14"/>
    <p:sldId id="264" r:id="rId15"/>
    <p:sldId id="265" r:id="rId16"/>
    <p:sldId id="26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81" autoAdjust="0"/>
  </p:normalViewPr>
  <p:slideViewPr>
    <p:cSldViewPr>
      <p:cViewPr varScale="1">
        <p:scale>
          <a:sx n="55" d="100"/>
          <a:sy n="55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FFCB-9370-4927-8ABB-825B651981E5}" type="datetimeFigureOut">
              <a:rPr lang="it-IT" smtClean="0"/>
              <a:t>14/01/2018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ADC0E-82C0-49A7-ABE3-72080B32BD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01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200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Royalty" TargetMode="External"/><Relationship Id="rId5" Type="http://schemas.openxmlformats.org/officeDocument/2006/relationships/hyperlink" Target="https://it.wikipedia.org/wiki/Application_programming_interface" TargetMode="External"/><Relationship Id="rId4" Type="http://schemas.openxmlformats.org/officeDocument/2006/relationships/hyperlink" Target="https://it.wikipedia.org/wiki/Standard_apert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Parte</a:t>
            </a:r>
            <a:r>
              <a:rPr lang="it-IT" baseline="0" dirty="0"/>
              <a:t> 1: Storia+Introduzione -&gt;Alessia</a:t>
            </a:r>
          </a:p>
          <a:p>
            <a:r>
              <a:rPr lang="it-IT" baseline="0" dirty="0"/>
              <a:t>Parte 2: SpirV-Multithreading -&gt;Giulia</a:t>
            </a:r>
          </a:p>
          <a:p>
            <a:r>
              <a:rPr lang="it-IT" baseline="0" dirty="0"/>
              <a:t>Parte 3. Controllo diretto GPU, scegliere Vulkan -&gt;Alessandro</a:t>
            </a:r>
          </a:p>
          <a:p>
            <a:r>
              <a:rPr lang="it-IT" baseline="0" dirty="0"/>
              <a:t>Parte 4: Confronto OpenGl e Conclusioni -&gt;Fede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40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Simpler drivers: Improved efficiency/performance Reduced CPU bottlenecks Lower latency Increased portability</a:t>
            </a:r>
          </a:p>
          <a:p>
            <a:r>
              <a:rPr lang="en-US" dirty="0"/>
              <a:t>Resource management in app code: Less hitches and surprises</a:t>
            </a:r>
          </a:p>
          <a:p>
            <a:r>
              <a:rPr lang="en-US" dirty="0"/>
              <a:t>Command Buffers: Command creation can be multi-threaded Multiple CPU cores increase performance</a:t>
            </a:r>
          </a:p>
          <a:p>
            <a:r>
              <a:rPr lang="en-US" dirty="0"/>
              <a:t>Graphics, compute and DMA queues: Work dispatch flexibility</a:t>
            </a:r>
          </a:p>
          <a:p>
            <a:r>
              <a:rPr lang="en-US" dirty="0"/>
              <a:t>SPIR-V Pre-compiled </a:t>
            </a:r>
            <a:r>
              <a:rPr lang="en-US" dirty="0" err="1"/>
              <a:t>Shaders</a:t>
            </a:r>
            <a:r>
              <a:rPr lang="en-US" dirty="0"/>
              <a:t>: No front-end compiler in driver Future shading language flexibility</a:t>
            </a:r>
          </a:p>
          <a:p>
            <a:r>
              <a:rPr lang="en-US" dirty="0"/>
              <a:t>Loadable Layers No error handling overhead in production code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 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Khronos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fondato nel </a:t>
            </a:r>
            <a:r>
              <a:rPr lang="it-IT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2000"/>
              </a:rPr>
              <a:t>2000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è un consorzio focalizzato alla creazione di </a:t>
            </a:r>
            <a:r>
              <a:rPr lang="it-IT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ndard aperto"/>
              </a:rPr>
              <a:t>standard aperti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 </a:t>
            </a:r>
            <a:r>
              <a:rPr lang="it-IT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pplication programming interface"/>
              </a:rPr>
              <a:t>API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libere da </a:t>
            </a:r>
            <a:r>
              <a:rPr lang="it-IT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Royalty"/>
              </a:rPr>
              <a:t>royalty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 la realizzazione di media dinamici per un'ampia varietà di piattaforme e dispositivi. Tutti i membri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Khronos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contribuiscono allo sviluppo delle specifiche per le API. Tra i tanti nomi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rilev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spiccano alcune tra le colonne portanti del mondo della grafica 3d tra cui (ATI, Nvidia, Intel..).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7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tornare 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questa API è stata progettata dalle fondamenta con un nuovo obiettivo: girare su diverse piattaforme, dai semplici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tablet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arrivare fino alle complesse consolle da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Questo lo rende un api perfetto per ogni tipologia di pubblico: dai ragazzini che giocano su device portatili agli adulti che utilizzano giochi complessi su workstation fisse.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questo motivo, dietro 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risiede una struttura a Strati, o per meglio dire modulare, che permette la creazione di un’architettura comune ed estensibile per la code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 il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senza impattare in alcun modo sulle prestazioni.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3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aspetto rilevante di questa api è il suo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ereditato direttamente da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mantle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Mantle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stato il primo del suo genere: la prima API di grafica per PC a garantire un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senza precedenti alle risorse GPU per PC e la prima a offrire un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controllo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assoluto di tali risorse.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cosa più importante per i giocatori,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Mantle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spinto il settore a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pensare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quante ulteriori prestazioni della GPU potessero essere sbloccate con un'API grafica low-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Sebbene l'API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Mantle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sia stata adattata per l'hardware AMD, anche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Mantle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stato progettato con un'astrazione hardware sufficiente per adattarsi a qualsiasi 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architettura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grafica moderna: fattore che come abbiamo detto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saputo sfruttare.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Talos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di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Croteam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il primo gioco a supportare l’API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nativamente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Talos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di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Croteam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il primo gioco a supportare l’API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nativamente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Formato binario fornito da vulkan per ridurre lavoro</a:t>
            </a:r>
            <a:r>
              <a:rPr lang="it-IT" baseline="0" dirty="0"/>
              <a:t> + shader scritti in linguaggio diverso da glsl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Alleggerisce il carico di lavoro sui driver -&gt; se si usasse opengl sarebbe il driver a dover compilare gli shader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https://developer.nvidia.com/sites/default/files/akamai/gameworks/blog/munich/mschott_vulkan_multi_threading.pdf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https://developer.nvidia.com/sites/default/files/akamai/gameworks/blog/munich/mschott_vulkan_multi_threading.pdf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1/14/2018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201003\Desktop\Vulkan-2016-Transparent-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227" y="764704"/>
            <a:ext cx="4248472" cy="40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63688" y="5949280"/>
            <a:ext cx="7128792" cy="57378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sz="1600" b="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8</a:t>
            </a:r>
            <a:r>
              <a:rPr lang="it-IT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it-IT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 Alessia, Canu Maria Giulia, Ferrero Federico, Mascherin Alessandro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0065" y="5373216"/>
            <a:ext cx="571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Realtà Virtuale – Politecnico di Torino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86416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MULTITHREADING (II)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s201003\Desktop\mschott_vulkan_multi_threading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353301" cy="41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201003\Desktop\7065.vulkan+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7" y="1179091"/>
            <a:ext cx="2773433" cy="7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2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CONTROLLO DIRETTO DELLA GPU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s201003\Desktop\Material pp\vulkan_web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3122"/>
            <a:ext cx="6119073" cy="35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8018" y="1268760"/>
            <a:ext cx="768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Il controllo e la gestione della GPU sono spostate dai driver alle applicazioni. Questo permette l’utilizzo di MultiGPU a livello applicazione.</a:t>
            </a:r>
          </a:p>
        </p:txBody>
      </p:sp>
    </p:spTree>
    <p:extLst>
      <p:ext uri="{BB962C8B-B14F-4D97-AF65-F5344CB8AC3E}">
        <p14:creationId xmlns:p14="http://schemas.microsoft.com/office/powerpoint/2010/main" val="261186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SCEGLIERE VULKAN?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s201003\Desktop\Material pp\Capt12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35"/>
          <a:stretch/>
        </p:blipFill>
        <p:spPr bwMode="auto">
          <a:xfrm>
            <a:off x="624894" y="2192288"/>
            <a:ext cx="777738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3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CONFRONTO CON OPENGL (I)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201003\Desktop\vulkan_gltransition_benefit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16" y="1858884"/>
            <a:ext cx="638333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8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CONFRONTO CON OPENGL (II)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201003\Desktop\untitled-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5" y="1772816"/>
            <a:ext cx="6515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0788" y="1973538"/>
            <a:ext cx="5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fps</a:t>
            </a:r>
          </a:p>
        </p:txBody>
      </p:sp>
      <p:sp>
        <p:nvSpPr>
          <p:cNvPr id="4" name="Oval 3"/>
          <p:cNvSpPr/>
          <p:nvPr/>
        </p:nvSpPr>
        <p:spPr>
          <a:xfrm>
            <a:off x="2604259" y="2420888"/>
            <a:ext cx="936104" cy="6345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4604381" y="3055462"/>
            <a:ext cx="936104" cy="6345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6588224" y="3640379"/>
            <a:ext cx="936104" cy="6345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1327046" y="5679791"/>
            <a:ext cx="65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https://www.youtube.com/watch?v=lTdMaccYAlI</a:t>
            </a:r>
          </a:p>
        </p:txBody>
      </p:sp>
    </p:spTree>
    <p:extLst>
      <p:ext uri="{BB962C8B-B14F-4D97-AF65-F5344CB8AC3E}">
        <p14:creationId xmlns:p14="http://schemas.microsoft.com/office/powerpoint/2010/main" val="51718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CONFRONTO CON OPENGL (II)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201003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34031"/>
            <a:ext cx="4968552" cy="45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/>
          <p:cNvSpPr/>
          <p:nvPr/>
        </p:nvSpPr>
        <p:spPr>
          <a:xfrm rot="5400000">
            <a:off x="1409640" y="2610808"/>
            <a:ext cx="504056" cy="5040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401528" y="253967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/>
              <a:t>32%</a:t>
            </a:r>
            <a:r>
              <a:rPr lang="it-IT" sz="1200" dirty="0"/>
              <a:t> cpu peak workload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540" y="414995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/>
              <a:t>47%</a:t>
            </a:r>
            <a:r>
              <a:rPr lang="it-IT" sz="1200" dirty="0"/>
              <a:t> cpu peak workload 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1439652" y="4221088"/>
            <a:ext cx="504056" cy="5040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64039" y="2148710"/>
            <a:ext cx="1479772" cy="6279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30657" y="16288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Andamento più lineare, meno picchi &gt;</a:t>
            </a:r>
            <a:r>
              <a:rPr lang="it-IT" sz="1200" b="1" dirty="0"/>
              <a:t> carico di lavoro più distribuito tra i core</a:t>
            </a:r>
            <a:endParaRPr lang="it-IT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35596" y="5910254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https://www.imgtec.com/blog/vulkan-3d-satnav-app-powervr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93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VULKAN E VR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201003\Desktop\viv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r="18639"/>
          <a:stretch/>
        </p:blipFill>
        <p:spPr bwMode="auto">
          <a:xfrm>
            <a:off x="6012160" y="476672"/>
            <a:ext cx="2376264" cy="22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201003\Desktop\Oculus-Rift-profile_grand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21933" r="10322" b="22487"/>
          <a:stretch/>
        </p:blipFill>
        <p:spPr bwMode="auto">
          <a:xfrm>
            <a:off x="323528" y="764704"/>
            <a:ext cx="2718571" cy="18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3212976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“The advantage that </a:t>
            </a:r>
            <a:r>
              <a:rPr lang="en-US" i="1" dirty="0" err="1"/>
              <a:t>Vulkan</a:t>
            </a:r>
            <a:r>
              <a:rPr lang="en-US" i="1" dirty="0"/>
              <a:t> will deliver in the end for the software developers creating VR experiences is that they will typically be able to create experiences that are faster and typically have lower latency. </a:t>
            </a:r>
            <a:r>
              <a:rPr lang="en-US" i="1" dirty="0" err="1"/>
              <a:t>Vulkan</a:t>
            </a:r>
            <a:r>
              <a:rPr lang="en-US" i="1" dirty="0"/>
              <a:t> is lower latency because the driver is much thinner and there are fewer steps to go through which leads to much less </a:t>
            </a:r>
            <a:r>
              <a:rPr lang="en-US" i="1" dirty="0" err="1"/>
              <a:t>glitching</a:t>
            </a:r>
            <a:r>
              <a:rPr lang="en-US" i="1" dirty="0"/>
              <a:t>.”</a:t>
            </a:r>
          </a:p>
          <a:p>
            <a:pPr algn="ctr"/>
            <a:endParaRPr lang="en-US" i="1" dirty="0"/>
          </a:p>
          <a:p>
            <a:pPr algn="ctr"/>
            <a:r>
              <a:rPr lang="en-US" sz="1600" i="1" dirty="0"/>
              <a:t>(</a:t>
            </a:r>
            <a:r>
              <a:rPr lang="it-IT" sz="1600" dirty="0"/>
              <a:t>Neil Trevett, Vice President at NVIDIA</a:t>
            </a:r>
            <a:r>
              <a:rPr lang="en-US" sz="1600" i="1" dirty="0"/>
              <a:t>)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181506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AVETE DOMANDE?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3977" y="4437112"/>
            <a:ext cx="7859216" cy="12241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7200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GRAZIE!</a:t>
            </a:r>
            <a:endParaRPr lang="it-IT" sz="7200" dirty="0"/>
          </a:p>
        </p:txBody>
      </p:sp>
      <p:pic>
        <p:nvPicPr>
          <p:cNvPr id="12290" name="Picture 2" descr="C:\Users\s201003\Desktop\Material pp\doo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92159"/>
            <a:ext cx="3898590" cy="21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s201003\Desktop\Material pp\talo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6"/>
          <a:stretch/>
        </p:blipFill>
        <p:spPr bwMode="auto">
          <a:xfrm>
            <a:off x="4438141" y="1772816"/>
            <a:ext cx="4190851" cy="22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648072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COS’É VULKAN?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5" y="1412776"/>
            <a:ext cx="8214735" cy="4657728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API di basso livello per rendering 2D e 3D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Erede di OpenGL «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Generation OpenGL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Initiative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Sviluppato da KHRONOS GROUP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Dna di AMD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201003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821473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7F8B656-2C88-4328-A882-D43C3C7C8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9" y="1429015"/>
            <a:ext cx="6792401" cy="39999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DADABF-0A9D-4F40-B5CB-08D3EFA1A6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2818" y="5589240"/>
            <a:ext cx="7344816" cy="3993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Marzo 2015: prima presentazione di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Vulkan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C:\Users\s201003\Desktop\7065.vulkan+logo.png">
            <a:extLst>
              <a:ext uri="{FF2B5EF4-FFF2-40B4-BE49-F238E27FC236}">
                <a16:creationId xmlns:a16="http://schemas.microsoft.com/office/drawing/2014/main" id="{25F6B123-FCCB-4A17-B691-077A76D4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CD1B4F-2746-4A43-83DF-F4A55771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003232" cy="648072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KHRONOS GROUP</a:t>
            </a:r>
          </a:p>
        </p:txBody>
      </p:sp>
    </p:spTree>
    <p:extLst>
      <p:ext uri="{BB962C8B-B14F-4D97-AF65-F5344CB8AC3E}">
        <p14:creationId xmlns:p14="http://schemas.microsoft.com/office/powerpoint/2010/main" val="298184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201003\Desktop\7065.vulkan+logo.png">
            <a:extLst>
              <a:ext uri="{FF2B5EF4-FFF2-40B4-BE49-F238E27FC236}">
                <a16:creationId xmlns:a16="http://schemas.microsoft.com/office/drawing/2014/main" id="{471DFBD0-A6FA-421F-A726-6C7DC20A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3A0B7E-B3B4-449A-8B74-C73E88B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648072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STRUTTURA MODULARE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1D34A1-5F66-4DC5-8E8B-B667DC06AC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6008">
            <a:off x="971163" y="1090131"/>
            <a:ext cx="1934618" cy="19346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21F3E48-F5C9-4845-9D73-FDC467B05A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20" y="1168092"/>
            <a:ext cx="2889339" cy="183226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702B59-16E2-4017-B42A-47C8BD8E8D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48338" y="3705100"/>
            <a:ext cx="3565247" cy="196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Architettura comune per: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</a:p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Profiling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8B1B82A-2DC4-437F-B675-67D1F70BAD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" r="9413"/>
          <a:stretch/>
        </p:blipFill>
        <p:spPr>
          <a:xfrm>
            <a:off x="4545742" y="3857644"/>
            <a:ext cx="3411737" cy="22604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480CE53-E563-4342-B99D-F98EC071C0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603676"/>
            <a:ext cx="2007890" cy="2007890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8131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201003\Desktop\7065.vulkan+logo.png">
            <a:extLst>
              <a:ext uri="{FF2B5EF4-FFF2-40B4-BE49-F238E27FC236}">
                <a16:creationId xmlns:a16="http://schemas.microsoft.com/office/drawing/2014/main" id="{471DFBD0-A6FA-421F-A726-6C7DC20A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3A0B7E-B3B4-449A-8B74-C73E88B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959826" cy="648072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AMD MANTLE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6A24C4-4D0C-41BC-82A3-1F454E817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492896"/>
            <a:ext cx="2520280" cy="213738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7D8698-D8FE-4405-B1CF-F668F86010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700808"/>
            <a:ext cx="2305107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5A4090-05A9-4C3F-9F22-527B59524CD2}"/>
              </a:ext>
            </a:extLst>
          </p:cNvPr>
          <p:cNvSpPr txBox="1">
            <a:spLocks/>
          </p:cNvSpPr>
          <p:nvPr/>
        </p:nvSpPr>
        <p:spPr>
          <a:xfrm>
            <a:off x="755575" y="4265577"/>
            <a:ext cx="2305107" cy="8916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Controllo diretto GPU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E49DCC-E49D-429E-9620-F2635BE5E51E}"/>
              </a:ext>
            </a:extLst>
          </p:cNvPr>
          <p:cNvSpPr txBox="1">
            <a:spLocks/>
          </p:cNvSpPr>
          <p:nvPr/>
        </p:nvSpPr>
        <p:spPr>
          <a:xfrm>
            <a:off x="6111919" y="1700808"/>
            <a:ext cx="2305107" cy="6480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Multi-Architettura</a:t>
            </a:r>
          </a:p>
        </p:txBody>
      </p:sp>
      <p:pic>
        <p:nvPicPr>
          <p:cNvPr id="18" name="Elemento grafico 17" descr="Freccia: leggera curva">
            <a:extLst>
              <a:ext uri="{FF2B5EF4-FFF2-40B4-BE49-F238E27FC236}">
                <a16:creationId xmlns:a16="http://schemas.microsoft.com/office/drawing/2014/main" id="{A1F02F6A-8108-4418-B52F-BFE1C278B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602275">
            <a:off x="2975062" y="1658643"/>
            <a:ext cx="1095316" cy="914400"/>
          </a:xfrm>
          <a:prstGeom prst="rect">
            <a:avLst/>
          </a:prstGeom>
        </p:spPr>
      </p:pic>
      <p:pic>
        <p:nvPicPr>
          <p:cNvPr id="19" name="Elemento grafico 18" descr="Freccia: leggera curva">
            <a:extLst>
              <a:ext uri="{FF2B5EF4-FFF2-40B4-BE49-F238E27FC236}">
                <a16:creationId xmlns:a16="http://schemas.microsoft.com/office/drawing/2014/main" id="{FC0B059D-9CE4-472B-A0BC-EE070BEC5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89228">
            <a:off x="2060936" y="3381379"/>
            <a:ext cx="1095316" cy="914400"/>
          </a:xfrm>
          <a:prstGeom prst="rect">
            <a:avLst/>
          </a:prstGeom>
        </p:spPr>
      </p:pic>
      <p:pic>
        <p:nvPicPr>
          <p:cNvPr id="20" name="Elemento grafico 19" descr="Freccia: leggera curva">
            <a:extLst>
              <a:ext uri="{FF2B5EF4-FFF2-40B4-BE49-F238E27FC236}">
                <a16:creationId xmlns:a16="http://schemas.microsoft.com/office/drawing/2014/main" id="{4E352FD3-8410-4B4D-BE89-8EB58831B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667912">
            <a:off x="5881078" y="2126952"/>
            <a:ext cx="10953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201003\Desktop\7065.vulkan+logo.png">
            <a:extLst>
              <a:ext uri="{FF2B5EF4-FFF2-40B4-BE49-F238E27FC236}">
                <a16:creationId xmlns:a16="http://schemas.microsoft.com/office/drawing/2014/main" id="{471DFBD0-A6FA-421F-A726-6C7DC20A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3A0B7E-B3B4-449A-8B74-C73E88B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7959826" cy="648072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THALOS PRINCIPLE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77FE88-2FD6-4202-9EE2-49DEBD3AB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1" y="1373539"/>
            <a:ext cx="7308304" cy="41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PRINCIPALI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1640" y="1484784"/>
            <a:ext cx="6603504" cy="334096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SPIR-V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Controllo diretto della GPU</a:t>
            </a:r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2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SPIR-V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38827"/>
            <a:ext cx="8136904" cy="335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Innovativo linguaggio intermedio binario e platform-independent usato da Vulkan perchè:</a:t>
            </a: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Permette di precompilare gli shader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Permette di scrivere shader in linguaggi diversi da GLSL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Alleggerisce il carico di lavoro sui driver della GPU</a:t>
            </a: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s201003\Desktop\SPIR_logo_2014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45638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9149" y="2348880"/>
            <a:ext cx="7848872" cy="4780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MULTITHREADING (I)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s201003\Desktop\mschott_vulkan_multi_thread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7071"/>
            <a:ext cx="7165264" cy="40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201003\Desktop\opengl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20060"/>
            <a:ext cx="2736304" cy="11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6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C00000"/>
      </a:accent1>
      <a:accent2>
        <a:srgbClr val="7598D9"/>
      </a:accent2>
      <a:accent3>
        <a:srgbClr val="962512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</TotalTime>
  <Words>747</Words>
  <Application>Microsoft Office PowerPoint</Application>
  <PresentationFormat>Presentazione su schermo (4:3)</PresentationFormat>
  <Paragraphs>90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Oriel</vt:lpstr>
      <vt:lpstr>Presentazione standard di PowerPoint</vt:lpstr>
      <vt:lpstr>CHE COS’É VULKAN?</vt:lpstr>
      <vt:lpstr>KHRONOS GROUP</vt:lpstr>
      <vt:lpstr>STRUTTURA MODULARE</vt:lpstr>
      <vt:lpstr>AMD MANTLE</vt:lpstr>
      <vt:lpstr>THE THALOS PRINCIPLE</vt:lpstr>
      <vt:lpstr>FEATURES PRINCIPALI</vt:lpstr>
      <vt:lpstr>1. SPIR-V</vt:lpstr>
      <vt:lpstr>2. MULTITHREADING (I)</vt:lpstr>
      <vt:lpstr>2. MULTITHREADING (II)</vt:lpstr>
      <vt:lpstr>3. CONTROLLO DIRETTO DELLA GPU</vt:lpstr>
      <vt:lpstr>PERCHÉ SCEGLIERE VULKAN?</vt:lpstr>
      <vt:lpstr>CONFRONTO CON OPENGL (I)</vt:lpstr>
      <vt:lpstr>CONFRONTO CON OPENGL (II)</vt:lpstr>
      <vt:lpstr>CONFRONTO CON OPENGL (II)</vt:lpstr>
      <vt:lpstr>VULKAN E VR</vt:lpstr>
      <vt:lpstr>AVETE 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Alessia Botto</dc:creator>
  <cp:lastModifiedBy>Alessia Botto</cp:lastModifiedBy>
  <cp:revision>51</cp:revision>
  <dcterms:created xsi:type="dcterms:W3CDTF">2018-01-10T12:47:48Z</dcterms:created>
  <dcterms:modified xsi:type="dcterms:W3CDTF">2018-01-14T14:26:57Z</dcterms:modified>
</cp:coreProperties>
</file>