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43" autoAdjust="0"/>
  </p:normalViewPr>
  <p:slideViewPr>
    <p:cSldViewPr>
      <p:cViewPr varScale="1">
        <p:scale>
          <a:sx n="91" d="100"/>
          <a:sy n="91" d="100"/>
        </p:scale>
        <p:origin x="-22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FFCB-9370-4927-8ABB-825B651981E5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ADC0E-82C0-49A7-ABE3-72080B32BD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01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Parte</a:t>
            </a:r>
            <a:r>
              <a:rPr lang="it-IT" baseline="0" dirty="0" smtClean="0"/>
              <a:t> 1: Storia+Introduzione -&gt;Alessia</a:t>
            </a:r>
          </a:p>
          <a:p>
            <a:r>
              <a:rPr lang="it-IT" baseline="0" dirty="0" smtClean="0"/>
              <a:t>Parte 2: SpirV-Multithreading -&gt;Giulia</a:t>
            </a:r>
          </a:p>
          <a:p>
            <a:r>
              <a:rPr lang="it-IT" baseline="0" dirty="0" smtClean="0"/>
              <a:t>Parte 3. Controllo diretto GPU, scegliere Vulkan -&gt;Alessandro</a:t>
            </a:r>
          </a:p>
          <a:p>
            <a:r>
              <a:rPr lang="it-IT" baseline="0" dirty="0" smtClean="0"/>
              <a:t>Parte 4: Confronto OpenGl e Conclusioni -&gt;Fede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240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Formato binario fornito da vulkan per ridurre lavoro</a:t>
            </a:r>
            <a:r>
              <a:rPr lang="it-IT" baseline="0" dirty="0" smtClean="0"/>
              <a:t> + shader scritti in linguaggio diverso da glsl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Alleggerisce il carico di lavoro sui driver -&gt; se si usasse opengl sarebbe il driver a dover compilare gli shader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https://developer.nvidia.com/sites/default/files/akamai/gameworks/blog/munich/mschott_vulkan_multi_threading.pdf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https://developer.nvidia.com/sites/default/files/akamai/gameworks/blog/munich/mschott_vulkan_multi_threading.pdf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drivers: Improved efficiency/performance Reduced CPU bottlenecks Lower latency Increased portability</a:t>
            </a:r>
          </a:p>
          <a:p>
            <a:r>
              <a:rPr lang="en-US" dirty="0" smtClean="0"/>
              <a:t>Resource management in app code: Less hitches and surprises</a:t>
            </a:r>
          </a:p>
          <a:p>
            <a:r>
              <a:rPr lang="en-US" dirty="0" smtClean="0"/>
              <a:t>Command Buffers: Command creation can be multi-threaded Multiple CPU cores increase performance</a:t>
            </a:r>
          </a:p>
          <a:p>
            <a:r>
              <a:rPr lang="en-US" dirty="0" smtClean="0"/>
              <a:t>Graphics, compute and DMA queues: Work dispatch flexibility</a:t>
            </a:r>
          </a:p>
          <a:p>
            <a:r>
              <a:rPr lang="en-US" dirty="0" smtClean="0"/>
              <a:t>SPIR-V Pre-compiled </a:t>
            </a:r>
            <a:r>
              <a:rPr lang="en-US" dirty="0" err="1" smtClean="0"/>
              <a:t>Shaders</a:t>
            </a:r>
            <a:r>
              <a:rPr lang="en-US" dirty="0" smtClean="0"/>
              <a:t>: No front-end compiler in driver Future shading language flexibility</a:t>
            </a:r>
          </a:p>
          <a:p>
            <a:r>
              <a:rPr lang="en-US" dirty="0" smtClean="0"/>
              <a:t>Loadable Layers No error handling overhead in production code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ADC0E-82C0-49A7-ABE3-72080B32BDE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5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1/10/2018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1/10/2018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201003\Desktop\Vulkan-2016-Transparent-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227" y="764704"/>
            <a:ext cx="4248472" cy="403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63688" y="5949280"/>
            <a:ext cx="7128792" cy="57378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it-IT" sz="1600" b="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8</a:t>
            </a:r>
            <a:r>
              <a:rPr lang="it-IT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it-IT" sz="1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 Alessia, Canu Maria Giulia, Ferrero Federico, Mascherin Alessandro</a:t>
            </a:r>
            <a:endParaRPr lang="it-IT" sz="1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0065" y="5373216"/>
            <a:ext cx="571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Realtà Virtuale – Politecnico di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Torino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86416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CONFRONTO CON OPENGL (II)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201003\Desktop\untitled-4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5" y="1772816"/>
            <a:ext cx="6515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0788" y="1973538"/>
            <a:ext cx="50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fps</a:t>
            </a:r>
            <a:endParaRPr lang="it-IT" sz="1400" dirty="0"/>
          </a:p>
        </p:txBody>
      </p:sp>
      <p:sp>
        <p:nvSpPr>
          <p:cNvPr id="4" name="Oval 3"/>
          <p:cNvSpPr/>
          <p:nvPr/>
        </p:nvSpPr>
        <p:spPr>
          <a:xfrm>
            <a:off x="2604259" y="2420888"/>
            <a:ext cx="936104" cy="6345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4604381" y="3055462"/>
            <a:ext cx="936104" cy="6345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6588224" y="3640379"/>
            <a:ext cx="936104" cy="63457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/>
          <p:cNvSpPr txBox="1"/>
          <p:nvPr/>
        </p:nvSpPr>
        <p:spPr>
          <a:xfrm>
            <a:off x="1327046" y="5679791"/>
            <a:ext cx="65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https://www.youtube.com/watch?v=lTdMaccYAlI</a:t>
            </a:r>
          </a:p>
        </p:txBody>
      </p:sp>
    </p:spTree>
    <p:extLst>
      <p:ext uri="{BB962C8B-B14F-4D97-AF65-F5344CB8AC3E}">
        <p14:creationId xmlns:p14="http://schemas.microsoft.com/office/powerpoint/2010/main" val="51718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CONFRONTO CON OPENGL (II)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201003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34031"/>
            <a:ext cx="4968552" cy="45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/>
          <p:cNvSpPr/>
          <p:nvPr/>
        </p:nvSpPr>
        <p:spPr>
          <a:xfrm rot="5400000">
            <a:off x="1409640" y="2610808"/>
            <a:ext cx="504056" cy="5040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/>
          <p:cNvSpPr txBox="1"/>
          <p:nvPr/>
        </p:nvSpPr>
        <p:spPr>
          <a:xfrm>
            <a:off x="401528" y="253967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/>
              <a:t>32%</a:t>
            </a:r>
            <a:r>
              <a:rPr lang="it-IT" sz="1200" dirty="0" smtClean="0"/>
              <a:t> cpu peak workload </a:t>
            </a:r>
            <a:endParaRPr lang="it-IT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1540" y="414995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b="1" dirty="0" smtClean="0"/>
              <a:t>47%</a:t>
            </a:r>
            <a:r>
              <a:rPr lang="it-IT" sz="1200" dirty="0" smtClean="0"/>
              <a:t> cpu peak workload </a:t>
            </a:r>
            <a:endParaRPr lang="it-IT" sz="1200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439652" y="4221088"/>
            <a:ext cx="504056" cy="5040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64039" y="2148710"/>
            <a:ext cx="1479772" cy="6279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30657" y="16288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Andamento più lineare, meno picchi &gt;</a:t>
            </a:r>
            <a:r>
              <a:rPr lang="it-IT" sz="1200" b="1" dirty="0" smtClean="0"/>
              <a:t> carico di lavoro più distribuito tra i core</a:t>
            </a:r>
            <a:endParaRPr lang="it-IT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35596" y="5910254"/>
            <a:ext cx="691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https://</a:t>
            </a:r>
            <a:r>
              <a:rPr lang="it-IT" sz="1400" dirty="0" smtClean="0"/>
              <a:t>www.imgtec.com/blog/vulkan-3d-satnav-app-powervr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9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VULKAN</a:t>
            </a:r>
            <a:r>
              <a:rPr lang="it-IT" dirty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VR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201003\Desktop\viv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r="18639"/>
          <a:stretch/>
        </p:blipFill>
        <p:spPr bwMode="auto">
          <a:xfrm>
            <a:off x="6012160" y="476672"/>
            <a:ext cx="2376264" cy="22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201003\Desktop\Oculus-Rift-profile_grand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21933" r="10322" b="22487"/>
          <a:stretch/>
        </p:blipFill>
        <p:spPr bwMode="auto">
          <a:xfrm>
            <a:off x="323528" y="764704"/>
            <a:ext cx="2718571" cy="18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3212976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“The </a:t>
            </a:r>
            <a:r>
              <a:rPr lang="en-US" i="1" dirty="0"/>
              <a:t>advantage that </a:t>
            </a:r>
            <a:r>
              <a:rPr lang="en-US" i="1" dirty="0" err="1"/>
              <a:t>Vulkan</a:t>
            </a:r>
            <a:r>
              <a:rPr lang="en-US" i="1" dirty="0"/>
              <a:t> will deliver in the end for the software developers creating VR experiences is that they will typically be able to create experiences that are faster and typically have lower latency. </a:t>
            </a:r>
            <a:r>
              <a:rPr lang="en-US" i="1" dirty="0" err="1"/>
              <a:t>Vulkan</a:t>
            </a:r>
            <a:r>
              <a:rPr lang="en-US" i="1" dirty="0"/>
              <a:t> is lower latency because the driver is much thinner and there are fewer steps to go through which leads to much less </a:t>
            </a:r>
            <a:r>
              <a:rPr lang="en-US" i="1" dirty="0" err="1"/>
              <a:t>glitching</a:t>
            </a:r>
            <a:r>
              <a:rPr lang="en-US" i="1" dirty="0" smtClean="0"/>
              <a:t>.”</a:t>
            </a:r>
          </a:p>
          <a:p>
            <a:pPr algn="ctr"/>
            <a:endParaRPr lang="en-US" i="1" dirty="0" smtClean="0"/>
          </a:p>
          <a:p>
            <a:pPr algn="ctr"/>
            <a:r>
              <a:rPr lang="en-US" sz="1600" i="1" dirty="0" smtClean="0"/>
              <a:t>(</a:t>
            </a:r>
            <a:r>
              <a:rPr lang="it-IT" sz="1600" dirty="0"/>
              <a:t>Neil </a:t>
            </a:r>
            <a:r>
              <a:rPr lang="it-IT" sz="1600" dirty="0" smtClean="0"/>
              <a:t>Trevett, </a:t>
            </a:r>
            <a:r>
              <a:rPr lang="it-IT" sz="1600" dirty="0"/>
              <a:t>Vice President at NVIDIA</a:t>
            </a:r>
            <a:r>
              <a:rPr lang="en-US" sz="1600" i="1" dirty="0" smtClean="0"/>
              <a:t>)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181506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AVETE DOMANDE?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83977" y="4437112"/>
            <a:ext cx="7859216" cy="12241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7200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GRAZIE!</a:t>
            </a:r>
            <a:endParaRPr lang="it-IT" sz="7200" dirty="0"/>
          </a:p>
        </p:txBody>
      </p:sp>
      <p:pic>
        <p:nvPicPr>
          <p:cNvPr id="12290" name="Picture 2" descr="C:\Users\s201003\Desktop\Material pp\doo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92159"/>
            <a:ext cx="3898590" cy="21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s201003\Desktop\Material pp\talo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6"/>
          <a:stretch/>
        </p:blipFill>
        <p:spPr bwMode="auto">
          <a:xfrm>
            <a:off x="4438141" y="1772816"/>
            <a:ext cx="4190851" cy="22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4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467600" cy="648072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COS’É VULKAN?</a:t>
            </a:r>
            <a:endParaRPr lang="it-IT" dirty="0">
              <a:solidFill>
                <a:srgbClr val="A804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7467600" cy="4873752"/>
          </a:xfrm>
        </p:spPr>
        <p:txBody>
          <a:bodyPr/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API di basso livello per rendering 2D e 3D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Multipiattaforma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Sviluppato da KHRONOS e AMD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Basato su Mandle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Supportato da: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201003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821473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PRINCIPALI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1640" y="1484784"/>
            <a:ext cx="6603504" cy="334096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SPIR-V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Controllo diretto della GPU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2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SPIR-V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38827"/>
            <a:ext cx="8136904" cy="335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Innovativo linguaggio intermedio binario e platform-independent usato da Vulkan perchè:</a:t>
            </a:r>
          </a:p>
          <a:p>
            <a:pPr marL="0" indent="0">
              <a:buNone/>
            </a:pP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Permette di precompilare gli shader</a:t>
            </a:r>
          </a:p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Permette di scrivere shader in linguaggi diversi da GLSL</a:t>
            </a:r>
          </a:p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Alleggerisce il carico di lavoro sui driver della GPU</a:t>
            </a: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s201003\Desktop\SPIR_logo_2014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345638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9149" y="2348880"/>
            <a:ext cx="7848872" cy="4780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6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MULTITHREADING (I)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s201003\Desktop\mschott_vulkan_multi_threading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17071"/>
            <a:ext cx="7165264" cy="40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201003\Desktop\opengl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20060"/>
            <a:ext cx="2736304" cy="11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6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571184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MULTITHREADING (II)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s201003\Desktop\mschott_vulkan_multi_threading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353301" cy="41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s201003\Desktop\7065.vulkan+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57" y="1179091"/>
            <a:ext cx="2773433" cy="73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2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CONTROLLO DIRETTO DELLA GPU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s201003\Desktop\Material pp\vulkan_webp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83122"/>
            <a:ext cx="6119073" cy="35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8018" y="1268760"/>
            <a:ext cx="768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Il controllo e la gestione della GPU sono spostate dai driver alle applicazioni. Questo permette l’utilizzo di MultiGPU a livello applicazione.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6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SCEGLIERE VULKAN?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s201003\Desktop\Material pp\Capt12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35"/>
          <a:stretch/>
        </p:blipFill>
        <p:spPr bwMode="auto">
          <a:xfrm>
            <a:off x="624894" y="2192288"/>
            <a:ext cx="777738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3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7859216" cy="648072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rgbClr val="A804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CONFRONTO CON OPENGL (I)</a:t>
            </a:r>
            <a:endParaRPr lang="it-IT" dirty="0"/>
          </a:p>
        </p:txBody>
      </p:sp>
      <p:pic>
        <p:nvPicPr>
          <p:cNvPr id="2050" name="Picture 2" descr="C:\Users\s201003\Desktop\7065.vulkan+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305189"/>
            <a:ext cx="1467346" cy="3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201003\Desktop\vulkan_gltransition_benefits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16" y="1858884"/>
            <a:ext cx="638333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89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C00000"/>
      </a:accent1>
      <a:accent2>
        <a:srgbClr val="7598D9"/>
      </a:accent2>
      <a:accent3>
        <a:srgbClr val="962512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</TotalTime>
  <Words>416</Words>
  <Application>Microsoft Office PowerPoint</Application>
  <PresentationFormat>On-screen Show (4:3)</PresentationFormat>
  <Paragraphs>65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CHE COS’É VULKAN?</vt:lpstr>
      <vt:lpstr>FEATURES PRINCIPALI</vt:lpstr>
      <vt:lpstr>1. SPIR-V</vt:lpstr>
      <vt:lpstr>2. MULTITHREADING (I)</vt:lpstr>
      <vt:lpstr>2. MULTITHREADING (II)</vt:lpstr>
      <vt:lpstr>3. CONTROLLO DIRETTO DELLA GPU</vt:lpstr>
      <vt:lpstr>PERCHÉ SCEGLIERE VULKAN?</vt:lpstr>
      <vt:lpstr>CONFRONTO CON OPENGL (I)</vt:lpstr>
      <vt:lpstr>CONFRONTO CON OPENGL (II)</vt:lpstr>
      <vt:lpstr>CONFRONTO CON OPENGL (II)</vt:lpstr>
      <vt:lpstr>VULKAN E VR</vt:lpstr>
      <vt:lpstr>AVETE DOMANDE?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Alessia Botto</dc:creator>
  <cp:lastModifiedBy>Alessia Botto</cp:lastModifiedBy>
  <cp:revision>33</cp:revision>
  <dcterms:created xsi:type="dcterms:W3CDTF">2018-01-10T12:47:48Z</dcterms:created>
  <dcterms:modified xsi:type="dcterms:W3CDTF">2018-01-10T14:44:38Z</dcterms:modified>
</cp:coreProperties>
</file>