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aitbutwhy.com/2015/01/artificial-intelligence-revolution-1.html" TargetMode="External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www.terminalworks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kag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icrosoft.com/cognitive-servic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icrosoft.com/cognitive-services/en-us/subscriptions" TargetMode="External"/><Relationship Id="rId4" Type="http://schemas.openxmlformats.org/officeDocument/2006/relationships/hyperlink" Target="https://www.microsoft.com/cognitive-services/en-us/document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www.twinsornot.net" TargetMode="External"/><Relationship Id="rId4" Type="http://schemas.openxmlformats.org/officeDocument/2006/relationships/hyperlink" Target="www.mymoustache.net" TargetMode="External"/><Relationship Id="rId5" Type="http://schemas.openxmlformats.org/officeDocument/2006/relationships/hyperlink" Target="www.captionbot.ai" TargetMode="External"/><Relationship Id="rId6" Type="http://schemas.openxmlformats.org/officeDocument/2006/relationships/hyperlink" Target="www.celebslike.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Microsoft/Cognitive-Samples-VideoFrameAnalysi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icrosoftTranslator/SpeechTranslato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Microsoft/Cognitive-Speech-STT-Windows" TargetMode="External"/><Relationship Id="rId4" Type="http://schemas.openxmlformats.org/officeDocument/2006/relationships/hyperlink" Target="https://github.com/Microsoft/Cognitive-Speech-TT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Microsoft/Cognitive-Speech-TT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microsoft.com/cognitive-services/en-us/subscriptions" TargetMode="External"/><Relationship Id="rId4" Type="http://schemas.openxmlformats.org/officeDocument/2006/relationships/hyperlink" Target="https://www.microsoft.com/cognitive-services/en-us/documentatio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microsoft.com/cognitive-services/en-us/subscription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microsoft.com/cognitive-services/en-us/pric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microsoft-developer-user-group-rijeka/predavanj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227075"/>
            <a:ext cx="8520600" cy="238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Umjetna inteligencija - kreiranje aplikacija koje vide, razumiju, razgovaraju...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07200" y="4235075"/>
            <a:ext cx="6519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Berislav Nižić - Bero, bnizic@gmail.com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http://waitbutwhy.com/2015/01/artificial-intelligence-revolution-1.html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descr="intelligence_explosion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550" y="644274"/>
            <a:ext cx="5398336" cy="440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Uski AI - primjeri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Aiva: prvi priznati AI skladatelj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Google translate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Spam filteri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Glasovna aktivacija (Siri, Cortana, Alexa...)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Uski AI - primjeri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prepoznavanje sadržaja na slici/videu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razumijevanje govora/teksta: Youtube  automatski generirani titlovi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analiza znanstvenih članaka, sažeci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samovozeći automobili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...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Uski AI - primjeri -&gt; igre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IBM Deep Blue vs. Kasparov - dvije partije: 1996. (2:4) i 1997. (3.5: 2.5)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AlphaGo vs. Lee Sedol 2016. (4:1)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Texas hold ‘em poker</a:t>
            </a:r>
          </a:p>
        </p:txBody>
      </p:sp>
      <p:pic>
        <p:nvPicPr>
          <p:cNvPr descr="deepblue-sm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762" y="2056700"/>
            <a:ext cx="22383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AlphaGo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tri istrenirane neuralne mreže (dvije policy, jedna value) + varijanta Monte Carlo pretraživanja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d</a:t>
            </a:r>
            <a:r>
              <a:rPr lang="en" sz="3200">
                <a:solidFill>
                  <a:schemeClr val="lt1"/>
                </a:solidFill>
              </a:rPr>
              <a:t>ataset: postojeće partije snažnih Go igrača + igranje protiv samog sebe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r</a:t>
            </a:r>
            <a:r>
              <a:rPr lang="en" sz="3200">
                <a:solidFill>
                  <a:schemeClr val="lt1"/>
                </a:solidFill>
              </a:rPr>
              <a:t>einforcement deep learning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Machine learning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korištenje nekih od algoritama na (jako velikom) setu podataka da bi se ostvario određeni rezultat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više od 50 vrsta algoritama: Deep learning, Bayesian networks, Genetic, ...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DeepMind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reinforcement deep learning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igranje igara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poseban hardver</a:t>
            </a:r>
          </a:p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u smjeru AGI?</a:t>
            </a:r>
          </a:p>
        </p:txBody>
      </p:sp>
      <p:pic>
        <p:nvPicPr>
          <p:cNvPr descr="deepmind.jp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12" y="1671775"/>
            <a:ext cx="20859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Što intelektualno može čovjek?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vidjeti, prepoznati što vidi (sadržaj, osjećaji,...) (Computer vision)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učiti nove stvari (razni ML algoritmi)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čuti, razumjeti što je čuo, zapisati kao tekst, pročitati na glas (natural language processing NLP)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donositi odluke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Computer vision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detekcija pokreta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prepoznavanje lica, starosti, osjećaja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sadržaj na slici ili videu:  prepoznavanje objekata -&gt; klasifikacija objekata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OCR, ...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Natural language processing (NLP)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sintaksa (struktura)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semantika (značenje): OCR, prevođenje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analiza teksta: sažetak teksta, određivanje ključnih </a:t>
            </a:r>
            <a:r>
              <a:rPr lang="en" sz="3000">
                <a:solidFill>
                  <a:schemeClr val="lt1"/>
                </a:solidFill>
              </a:rPr>
              <a:t>objekata -&gt; klasifikacija objekata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govor: prepoznavanje izgovorenog (govor u tekst), tekst u govor, podjela u riječi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O predavaču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Berislav Nižić - Bero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(.NET) developer u TerminalWorksu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www.terminalworks.com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suvoditelj DevUG Ri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86782" y="4670391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Korištenje ANI - opcije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000">
                <a:solidFill>
                  <a:schemeClr val="lt1"/>
                </a:solidFill>
              </a:rPr>
              <a:t>biti krajnji korisnik gotovih rješenja - svi smo u toj kategoriji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000">
                <a:solidFill>
                  <a:schemeClr val="lt1"/>
                </a:solidFill>
              </a:rPr>
              <a:t>razvijati svoje aplikacije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ANI u vlastitim aplikacijama - opcije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000">
                <a:solidFill>
                  <a:schemeClr val="lt1"/>
                </a:solidFill>
              </a:rPr>
              <a:t>offline: koristiti postojeće biblioteke (npr. OpenFace) ili koristiti tuđe istrenirane modele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000">
                <a:solidFill>
                  <a:schemeClr val="lt1"/>
                </a:solidFill>
              </a:rPr>
              <a:t>offline: vlastiti hardver + neki od postojećih open source frameworka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000">
                <a:solidFill>
                  <a:schemeClr val="lt1"/>
                </a:solidFill>
              </a:rPr>
              <a:t>online: cloud API (npr. Microsoft Cogntive Services)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Razvoj ANI - u “kućnoj” radinosti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Keras (python deep learning) framework: wrapper oko Theanoa/TensorFlowa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definiranje modela, podaci na kojim se trenira -&gt; rezultat je istrenirani neuralni model koji se može koristiti u aplikaciji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vježbanje/takmičenje: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https://www.kaggle.com/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Razvoj ANI - hardver u TerminalWorksu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4x NVIDIA GeForce GTX 1080 (8GB)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128 GB DDR4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Asus X99-EWS matična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Core i7-5930K 6 core 3.5Ghz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1TB SSD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Cijena: 45000 kn</a:t>
            </a:r>
          </a:p>
        </p:txBody>
      </p:sp>
      <p:pic>
        <p:nvPicPr>
          <p:cNvPr descr="nvidia-digits-side.jp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562" y="1897737"/>
            <a:ext cx="19335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68950"/>
            <a:ext cx="8520600" cy="1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Microsoft Cognitive Services (MCS)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u="sng">
                <a:solidFill>
                  <a:schemeClr val="hlink"/>
                </a:solidFill>
                <a:hlinkClick r:id="rId3"/>
              </a:rPr>
              <a:t>https://www.microsoft.com/cognitive-services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615550"/>
            <a:ext cx="8520600" cy="33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</a:rPr>
              <a:t>Prednosti/mane: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u oblaku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jednostavan za korištenje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freemium model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08282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- 5 dijelova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Vision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NLP: Speech + Language + Knowledge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Search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napomene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20000"/>
              <a:buChar char="-"/>
            </a:pPr>
            <a:r>
              <a:rPr lang="en" sz="3000">
                <a:solidFill>
                  <a:schemeClr val="lt1"/>
                </a:solidFill>
              </a:rPr>
              <a:t>potreban je key za svaki od servisa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https://www.microsoft.com/cognitive-services/en-us/subscriptions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20000"/>
              <a:buChar char="-"/>
            </a:pPr>
            <a:r>
              <a:rPr lang="en" sz="3000">
                <a:solidFill>
                  <a:schemeClr val="lt1"/>
                </a:solidFill>
              </a:rPr>
              <a:t>dokumentacija i SDK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https://www.microsoft.com/cognitive-services/en-us/documentation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službene, kvalitetne demo aplikacije na Microsoft GitHub kanalu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000">
                <a:solidFill>
                  <a:schemeClr val="lt1"/>
                </a:solidFill>
              </a:rPr>
              <a:t>za svaki od servisa provjeriti prava korištenja (AKA License agreement)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Vision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Computer vision + demo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Content moderation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Emotion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Face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Video + 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koristi ga Uber za identifikaciju vozača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Vision -&gt; Content moderation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094150"/>
            <a:ext cx="86529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image: slike za odrasle + OCR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text: psovke, phishing, vlastiti popis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video: za odrasle?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review alat: mogućnost prilagodbe onoga što je označeno kao neprikladno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Vision demo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Online:</a:t>
            </a: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www.twinsornot.net</a:t>
            </a: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www.mymoustache.net</a:t>
            </a: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www.captionbot.ai</a:t>
            </a: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n" sz="3000" u="sng">
                <a:solidFill>
                  <a:schemeClr val="hlink"/>
                </a:solidFill>
                <a:hlinkClick r:id="rId6"/>
              </a:rPr>
              <a:t>www.celebslike.me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CS Demo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O predavaču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5775" y="1074925"/>
            <a:ext cx="8520600" cy="380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ima ženu koja voli maškare ;-)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descr="baltazari1.jpg" id="70" name="Shape 70"/>
          <p:cNvPicPr preferRelativeResize="0"/>
          <p:nvPr/>
        </p:nvPicPr>
        <p:blipFill rotWithShape="1">
          <a:blip r:embed="rId3">
            <a:alphaModFix/>
          </a:blip>
          <a:srcRect b="0" l="1028" r="1018" t="0"/>
          <a:stretch/>
        </p:blipFill>
        <p:spPr>
          <a:xfrm>
            <a:off x="2207074" y="1852975"/>
            <a:ext cx="3684326" cy="27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Vision -&gt; Video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određivanje i praćenje lica i emocija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detekcija pokreta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stabilizacija shaky (prijevod u jednoj riječi?) videa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kreiranje thumbnaila (prijevod?) iz videa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7142"/>
              <a:buChar char="-"/>
            </a:pPr>
            <a:r>
              <a:rPr lang="en" sz="2800">
                <a:solidFill>
                  <a:schemeClr val="lt1"/>
                </a:solidFill>
              </a:rPr>
              <a:t>obrada videa u skoro stvarnom vremenu - DEMO!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https://github.com/Microsoft/Cognitive-Samples-VideoFrameAnalysis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Language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kompleksno, zasebna tema?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Language understanding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Linguistics analysis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Text analytics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WebLM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600">
                <a:solidFill>
                  <a:schemeClr val="lt1"/>
                </a:solidFill>
              </a:rPr>
              <a:t>Bing spell check: demo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7692"/>
              <a:buChar char="-"/>
            </a:pPr>
            <a:r>
              <a:rPr lang="en" sz="2600">
                <a:solidFill>
                  <a:schemeClr val="lt1"/>
                </a:solidFill>
              </a:rPr>
              <a:t>Translator: demo</a:t>
            </a:r>
            <a:r>
              <a:rPr lang="en" sz="28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https://github.com/MicrosoftTranslator/SpeechTranslator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Speech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Custom speech service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Speaker recognition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Bing Speech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prepoznavanje namjere</a:t>
            </a: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25000"/>
              <a:buChar char="-"/>
            </a:pPr>
            <a:r>
              <a:rPr lang="en" sz="2400">
                <a:solidFill>
                  <a:schemeClr val="lt1"/>
                </a:solidFill>
              </a:rPr>
              <a:t>tekst u govor: demo</a:t>
            </a:r>
            <a:r>
              <a:rPr lang="en" sz="30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https://github.com/Microsoft/Cognitive-Speech-STT-Windows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16666"/>
              <a:buChar char="-"/>
            </a:pPr>
            <a:r>
              <a:rPr lang="en" sz="2400">
                <a:solidFill>
                  <a:schemeClr val="lt1"/>
                </a:solidFill>
              </a:rPr>
              <a:t>govor u tekst: demo</a:t>
            </a:r>
            <a:r>
              <a:rPr lang="en" sz="28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https://github.com/Microsoft/Cognitive-Speech-TTS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Speech-&gt; govor u tekst 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Tri opcije korištenja: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REST API: samo jedan rezultat se dobiva nazad, nema djelomičnih rezultata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b="1" lang="en" sz="2400">
                <a:solidFill>
                  <a:schemeClr val="lt1"/>
                </a:solidFill>
              </a:rPr>
              <a:t>client library</a:t>
            </a:r>
            <a:r>
              <a:rPr lang="en" sz="2400">
                <a:solidFill>
                  <a:schemeClr val="lt1"/>
                </a:solidFill>
              </a:rPr>
              <a:t> (SpeechClient.dll) - real-time streaming + djelomični rezultati (Win, iOS, Android)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service library: real-time streaming, djelomični rezultati (Windows)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Demo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https://github.com/Microsoft/Cognitive-Speech-TTS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Search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Bing autosuggest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Bing image search + insight, trending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Bing news search + category, trending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Bing video search + insight, trending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Bing web search</a:t>
            </a:r>
          </a:p>
          <a:p>
            <a:pPr indent="457200" lvl="0" marL="5943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-&gt; Demo!</a:t>
            </a: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Knowledge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Academic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Entity linking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Knowledge exploration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QnA Maker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Recommendations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MCS - još jednom napomene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20000"/>
              <a:buChar char="-"/>
            </a:pPr>
            <a:r>
              <a:rPr lang="en" sz="3000">
                <a:solidFill>
                  <a:schemeClr val="lt1"/>
                </a:solidFill>
              </a:rPr>
              <a:t>potreban je key za svaki od servisa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https://www.microsoft.com/cognitive-services/en-us/subscriptions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20000"/>
              <a:buChar char="-"/>
            </a:pPr>
            <a:r>
              <a:rPr lang="en" sz="3000">
                <a:solidFill>
                  <a:schemeClr val="lt1"/>
                </a:solidFill>
              </a:rPr>
              <a:t>dokumentacija i SDK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https://www.microsoft.com/cognitive-services/en-us/documentation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000">
                <a:solidFill>
                  <a:schemeClr val="lt1"/>
                </a:solidFill>
              </a:rPr>
              <a:t>službene, kvalitetne demo aplikacije na Microsoft GitHub kanalu</a:t>
            </a:r>
          </a:p>
          <a:p>
            <a:pPr indent="-2921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1000">
                <a:solidFill>
                  <a:schemeClr val="lt1"/>
                </a:solidFill>
              </a:rPr>
              <a:t>za svaki od servisa provjeriti prava korištenja (AKA License agreement)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Demo aplikacija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trebaju vam vlastiti ključevi za korištenje -&gt; promijeniti datoteku keys.txt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https://www.microsoft.com/cognitive-services/en-us/subscriptions</a:t>
            </a: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MSC - alternative/konkurencija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IBM Watson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Google Cloud API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Clarifai (za označavanje slika)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lt1"/>
                </a:solidFill>
              </a:rPr>
              <a:t>offline: OpenCV + OpenFace (vision)</a:t>
            </a:r>
          </a:p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lt1"/>
                </a:solidFill>
              </a:rPr>
              <a:t>Tko je najbolji?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chemeClr val="lt1"/>
                </a:solidFill>
              </a:rPr>
              <a:t>Ovisi...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MSC - $$$?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https://www.microsoft.com/cognitive-services/en-us/pricing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Tri dijela današnjeg predavanja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179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Teoretski dio - 20 minuta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Praktični dio - 50 minuta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Pitanja i odgovori - 5 minuta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158725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AI - potencijalne buduće teme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kako napraviti (kvalitetnog) chat bota?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(reinforcement) deep learning ili neki drugi popularni AI algoritam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NLP - u dubinu, primjer upotrebe i s nekim offline rješenjem</a:t>
            </a:r>
          </a:p>
          <a:p>
            <a:pPr indent="-4064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800">
                <a:solidFill>
                  <a:schemeClr val="lt1"/>
                </a:solidFill>
              </a:rPr>
              <a:t>?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158725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Skoro završni slide ;-)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prezentacija i demo aplikacija sa source kodom će biti na GitHubu 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https://github.com/microsoft-developer-user-group-rijeka/predavanja</a:t>
            </a:r>
            <a:r>
              <a:rPr lang="en" sz="3600">
                <a:solidFill>
                  <a:schemeClr val="lt1"/>
                </a:solidFill>
              </a:rPr>
              <a:t> -&gt; obavijest na Meetup grupi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158725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Završni slide ;-)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31975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457200" lvl="0" marL="502920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387350" lvl="0" marL="502920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pitanja?</a:t>
            </a:r>
          </a:p>
        </p:txBody>
      </p:sp>
      <p:pic>
        <p:nvPicPr>
          <p:cNvPr descr="Data-star-trek-8470691-500-382.jpg"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25" y="1368050"/>
            <a:ext cx="4684900" cy="35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7" y="465486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Disclaimer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AI je kompleksna tema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Nisam AI stručnjak. Vaša iskustva sa AI?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Neki pojmovi nisu prevedeni na hrvatski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</a:rPr>
              <a:t>AI (Umjetna inteligencija)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Slaba/uska (narrow) AI - ANI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Snažna/općenita (general) AI - AGI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AutoNum type="arabicPeriod"/>
            </a:pPr>
            <a:r>
              <a:rPr lang="en" sz="3600">
                <a:solidFill>
                  <a:schemeClr val="lt1"/>
                </a:solidFill>
              </a:rPr>
              <a:t>Super AI - ASI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AGI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razina na kojoj je čovjek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još nije ostvarena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izuzetno kompleksan zadatak</a:t>
            </a:r>
          </a:p>
          <a:p>
            <a:pPr indent="-4572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600">
                <a:solidFill>
                  <a:schemeClr val="lt1"/>
                </a:solidFill>
              </a:rPr>
              <a:t>samo je pitanje vremena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68950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AGI i Turingov test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094150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čovjek?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zanimljiv, ali nema značajnu vrijednost -&gt; nije test inteligencije (ASI ne bi prošao test)</a:t>
            </a:r>
          </a:p>
          <a:p>
            <a:pPr indent="-4318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3200">
                <a:solidFill>
                  <a:schemeClr val="lt1"/>
                </a:solidFill>
              </a:rPr>
              <a:t>razna takmičenja, različiti kriteriji (npr. trajanje komunikacije)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A399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33525"/>
            <a:ext cx="85206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</a:rPr>
              <a:t>ASI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015875"/>
            <a:ext cx="8520600" cy="39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Char char="-"/>
            </a:pPr>
            <a:r>
              <a:rPr lang="en" sz="2400">
                <a:solidFill>
                  <a:schemeClr val="lt1"/>
                </a:solidFill>
              </a:rPr>
              <a:t>ono čega se bojimo/nadamo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en" sz="2400">
                <a:solidFill>
                  <a:srgbClr val="FF0000"/>
                </a:solidFill>
              </a:rPr>
              <a:t>eksplozija inteligencije!</a:t>
            </a:r>
          </a:p>
        </p:txBody>
      </p:sp>
      <p:pic>
        <p:nvPicPr>
          <p:cNvPr descr="skynet2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37" y="1636875"/>
            <a:ext cx="40481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800" y="1707425"/>
            <a:ext cx="4237574" cy="233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