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5486400"/>
  <p:notesSz cx="6858000" cy="9144000"/>
  <p:defaultTextStyle>
    <a:defPPr>
      <a:defRPr lang="en-US"/>
    </a:defPPr>
    <a:lvl1pPr marL="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24" y="-8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6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6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9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7"/>
            <a:ext cx="7772400" cy="1176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9"/>
            <a:ext cx="2057400" cy="46812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9"/>
            <a:ext cx="6019800" cy="46812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525520"/>
            <a:ext cx="7772400" cy="1089660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325374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4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4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2" y="1228096"/>
            <a:ext cx="404018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2" y="1739905"/>
            <a:ext cx="4040185" cy="3161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7" y="1228096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6" indent="0">
              <a:buNone/>
              <a:defRPr sz="2000" b="1"/>
            </a:lvl2pPr>
            <a:lvl3pPr marL="888230" indent="0">
              <a:buNone/>
              <a:defRPr sz="1800" b="1"/>
            </a:lvl3pPr>
            <a:lvl4pPr marL="1332344" indent="0">
              <a:buNone/>
              <a:defRPr sz="1800" b="1"/>
            </a:lvl4pPr>
            <a:lvl5pPr marL="1776460" indent="0">
              <a:buNone/>
              <a:defRPr sz="1800" b="1"/>
            </a:lvl5pPr>
            <a:lvl6pPr marL="2220574" indent="0">
              <a:buNone/>
              <a:defRPr sz="1800" b="1"/>
            </a:lvl6pPr>
            <a:lvl7pPr marL="2664690" indent="0">
              <a:buNone/>
              <a:defRPr sz="1800" b="1"/>
            </a:lvl7pPr>
            <a:lvl8pPr marL="3108804" indent="0">
              <a:buNone/>
              <a:defRPr sz="1800" b="1"/>
            </a:lvl8pPr>
            <a:lvl9pPr marL="35529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7" y="1739905"/>
            <a:ext cx="4041775" cy="31610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18440"/>
            <a:ext cx="3008315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18447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148087"/>
            <a:ext cx="3008315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5" y="3840485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5" y="490222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44116" indent="0">
              <a:buNone/>
              <a:defRPr sz="28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60" indent="0">
              <a:buNone/>
              <a:defRPr sz="2000"/>
            </a:lvl5pPr>
            <a:lvl6pPr marL="2220574" indent="0">
              <a:buNone/>
              <a:defRPr sz="2000"/>
            </a:lvl6pPr>
            <a:lvl7pPr marL="2664690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5" y="4293875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44116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60" indent="0">
              <a:buNone/>
              <a:defRPr sz="1000"/>
            </a:lvl5pPr>
            <a:lvl6pPr marL="2220574" indent="0">
              <a:buNone/>
              <a:defRPr sz="1000"/>
            </a:lvl6pPr>
            <a:lvl7pPr marL="2664690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2"/>
            <a:ext cx="8229600" cy="914400"/>
          </a:xfrm>
          <a:prstGeom prst="rect">
            <a:avLst/>
          </a:prstGeom>
        </p:spPr>
        <p:txBody>
          <a:bodyPr vert="horz" lIns="88822" tIns="44412" rIns="88822" bIns="444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4"/>
            <a:ext cx="8229600" cy="3620770"/>
          </a:xfrm>
          <a:prstGeom prst="rect">
            <a:avLst/>
          </a:prstGeom>
        </p:spPr>
        <p:txBody>
          <a:bodyPr vert="horz" lIns="88822" tIns="44412" rIns="88822" bIns="444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9"/>
            <a:ext cx="2133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9"/>
            <a:ext cx="2895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9"/>
            <a:ext cx="2133600" cy="292102"/>
          </a:xfrm>
          <a:prstGeom prst="rect">
            <a:avLst/>
          </a:prstGeom>
        </p:spPr>
        <p:txBody>
          <a:bodyPr vert="horz" lIns="88822" tIns="44412" rIns="88822" bIns="444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8" indent="-277574" algn="l" defTabSz="8882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8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8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8" indent="-222058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2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8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6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6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90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105601" y="2085351"/>
            <a:ext cx="990600" cy="89156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96201" y="988071"/>
            <a:ext cx="990600" cy="89156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153400" y="2085351"/>
            <a:ext cx="990600" cy="891564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 bwMode="auto">
          <a:xfrm rot="18558477">
            <a:off x="6648244" y="1803359"/>
            <a:ext cx="700565" cy="435933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 rot="2526923">
            <a:off x="7679223" y="1803665"/>
            <a:ext cx="875707" cy="34874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7241369" y="2402820"/>
            <a:ext cx="875707" cy="348747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76200" y="1460964"/>
            <a:ext cx="2099722" cy="91940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Arial" charset="0"/>
                <a:ea typeface="ＭＳ Ｐゴシック" pitchFamily="1" charset="-128"/>
              </a:rPr>
              <a:t>System + Requirements (AADL + DMPL)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645838" y="1662948"/>
            <a:ext cx="1392762" cy="5537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Verification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592847" y="1603743"/>
            <a:ext cx="1524001" cy="6810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Code Generation</a:t>
            </a:r>
          </a:p>
        </p:txBody>
      </p:sp>
      <p:sp>
        <p:nvSpPr>
          <p:cNvPr id="15" name="Down Arrow 14"/>
          <p:cNvSpPr/>
          <p:nvPr/>
        </p:nvSpPr>
        <p:spPr bwMode="auto">
          <a:xfrm rot="16200000">
            <a:off x="2263261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4134384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6200000">
            <a:off x="6187562" y="1791860"/>
            <a:ext cx="350283" cy="3048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03951" y="170826"/>
            <a:ext cx="4638975" cy="817245"/>
          </a:xfrm>
          <a:prstGeom prst="wedgeRoundRectCallout">
            <a:avLst>
              <a:gd name="adj1" fmla="val -39730"/>
              <a:gd name="adj2" fmla="val 10804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</a:t>
            </a:r>
            <a:r>
              <a:rPr lang="en-US" sz="1600" b="1" dirty="0">
                <a:solidFill>
                  <a:schemeClr val="tx1"/>
                </a:solidFill>
              </a:rPr>
              <a:t>C</a:t>
            </a:r>
            <a:r>
              <a:rPr lang="en-US" sz="1600" b="1" dirty="0" smtClean="0">
                <a:solidFill>
                  <a:schemeClr val="tx1"/>
                </a:solidFill>
              </a:rPr>
              <a:t>ompositional and requirement-driven verification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Use proactive self-adaptation </a:t>
            </a:r>
            <a:r>
              <a:rPr lang="en-US" sz="1600" b="1" dirty="0">
                <a:solidFill>
                  <a:schemeClr val="tx1"/>
                </a:solidFill>
              </a:rPr>
              <a:t>and mixed criticality </a:t>
            </a:r>
            <a:r>
              <a:rPr lang="en-US" sz="1600" b="1" dirty="0" smtClean="0">
                <a:solidFill>
                  <a:schemeClr val="tx1"/>
                </a:solidFill>
              </a:rPr>
              <a:t>to </a:t>
            </a:r>
            <a:r>
              <a:rPr lang="en-US" sz="1600" b="1" dirty="0">
                <a:solidFill>
                  <a:schemeClr val="tx1"/>
                </a:solidFill>
              </a:rPr>
              <a:t>cope with uncertainty and changing context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5309167" y="3200400"/>
            <a:ext cx="3378717" cy="817245"/>
          </a:xfrm>
          <a:prstGeom prst="wedgeRoundRectCallout">
            <a:avLst>
              <a:gd name="adj1" fmla="val 2245"/>
              <a:gd name="adj2" fmla="val -10971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173037" algn="l"/>
            <a:r>
              <a:rPr lang="en-US" sz="1600" b="1" dirty="0">
                <a:solidFill>
                  <a:schemeClr val="tx1"/>
                </a:solidFill>
              </a:rPr>
              <a:t>Demonstrate on </a:t>
            </a:r>
            <a:r>
              <a:rPr lang="en-US" sz="1600" b="1" dirty="0" smtClean="0">
                <a:solidFill>
                  <a:schemeClr val="tx1"/>
                </a:solidFill>
              </a:rPr>
              <a:t>DART prototype</a:t>
            </a:r>
            <a:endParaRPr lang="en-US" sz="1600" b="1" dirty="0">
              <a:solidFill>
                <a:schemeClr val="tx1"/>
              </a:solidFill>
            </a:endParaRPr>
          </a:p>
          <a:p>
            <a:pPr marL="461963" lvl="1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Engaged stakeholders</a:t>
            </a:r>
          </a:p>
          <a:p>
            <a:pPr marL="461963" lvl="1" indent="-342900" algn="l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Technical and operational validity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5102889" y="76200"/>
            <a:ext cx="3791274" cy="817245"/>
          </a:xfrm>
          <a:prstGeom prst="wedgeRoundRectCallout">
            <a:avLst>
              <a:gd name="adj1" fmla="val -79626"/>
              <a:gd name="adj2" fmla="val 14997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ZSRM </a:t>
            </a:r>
            <a:r>
              <a:rPr lang="en-US" sz="1600" b="1" dirty="0" err="1" smtClean="0">
                <a:solidFill>
                  <a:schemeClr val="tx1"/>
                </a:solidFill>
              </a:rPr>
              <a:t>Schedulability</a:t>
            </a:r>
            <a:r>
              <a:rPr lang="en-US" sz="1600" b="1" dirty="0" smtClean="0">
                <a:solidFill>
                  <a:schemeClr val="tx1"/>
                </a:solidFill>
              </a:rPr>
              <a:t> (Timing)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Software Verification (Functional)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3. Statistical Model Checking (Probabilistic)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892661" y="2916555"/>
            <a:ext cx="3091478" cy="817245"/>
          </a:xfrm>
          <a:prstGeom prst="wedgeRoundRectCallout">
            <a:avLst>
              <a:gd name="adj1" fmla="val 92068"/>
              <a:gd name="adj2" fmla="val -12398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1. Middleware </a:t>
            </a:r>
            <a:r>
              <a:rPr lang="en-US" sz="1600" b="1" dirty="0">
                <a:solidFill>
                  <a:schemeClr val="tx1"/>
                </a:solidFill>
              </a:rPr>
              <a:t>for communication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2. Scheduler for timing contracts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3. Monitor for functional contracts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1774" y="3932872"/>
            <a:ext cx="3198826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Research</a:t>
            </a:r>
            <a:endParaRPr lang="en-US" b="1" u="sng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Proactive </a:t>
            </a:r>
            <a:r>
              <a:rPr lang="en-US" b="1" dirty="0" smtClean="0">
                <a:solidFill>
                  <a:schemeClr val="tx1"/>
                </a:solidFill>
              </a:rPr>
              <a:t>Self-Adaptation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Statistical </a:t>
            </a:r>
            <a:r>
              <a:rPr lang="en-US" b="1" dirty="0" smtClean="0">
                <a:solidFill>
                  <a:schemeClr val="tx1"/>
                </a:solidFill>
              </a:rPr>
              <a:t>Model Checking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Mixed-Criticality </a:t>
            </a:r>
            <a:r>
              <a:rPr lang="en-US" b="1" dirty="0" smtClean="0">
                <a:solidFill>
                  <a:schemeClr val="tx1"/>
                </a:solidFill>
              </a:rPr>
              <a:t>Scheduling</a:t>
            </a:r>
            <a:endParaRPr lang="en-US" b="1" dirty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Software Verification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4350175"/>
            <a:ext cx="2503142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chemeClr val="tx1"/>
                </a:solidFill>
              </a:rPr>
              <a:t>Validation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Model Problem</a:t>
            </a:r>
          </a:p>
          <a:p>
            <a:pPr marL="169863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Workbench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95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44</cp:revision>
  <dcterms:created xsi:type="dcterms:W3CDTF">2006-08-16T00:00:00Z</dcterms:created>
  <dcterms:modified xsi:type="dcterms:W3CDTF">2015-05-30T13:08:32Z</dcterms:modified>
</cp:coreProperties>
</file>