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5" r:id="rId2"/>
    <p:sldId id="258" r:id="rId3"/>
    <p:sldId id="281" r:id="rId4"/>
    <p:sldId id="294" r:id="rId5"/>
    <p:sldId id="256" r:id="rId6"/>
    <p:sldId id="282" r:id="rId7"/>
    <p:sldId id="292" r:id="rId8"/>
    <p:sldId id="283" r:id="rId9"/>
    <p:sldId id="284" r:id="rId10"/>
    <p:sldId id="285" r:id="rId11"/>
    <p:sldId id="286" r:id="rId12"/>
    <p:sldId id="287" r:id="rId13"/>
    <p:sldId id="289" r:id="rId14"/>
    <p:sldId id="265" r:id="rId15"/>
    <p:sldId id="263" r:id="rId16"/>
    <p:sldId id="264" r:id="rId17"/>
  </p:sldIdLst>
  <p:sldSz cx="9144000" cy="6858000" type="screen4x3"/>
  <p:notesSz cx="6858000" cy="9144000"/>
  <p:custDataLst>
    <p:tags r:id="rId1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8000"/>
    <a:srgbClr val="33CC33"/>
    <a:srgbClr val="00CC00"/>
    <a:srgbClr val="339966"/>
    <a:srgbClr val="336600"/>
    <a:srgbClr val="005A9C"/>
    <a:srgbClr val="4A7B7C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73" autoAdjust="0"/>
  </p:normalViewPr>
  <p:slideViewPr>
    <p:cSldViewPr>
      <p:cViewPr varScale="1">
        <p:scale>
          <a:sx n="81" d="100"/>
          <a:sy n="81" d="100"/>
        </p:scale>
        <p:origin x="-10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architecture-abstract.png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wot-on-smartphone.png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wot-on-edge-hub.png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wot-on-cloud.png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wot-on-cloud-legacy.png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architecture-concept.png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architecture-implementation.png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architecture-browser.png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binding-templates.png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wot-existing.png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wot-on-device.png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wot-on-device-minimal.png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../clipboard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Direct</a:t>
            </a:r>
            <a:br>
              <a:rPr lang="en-US" sz="1600" b="1" dirty="0" smtClean="0"/>
            </a:br>
            <a:r>
              <a:rPr lang="en-US" sz="1600" b="1" dirty="0" smtClean="0"/>
              <a:t>Thing-to-Thing</a:t>
            </a:r>
          </a:p>
          <a:p>
            <a:pPr algn="ctr"/>
            <a:r>
              <a:rPr lang="en-US" sz="1600" b="1" dirty="0" smtClean="0"/>
              <a:t>Interaction</a:t>
            </a:r>
            <a:endParaRPr lang="en-US" sz="1600" b="1" dirty="0"/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ysClr val="window" lastClr="FFFFFF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800" kern="0" dirty="0">
              <a:solidFill>
                <a:sysClr val="window" lastClr="FFFFFF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Complement</a:t>
            </a:r>
            <a:br>
              <a:rPr lang="en-US" sz="1600" b="1" dirty="0" smtClean="0"/>
            </a:br>
            <a:r>
              <a:rPr lang="en-US" sz="1600" b="1" dirty="0" smtClean="0"/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+</a:t>
            </a:r>
            <a:endParaRPr lang="en-US" sz="1200"/>
          </a:p>
        </p:txBody>
      </p:sp>
      <p:sp>
        <p:nvSpPr>
          <p:cNvPr id="23" name="Textfeld 126"/>
          <p:cNvSpPr txBox="1"/>
          <p:nvPr/>
        </p:nvSpPr>
        <p:spPr>
          <a:xfrm>
            <a:off x="8673977" y="5127722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smtClean="0"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endParaRPr 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ym typeface="Symbol"/>
              </a:rPr>
              <a:t></a:t>
            </a:r>
            <a:endParaRPr lang="en-US" sz="1200" b="1"/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/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en-US" altLang="ja-JP" sz="8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ysClr val="window" lastClr="FFFFFF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Templates</a:t>
            </a:r>
            <a:endParaRPr lang="en-US" altLang="ja-JP" sz="800" kern="0" dirty="0">
              <a:solidFill>
                <a:sysClr val="window" lastClr="FFFFFF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Gateway</a:t>
              </a:r>
              <a:endParaRPr lang="en-US" sz="1600" b="1" dirty="0"/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Orchestr.</a:t>
              </a:r>
              <a:r>
                <a:rPr kumimoji="0" lang="en-US" altLang="ja-JP" sz="800" b="0" i="0" u="none" strike="noStrike" kern="0" cap="none" spc="0" normalizeH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Client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/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/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Cloud</a:t>
            </a:r>
            <a:endParaRPr lang="en-US" sz="1600" b="1" dirty="0"/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kumimoji="0" lang="en-US" altLang="ja-JP" sz="8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Templates</a:t>
            </a:r>
            <a:endParaRPr kumimoji="0" lang="en-US" altLang="ja-JP" sz="8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kumimoji="0" lang="en-US" altLang="ja-JP" sz="800" b="0" i="0" u="none" strike="noStrike" kern="0" cap="none" spc="0" normalizeH="0" baseline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smtClean="0">
                <a:solidFill>
                  <a:sysClr val="windowText" lastClr="000000"/>
                </a:solidFill>
                <a:ea typeface="HG明朝E" panose="02020909000000000000" pitchFamily="17" charset="-128"/>
                <a:cs typeface="Arial" pitchFamily="34" charset="0"/>
              </a:rPr>
              <a:t>Digital Twiin</a:t>
            </a:r>
            <a:endParaRPr lang="en-US" altLang="ja-JP" sz="800" kern="0">
              <a:solidFill>
                <a:sysClr val="windowText" lastClr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Orchestr.</a:t>
            </a:r>
            <a:r>
              <a:rPr kumimoji="0" lang="en-US" altLang="ja-JP" sz="800" b="0" i="0" u="none" strike="noStrike" kern="0" cap="none" spc="0" normalizeH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 Client</a:t>
            </a:r>
            <a:endParaRPr kumimoji="0" lang="en-US" altLang="ja-JP" sz="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Proxy Thing</a:t>
            </a:r>
            <a:endParaRPr kumimoji="0" lang="en-US" altLang="ja-JP" sz="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Seamless</a:t>
            </a:r>
          </a:p>
          <a:p>
            <a:r>
              <a:rPr lang="en-US" sz="1600" b="1" dirty="0" smtClean="0"/>
              <a:t>Web Integration</a:t>
            </a:r>
            <a:endParaRPr lang="en-US" sz="1600" b="1" dirty="0"/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en-US" altLang="ja-JP" sz="8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Binding Templates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/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/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="" xmlns:lc="http://schemas.openxmlformats.org/drawingml/2006/lockedCanvas"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Remote Access</a:t>
            </a:r>
            <a:br>
              <a:rPr lang="en-US" sz="1600" b="1" dirty="0" smtClean="0"/>
            </a:br>
            <a:r>
              <a:rPr lang="en-US" sz="1600" b="1" dirty="0" smtClean="0"/>
              <a:t>and Synchronization</a:t>
            </a:r>
            <a:endParaRPr lang="en-US" sz="1600" b="1" dirty="0"/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Integration and</a:t>
            </a:r>
            <a:br>
              <a:rPr lang="en-US" sz="1600" b="1" dirty="0" smtClean="0"/>
            </a:br>
            <a:r>
              <a:rPr lang="en-US" sz="1600" b="1" dirty="0" smtClean="0"/>
              <a:t>Orchestration</a:t>
            </a:r>
            <a:endParaRPr lang="en-US" sz="1600" b="1" dirty="0"/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/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(Smartphone)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67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(Edge Hub)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(Cloud)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(Edge Hub)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6" name="角丸四角形 21"/>
          <p:cNvSpPr/>
          <p:nvPr/>
        </p:nvSpPr>
        <p:spPr bwMode="auto">
          <a:xfrm>
            <a:off x="-1386532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/>
          <p:cNvSpPr/>
          <p:nvPr/>
        </p:nvSpPr>
        <p:spPr bwMode="auto">
          <a:xfrm>
            <a:off x="-1386532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8" name="角丸四角形 21"/>
          <p:cNvSpPr/>
          <p:nvPr/>
        </p:nvSpPr>
        <p:spPr bwMode="auto">
          <a:xfrm>
            <a:off x="-5635004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角丸四角形 21"/>
          <p:cNvSpPr/>
          <p:nvPr/>
        </p:nvSpPr>
        <p:spPr bwMode="auto">
          <a:xfrm>
            <a:off x="-5635004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8"/>
          <p:cNvGrpSpPr/>
          <p:nvPr/>
        </p:nvGrpSpPr>
        <p:grpSpPr>
          <a:xfrm>
            <a:off x="1476000" y="2998503"/>
            <a:ext cx="1065473" cy="828000"/>
            <a:chOff x="2670083" y="4186219"/>
            <a:chExt cx="1065473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5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6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(Cloud)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</a:t>
            </a:r>
            <a:r>
              <a:rPr lang="en-US" altLang="ja-JP" sz="2000" b="1" kern="0" dirty="0" smtClean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Hub</a:t>
            </a:r>
            <a:endParaRPr lang="en-US" altLang="ja-JP" sz="2000" b="1" kern="0" dirty="0">
              <a:solidFill>
                <a:srgbClr val="000000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  <p:sp>
        <p:nvSpPr>
          <p:cNvPr id="81" name="角丸四角形 6"/>
          <p:cNvSpPr/>
          <p:nvPr/>
        </p:nvSpPr>
        <p:spPr bwMode="auto">
          <a:xfrm>
            <a:off x="-154800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83" name="角丸四角形 21"/>
          <p:cNvSpPr/>
          <p:nvPr/>
        </p:nvSpPr>
        <p:spPr bwMode="auto">
          <a:xfrm>
            <a:off x="-1386000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4" name="角丸四角形 21"/>
          <p:cNvSpPr/>
          <p:nvPr/>
        </p:nvSpPr>
        <p:spPr bwMode="auto">
          <a:xfrm>
            <a:off x="-1386000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-1229737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7" name="Form 86"/>
          <p:cNvCxnSpPr/>
          <p:nvPr/>
        </p:nvCxnSpPr>
        <p:spPr>
          <a:xfrm rot="16200000" flipV="1">
            <a:off x="905328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-1260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-1260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-144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-144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92" name="Gewinkelte Verbindung 91"/>
          <p:cNvCxnSpPr/>
          <p:nvPr/>
        </p:nvCxnSpPr>
        <p:spPr>
          <a:xfrm rot="16200000" flipH="1">
            <a:off x="1742400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5" name="角丸四角形 21"/>
          <p:cNvSpPr/>
          <p:nvPr/>
        </p:nvSpPr>
        <p:spPr bwMode="auto">
          <a:xfrm>
            <a:off x="-138599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138599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-1386000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b="1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b="1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</a:t>
            </a:r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neM2M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Local</a:t>
            </a:r>
            <a:r>
              <a:rPr lang="de-DE" sz="1400" dirty="0" smtClean="0">
                <a:solidFill>
                  <a:schemeClr val="bg1"/>
                </a:solidFill>
              </a:rPr>
              <a:t/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Sensor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Echonet</a:t>
            </a:r>
            <a:r>
              <a:rPr lang="de-DE" sz="1400" dirty="0" smtClean="0">
                <a:solidFill>
                  <a:schemeClr val="bg1"/>
                </a:solidFill>
              </a:rPr>
              <a:t/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Proxy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User Thing A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User Thing B1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User Thing B2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b="1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Discovery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Server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Client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Media Type” </a:t>
            </a:r>
            <a:r>
              <a:rPr lang="en-US" sz="2000" dirty="0" smtClean="0">
                <a:solidFill>
                  <a:schemeClr val="bg1"/>
                </a:solidFill>
              </a:rPr>
              <a:t>× </a:t>
            </a:r>
            <a:r>
              <a:rPr lang="en-US" sz="2000" dirty="0">
                <a:solidFill>
                  <a:schemeClr val="bg1"/>
                </a:solidFill>
              </a:rPr>
              <a:t>“Transfer Protocol” 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Security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MQTT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  <a:endParaRPr lang="en-US" altLang="ja-JP" sz="14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</a:t>
            </a: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b="1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ExposedThing</a:t>
            </a:r>
            <a:r>
              <a:rPr lang="de-DE" sz="1400" dirty="0" smtClean="0">
                <a:solidFill>
                  <a:schemeClr val="bg1"/>
                </a:solidFill>
              </a:rPr>
              <a:t> A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ExposedThing</a:t>
            </a:r>
            <a:r>
              <a:rPr lang="de-DE" sz="1400" dirty="0" smtClean="0">
                <a:solidFill>
                  <a:schemeClr val="bg1"/>
                </a:solidFill>
              </a:rPr>
              <a:t> B1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ExposedThing</a:t>
            </a:r>
            <a:r>
              <a:rPr lang="de-DE" sz="1400" dirty="0" smtClean="0">
                <a:solidFill>
                  <a:schemeClr val="bg1"/>
                </a:solidFill>
              </a:rPr>
              <a:t> B2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ConsumedThing</a:t>
            </a:r>
            <a:r>
              <a:rPr lang="de-DE" sz="1400" dirty="0" smtClean="0">
                <a:solidFill>
                  <a:schemeClr val="bg1"/>
                </a:solidFill>
              </a:rPr>
              <a:t> C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Discovery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Server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Client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00" name="Rechteckiger Pfeil 34"/>
          <p:cNvSpPr/>
          <p:nvPr/>
        </p:nvSpPr>
        <p:spPr>
          <a:xfrm rot="16200000" flipH="1">
            <a:off x="2114096" y="1904346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3863106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3" name="Rechteckiger Pfeil 34"/>
          <p:cNvSpPr>
            <a:spLocks noChangeAspect="1"/>
          </p:cNvSpPr>
          <p:nvPr/>
        </p:nvSpPr>
        <p:spPr>
          <a:xfrm rot="5400000" flipH="1" flipV="1">
            <a:off x="2114303" y="3495193"/>
            <a:ext cx="864000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6516216" y="4348776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163955" y="4348776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4348776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453650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24444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24158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4871661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4871661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4866310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24444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24158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4869160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971604" y="1558533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General</a:t>
            </a:r>
            <a:br>
              <a:rPr lang="de-DE" dirty="0" smtClean="0"/>
            </a:br>
            <a:r>
              <a:rPr lang="de-DE" dirty="0" err="1" smtClean="0"/>
              <a:t>Metadata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638116" y="4653136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Communications</a:t>
            </a:r>
            <a:br>
              <a:rPr lang="de-DE" dirty="0" smtClean="0"/>
            </a:br>
            <a:r>
              <a:rPr lang="de-DE" dirty="0" err="1" smtClean="0"/>
              <a:t>Metadata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6" name="Down Arrow 40"/>
          <p:cNvSpPr/>
          <p:nvPr/>
        </p:nvSpPr>
        <p:spPr>
          <a:xfrm rot="5400000" flipV="1">
            <a:off x="2190272" y="4440905"/>
            <a:ext cx="439632" cy="1152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角丸四角形 21"/>
          <p:cNvSpPr/>
          <p:nvPr/>
        </p:nvSpPr>
        <p:spPr bwMode="auto">
          <a:xfrm>
            <a:off x="492036" y="4604602"/>
            <a:ext cx="1440160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 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0" y="5736108"/>
            <a:ext cx="1315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WebRTC</a:t>
            </a: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Runtime + WoT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APIs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Web Storage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Geolocation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239592" y="6281936"/>
            <a:ext cx="1548432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*-over-WSs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WebSockets</a:t>
            </a:r>
            <a:endParaRPr lang="de-DE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987824" y="1855199"/>
            <a:ext cx="45000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472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Vibration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6588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“IoT Platform” × “Transfer Protocol” × “Media </a:t>
            </a:r>
            <a:r>
              <a:rPr lang="en-US" sz="2000" dirty="0">
                <a:solidFill>
                  <a:schemeClr val="bg1"/>
                </a:solidFill>
              </a:rPr>
              <a:t>Type</a:t>
            </a:r>
            <a:r>
              <a:rPr lang="en-US" sz="2000" dirty="0" smtClean="0">
                <a:solidFill>
                  <a:schemeClr val="bg1"/>
                </a:solidFill>
              </a:rPr>
              <a:t>” </a:t>
            </a:r>
            <a:r>
              <a:rPr lang="en-US" sz="2000" dirty="0">
                <a:solidFill>
                  <a:schemeClr val="bg1"/>
                </a:solidFill>
              </a:rPr>
              <a:t>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Security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JSON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MQTT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/>
            </a:r>
            <a:b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  <a:endParaRPr lang="en-US" altLang="ja-JP" sz="14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</a:t>
            </a: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Binding</a:t>
            </a:r>
            <a:br>
              <a:rPr lang="de-DE" sz="2000" dirty="0" smtClean="0"/>
            </a:br>
            <a:r>
              <a:rPr lang="de-DE" sz="2000" dirty="0" smtClean="0"/>
              <a:t>Templates</a:t>
            </a:r>
            <a:endParaRPr lang="de-DE" sz="2000" dirty="0"/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16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Binding</a:t>
            </a:r>
          </a:p>
          <a:p>
            <a:r>
              <a:rPr lang="en-US" sz="2000" dirty="0" smtClean="0"/>
              <a:t>Instances</a:t>
            </a:r>
            <a:endParaRPr lang="en-US" sz="2000" dirty="0"/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  <a:p>
            <a:pPr algn="ctr" fontAlgn="ctr"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133201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Binding</a:t>
            </a:r>
          </a:p>
          <a:p>
            <a:r>
              <a:rPr lang="en-US" sz="2000" dirty="0" err="1" smtClean="0"/>
              <a:t>Implemen</a:t>
            </a:r>
            <a:r>
              <a:rPr lang="en-US" sz="2000" dirty="0" smtClean="0"/>
              <a:t>-</a:t>
            </a:r>
            <a:br>
              <a:rPr lang="en-US" sz="2000" dirty="0" smtClean="0"/>
            </a:br>
            <a:r>
              <a:rPr lang="en-US" sz="2000" dirty="0" err="1" smtClean="0"/>
              <a:t>tations</a:t>
            </a:r>
            <a:endParaRPr lang="en-US" sz="2000" dirty="0"/>
          </a:p>
        </p:txBody>
      </p:sp>
      <p:sp>
        <p:nvSpPr>
          <p:cNvPr id="30" name="Rechteck 29"/>
          <p:cNvSpPr/>
          <p:nvPr/>
        </p:nvSpPr>
        <p:spPr>
          <a:xfrm>
            <a:off x="323528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18485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798313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(D)TLS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693270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Client</a:t>
            </a:r>
            <a:r>
              <a:rPr lang="en-US" altLang="ja-JP" sz="2000" b="1" kern="0" dirty="0" smtClean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(</a:t>
            </a: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Browser)</a:t>
            </a:r>
            <a:endParaRPr kumimoji="0" lang="en-US" altLang="ja-JP" sz="2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6"/>
          <p:cNvSpPr/>
          <p:nvPr/>
        </p:nvSpPr>
        <p:spPr bwMode="auto">
          <a:xfrm>
            <a:off x="2699791" y="3836439"/>
            <a:ext cx="2664296" cy="1512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b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(Existing 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4178439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56" name="Gewinkelte Verbindung 55"/>
          <p:cNvCxnSpPr>
            <a:stCxn id="25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6" y="2653536"/>
            <a:ext cx="1656186" cy="165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Abgerundetes Rechteck 65"/>
          <p:cNvSpPr/>
          <p:nvPr/>
        </p:nvSpPr>
        <p:spPr>
          <a:xfrm>
            <a:off x="-1850529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-449443" y="2258489"/>
            <a:ext cx="2160000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Minimal Servient (Device)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  <p:sp>
        <p:nvSpPr>
          <p:cNvPr id="3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Microsoft Office PowerPoint</Application>
  <PresentationFormat>Bildschirmpräsentation (4:3)</PresentationFormat>
  <Paragraphs>422</Paragraphs>
  <Slides>16</Slides>
  <Notes>13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lastModifiedBy>Matthias Kovatsch</cp:lastModifiedBy>
  <cp:revision>19</cp:revision>
  <cp:lastPrinted>2017-08-07T13:47:57Z</cp:lastPrinted>
  <dcterms:created xsi:type="dcterms:W3CDTF">2017-08-07T12:37:27Z</dcterms:created>
  <dcterms:modified xsi:type="dcterms:W3CDTF">2017-09-04T09:40:24Z</dcterms:modified>
</cp:coreProperties>
</file>