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5" r:id="rId2"/>
    <p:sldId id="258" r:id="rId3"/>
    <p:sldId id="281" r:id="rId4"/>
    <p:sldId id="294" r:id="rId5"/>
    <p:sldId id="256" r:id="rId6"/>
    <p:sldId id="282" r:id="rId7"/>
    <p:sldId id="292" r:id="rId8"/>
    <p:sldId id="283" r:id="rId9"/>
    <p:sldId id="284" r:id="rId10"/>
    <p:sldId id="285" r:id="rId11"/>
    <p:sldId id="286" r:id="rId12"/>
    <p:sldId id="287" r:id="rId13"/>
    <p:sldId id="289" r:id="rId14"/>
    <p:sldId id="265" r:id="rId15"/>
    <p:sldId id="263" r:id="rId16"/>
    <p:sldId id="264" r:id="rId17"/>
  </p:sldIdLst>
  <p:sldSz cx="9144000" cy="6858000" type="screen4x3"/>
  <p:notesSz cx="6858000" cy="9144000"/>
  <p:custDataLst>
    <p:tags r:id="rId1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8000"/>
    <a:srgbClr val="33CC33"/>
    <a:srgbClr val="00CC00"/>
    <a:srgbClr val="339966"/>
    <a:srgbClr val="336600"/>
    <a:srgbClr val="005A9C"/>
    <a:srgbClr val="4A7B7C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73" autoAdjust="0"/>
  </p:normalViewPr>
  <p:slideViewPr>
    <p:cSldViewPr>
      <p:cViewPr varScale="1">
        <p:scale>
          <a:sx n="81" d="100"/>
          <a:sy n="81" d="100"/>
        </p:scale>
        <p:origin x="-104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04.09.2017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architecture-abstract.png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wot-on-smartphone.png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wot-on-edge-hub.png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wot-on-cloud.png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wot-on-cloud-legacy.png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architecture-concept.png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architecture-implementation.png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architecture-browser.png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binding-templates.png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wot-existing.png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wot-on-device.png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wot-on-device-minimal.png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04.09.2017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04.09.2017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04.09.2017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microsoft.com/office/2007/relationships/hdphoto" Target="../../clipboard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691680" y="4095546"/>
            <a:ext cx="7776864" cy="2139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角丸四角形 6"/>
          <p:cNvSpPr/>
          <p:nvPr/>
        </p:nvSpPr>
        <p:spPr bwMode="auto">
          <a:xfrm>
            <a:off x="1946460" y="436825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5" name="Group 35"/>
          <p:cNvGrpSpPr/>
          <p:nvPr/>
        </p:nvGrpSpPr>
        <p:grpSpPr>
          <a:xfrm>
            <a:off x="1911238" y="4197114"/>
            <a:ext cx="324321" cy="324321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13" name="Textfeld 162"/>
          <p:cNvSpPr txBox="1"/>
          <p:nvPr/>
        </p:nvSpPr>
        <p:spPr>
          <a:xfrm>
            <a:off x="3356446" y="5157192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+mj-lt"/>
              </a:rPr>
              <a:t>Direct</a:t>
            </a:r>
            <a:br>
              <a:rPr lang="en-US" sz="1600" b="1" dirty="0" smtClean="0">
                <a:latin typeface="+mj-lt"/>
              </a:rPr>
            </a:br>
            <a:r>
              <a:rPr lang="en-US" sz="1600" b="1" dirty="0" smtClean="0">
                <a:latin typeface="+mj-lt"/>
              </a:rPr>
              <a:t>Thing-to-Thing</a:t>
            </a:r>
          </a:p>
          <a:p>
            <a:pPr algn="ctr"/>
            <a:r>
              <a:rPr lang="en-US" sz="1600" b="1" dirty="0" smtClean="0">
                <a:latin typeface="+mj-lt"/>
              </a:rPr>
              <a:t>Interaction</a:t>
            </a:r>
            <a:endParaRPr lang="en-US" sz="1600" b="1" dirty="0">
              <a:latin typeface="+mj-lt"/>
            </a:endParaRPr>
          </a:p>
        </p:txBody>
      </p:sp>
      <p:sp>
        <p:nvSpPr>
          <p:cNvPr id="14" name="角丸四角形 24"/>
          <p:cNvSpPr/>
          <p:nvPr/>
        </p:nvSpPr>
        <p:spPr bwMode="auto">
          <a:xfrm>
            <a:off x="2001483" y="500026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5" name="角丸四角形 21"/>
          <p:cNvSpPr/>
          <p:nvPr/>
        </p:nvSpPr>
        <p:spPr bwMode="auto">
          <a:xfrm>
            <a:off x="2001483" y="461392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  <a:endParaRPr lang="en-US" altLang="ja-JP" sz="800" kern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" name="角丸四角形 24"/>
          <p:cNvSpPr/>
          <p:nvPr/>
        </p:nvSpPr>
        <p:spPr bwMode="auto">
          <a:xfrm>
            <a:off x="2001483" y="520188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800" kern="0" dirty="0">
              <a:solidFill>
                <a:sysClr val="window" lastClr="FFFFFF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8" name="角丸四角形 6"/>
          <p:cNvSpPr/>
          <p:nvPr/>
        </p:nvSpPr>
        <p:spPr bwMode="auto">
          <a:xfrm>
            <a:off x="8062474" y="4349695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763713" y="4670896"/>
            <a:ext cx="391083" cy="391083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355824" y="5157192"/>
            <a:ext cx="153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+mj-lt"/>
              </a:rPr>
              <a:t>Complement</a:t>
            </a:r>
            <a:br>
              <a:rPr lang="en-US" sz="1600" b="1" dirty="0" smtClean="0">
                <a:latin typeface="+mj-lt"/>
              </a:rPr>
            </a:br>
            <a:r>
              <a:rPr lang="en-US" sz="1600" b="1" dirty="0" smtClean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526692" y="47279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latin typeface="+mj-lt"/>
              </a:rPr>
              <a:t>+</a:t>
            </a:r>
            <a:endParaRPr lang="en-US" sz="1200">
              <a:latin typeface="+mj-lt"/>
            </a:endParaRPr>
          </a:p>
        </p:txBody>
      </p:sp>
      <p:sp>
        <p:nvSpPr>
          <p:cNvPr id="23" name="Textfeld 126"/>
          <p:cNvSpPr txBox="1"/>
          <p:nvPr/>
        </p:nvSpPr>
        <p:spPr>
          <a:xfrm>
            <a:off x="8742907" y="512772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smtClean="0">
                <a:latin typeface="+mj-lt"/>
                <a:cs typeface="Arial" panose="020B0604020202020204" pitchFamily="34" charset="0"/>
              </a:rPr>
              <a:t>Thing</a:t>
            </a:r>
            <a:endParaRPr lang="en-US" sz="1000" b="1">
              <a:latin typeface="+mj-lt"/>
              <a:cs typeface="Arial" panose="020B0604020202020204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8500290" y="5099061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latin typeface="+mj-lt"/>
                <a:sym typeface="Symbol"/>
              </a:rPr>
              <a:t></a:t>
            </a:r>
            <a:endParaRPr lang="en-US" sz="12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255452" y="459997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32" name="角丸四角形 6"/>
          <p:cNvSpPr/>
          <p:nvPr/>
        </p:nvSpPr>
        <p:spPr bwMode="auto">
          <a:xfrm>
            <a:off x="4990134" y="436711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grpSp>
        <p:nvGrpSpPr>
          <p:cNvPr id="33" name="Group 35"/>
          <p:cNvGrpSpPr/>
          <p:nvPr/>
        </p:nvGrpSpPr>
        <p:grpSpPr>
          <a:xfrm>
            <a:off x="4948666" y="4195977"/>
            <a:ext cx="324321" cy="324321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40" name="角丸四角形 24"/>
          <p:cNvSpPr/>
          <p:nvPr/>
        </p:nvSpPr>
        <p:spPr bwMode="auto">
          <a:xfrm>
            <a:off x="5045157" y="499913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5045157" y="479751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800" kern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2" name="縦巻き 49"/>
          <p:cNvSpPr/>
          <p:nvPr/>
        </p:nvSpPr>
        <p:spPr bwMode="auto">
          <a:xfrm>
            <a:off x="5045157" y="459589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  <a:endParaRPr lang="en-US" altLang="ja-JP" sz="800" kern="0" dirty="0"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角丸四角形 24"/>
          <p:cNvSpPr/>
          <p:nvPr/>
        </p:nvSpPr>
        <p:spPr bwMode="auto">
          <a:xfrm>
            <a:off x="5045157" y="520075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Templates</a:t>
            </a:r>
            <a:endParaRPr lang="en-US" altLang="ja-JP" sz="800" kern="0" dirty="0">
              <a:solidFill>
                <a:sysClr val="window" lastClr="FFFFFF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4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02" y="5363463"/>
            <a:ext cx="1469410" cy="739953"/>
          </a:xfrm>
          <a:prstGeom prst="rect">
            <a:avLst/>
          </a:prstGeom>
        </p:spPr>
      </p:pic>
      <p:grpSp>
        <p:nvGrpSpPr>
          <p:cNvPr id="45" name="Gruppieren 145"/>
          <p:cNvGrpSpPr/>
          <p:nvPr/>
        </p:nvGrpSpPr>
        <p:grpSpPr>
          <a:xfrm>
            <a:off x="5573984" y="544034"/>
            <a:ext cx="3096344" cy="4483260"/>
            <a:chOff x="5369713" y="1424798"/>
            <a:chExt cx="3096344" cy="4483260"/>
          </a:xfrm>
        </p:grpSpPr>
        <p:grpSp>
          <p:nvGrpSpPr>
            <p:cNvPr id="46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5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7" name="Textfeld 181"/>
            <p:cNvSpPr txBox="1"/>
            <p:nvPr/>
          </p:nvSpPr>
          <p:spPr>
            <a:xfrm>
              <a:off x="6373284" y="1740059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+mj-lt"/>
                </a:rPr>
                <a:t>Gateway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48" name="Left-Right Arrow 71"/>
            <p:cNvSpPr/>
            <p:nvPr/>
          </p:nvSpPr>
          <p:spPr>
            <a:xfrm rot="16200000">
              <a:off x="6041848" y="4747325"/>
              <a:ext cx="175208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>
                <a:latin typeface="+mj-lt"/>
              </a:endParaRPr>
            </a:p>
          </p:txBody>
        </p:sp>
        <p:sp>
          <p:nvSpPr>
            <p:cNvPr id="49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50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68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9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70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Binding Templates</a:t>
              </a:r>
              <a:endPara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3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4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5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6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Control Agent</a:t>
              </a:r>
              <a:endPara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7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8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62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3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64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9" name="Gerade Verbindung mit Pfeil 58"/>
            <p:cNvCxnSpPr>
              <a:stCxn id="55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mit Pfeil 59"/>
            <p:cNvCxnSpPr>
              <a:stCxn id="57" idx="1"/>
              <a:endCxn id="62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1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56041"/>
              <a:ext cx="1193968" cy="477587"/>
            </a:xfrm>
            <a:prstGeom prst="rect">
              <a:avLst/>
            </a:prstGeom>
          </p:spPr>
        </p:pic>
      </p:grpSp>
      <p:grpSp>
        <p:nvGrpSpPr>
          <p:cNvPr id="77" name="Group 1"/>
          <p:cNvGrpSpPr/>
          <p:nvPr/>
        </p:nvGrpSpPr>
        <p:grpSpPr>
          <a:xfrm>
            <a:off x="435411" y="332656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1821589" y="3258394"/>
            <a:ext cx="145014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563888" y="2132856"/>
            <a:ext cx="244827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691445" y="570166"/>
            <a:ext cx="139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+mj-lt"/>
              </a:rPr>
              <a:t>Cloud</a:t>
            </a:r>
            <a:endParaRPr lang="en-US" sz="1600" b="1" dirty="0">
              <a:latin typeface="+mj-lt"/>
            </a:endParaRPr>
          </a:p>
        </p:txBody>
      </p:sp>
      <p:sp>
        <p:nvSpPr>
          <p:cNvPr id="81" name="角丸四角形 6"/>
          <p:cNvSpPr/>
          <p:nvPr/>
        </p:nvSpPr>
        <p:spPr bwMode="auto">
          <a:xfrm>
            <a:off x="1956114" y="1071786"/>
            <a:ext cx="1190046" cy="1587834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82" name="角丸四角形 24"/>
          <p:cNvSpPr/>
          <p:nvPr/>
        </p:nvSpPr>
        <p:spPr bwMode="auto">
          <a:xfrm>
            <a:off x="2015059" y="2206346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kumimoji="0" lang="en-US" altLang="ja-JP" sz="800" b="0" i="0" u="none" strike="noStrike" kern="0" cap="none" spc="0" normalizeH="0" baseline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83" name="Group 42"/>
          <p:cNvGrpSpPr/>
          <p:nvPr/>
        </p:nvGrpSpPr>
        <p:grpSpPr>
          <a:xfrm>
            <a:off x="1598990" y="1791866"/>
            <a:ext cx="324321" cy="324321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" name="角丸四角形 24"/>
          <p:cNvSpPr/>
          <p:nvPr/>
        </p:nvSpPr>
        <p:spPr bwMode="auto">
          <a:xfrm>
            <a:off x="2015058" y="2407965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 Templates</a:t>
            </a:r>
            <a:endParaRPr kumimoji="0" lang="en-US" altLang="ja-JP" sz="800" b="0" i="0" u="none" strike="noStrike" kern="0" cap="none" spc="0" normalizeH="0" baseline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5" name="角丸四角形 21"/>
          <p:cNvSpPr/>
          <p:nvPr/>
        </p:nvSpPr>
        <p:spPr bwMode="auto">
          <a:xfrm>
            <a:off x="2015059" y="1322271"/>
            <a:ext cx="1080000" cy="832831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 ker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角丸四角形 21"/>
          <p:cNvSpPr/>
          <p:nvPr/>
        </p:nvSpPr>
        <p:spPr bwMode="auto">
          <a:xfrm>
            <a:off x="2015059" y="2004727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kumimoji="0" lang="en-US" altLang="ja-JP" sz="800" b="0" i="0" u="none" strike="noStrike" kern="0" cap="none" spc="0" normalizeH="0" baseline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7" name="縦巻き 49"/>
          <p:cNvSpPr/>
          <p:nvPr/>
        </p:nvSpPr>
        <p:spPr bwMode="auto">
          <a:xfrm>
            <a:off x="2077451" y="1791866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dirty="0" smtClean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  <a:endParaRPr lang="en-US" altLang="ja-JP" sz="800" kern="0" dirty="0">
              <a:solidFill>
                <a:sysClr val="windowText" lastClr="000000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8" name="縦巻き 49"/>
          <p:cNvSpPr/>
          <p:nvPr/>
        </p:nvSpPr>
        <p:spPr bwMode="auto">
          <a:xfrm>
            <a:off x="2077451" y="1580353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Control Agent</a:t>
            </a:r>
            <a:endParaRPr lang="en-US" altLang="ja-JP" sz="800" kern="0" dirty="0">
              <a:solidFill>
                <a:sysClr val="windowText" lastClr="000000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9" name="縦巻き 49"/>
          <p:cNvSpPr/>
          <p:nvPr/>
        </p:nvSpPr>
        <p:spPr bwMode="auto">
          <a:xfrm>
            <a:off x="2077451" y="1368840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  <a:endParaRPr kumimoji="0" lang="en-US" altLang="ja-JP" sz="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90" name="Group 42"/>
          <p:cNvGrpSpPr/>
          <p:nvPr/>
        </p:nvGrpSpPr>
        <p:grpSpPr>
          <a:xfrm>
            <a:off x="1589229" y="1246382"/>
            <a:ext cx="324321" cy="324321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stCxn id="87" idx="1"/>
          </p:cNvCxnSpPr>
          <p:nvPr/>
        </p:nvCxnSpPr>
        <p:spPr bwMode="auto">
          <a:xfrm flipH="1">
            <a:off x="1923311" y="1881866"/>
            <a:ext cx="176640" cy="9000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stCxn id="89" idx="1"/>
            <a:endCxn id="93" idx="3"/>
          </p:cNvCxnSpPr>
          <p:nvPr/>
        </p:nvCxnSpPr>
        <p:spPr bwMode="auto">
          <a:xfrm flipH="1" flipV="1">
            <a:off x="1913550" y="1408543"/>
            <a:ext cx="186401" cy="502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角丸四角形 6"/>
          <p:cNvSpPr/>
          <p:nvPr/>
        </p:nvSpPr>
        <p:spPr bwMode="auto">
          <a:xfrm>
            <a:off x="-188162" y="3436150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76" y="2741948"/>
            <a:ext cx="510204" cy="743617"/>
          </a:xfrm>
          <a:prstGeom prst="rect">
            <a:avLst/>
          </a:prstGeom>
        </p:spPr>
      </p:pic>
      <p:sp>
        <p:nvSpPr>
          <p:cNvPr id="112" name="Textfeld 163"/>
          <p:cNvSpPr txBox="1"/>
          <p:nvPr/>
        </p:nvSpPr>
        <p:spPr>
          <a:xfrm>
            <a:off x="-252536" y="4609764"/>
            <a:ext cx="15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Seamless</a:t>
            </a:r>
          </a:p>
          <a:p>
            <a:r>
              <a:rPr lang="en-US" sz="1600" b="1" dirty="0" smtClean="0">
                <a:latin typeface="+mj-lt"/>
              </a:rPr>
              <a:t>Web Integration</a:t>
            </a:r>
            <a:endParaRPr lang="en-US" sz="1600" b="1" dirty="0">
              <a:latin typeface="+mj-lt"/>
            </a:endParaRPr>
          </a:p>
        </p:txBody>
      </p:sp>
      <p:sp>
        <p:nvSpPr>
          <p:cNvPr id="113" name="角丸四角形 24"/>
          <p:cNvSpPr/>
          <p:nvPr/>
        </p:nvSpPr>
        <p:spPr bwMode="auto">
          <a:xfrm>
            <a:off x="-133139" y="407742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4" name="角丸四角形 21"/>
          <p:cNvSpPr/>
          <p:nvPr/>
        </p:nvSpPr>
        <p:spPr bwMode="auto">
          <a:xfrm>
            <a:off x="-133139" y="387580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800" kern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5" name="縦巻き 49"/>
          <p:cNvSpPr/>
          <p:nvPr/>
        </p:nvSpPr>
        <p:spPr bwMode="auto">
          <a:xfrm>
            <a:off x="-133139" y="367418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  <a:endParaRPr lang="en-US" altLang="ja-JP" sz="800" kern="0" dirty="0"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6" name="角丸四角形 24"/>
          <p:cNvSpPr/>
          <p:nvPr/>
        </p:nvSpPr>
        <p:spPr bwMode="auto">
          <a:xfrm>
            <a:off x="-133139" y="427904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Templates</a:t>
            </a:r>
            <a:endParaRPr lang="en-US" altLang="ja-JP" sz="800" kern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7" name="Left-Right Arrow 70"/>
          <p:cNvSpPr/>
          <p:nvPr/>
        </p:nvSpPr>
        <p:spPr>
          <a:xfrm rot="2700000">
            <a:off x="940293" y="4132929"/>
            <a:ext cx="1044557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884578" y="2997975"/>
            <a:ext cx="1206963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:lc="http://schemas.openxmlformats.org/drawingml/2006/lockedCanvas" xmlns="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875522" y="513258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feld 162"/>
          <p:cNvSpPr txBox="1"/>
          <p:nvPr/>
        </p:nvSpPr>
        <p:spPr>
          <a:xfrm>
            <a:off x="3995936" y="2679247"/>
            <a:ext cx="191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+mj-lt"/>
              </a:rPr>
              <a:t>Remote Access</a:t>
            </a:r>
            <a:br>
              <a:rPr lang="en-US" sz="1600" b="1" dirty="0" smtClean="0">
                <a:latin typeface="+mj-lt"/>
              </a:rPr>
            </a:br>
            <a:r>
              <a:rPr lang="en-US" sz="1600" b="1" dirty="0" smtClean="0">
                <a:latin typeface="+mj-lt"/>
              </a:rPr>
              <a:t>and Synchronization</a:t>
            </a:r>
            <a:endParaRPr lang="en-US" sz="1600" b="1" dirty="0">
              <a:latin typeface="+mj-lt"/>
            </a:endParaRPr>
          </a:p>
        </p:txBody>
      </p:sp>
      <p:sp>
        <p:nvSpPr>
          <p:cNvPr id="121" name="Textfeld 162"/>
          <p:cNvSpPr txBox="1"/>
          <p:nvPr/>
        </p:nvSpPr>
        <p:spPr>
          <a:xfrm>
            <a:off x="7397776" y="3447288"/>
            <a:ext cx="149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+mj-lt"/>
              </a:rPr>
              <a:t>Integration and</a:t>
            </a:r>
            <a:br>
              <a:rPr lang="en-US" sz="1600" b="1" dirty="0" smtClean="0">
                <a:latin typeface="+mj-lt"/>
              </a:rPr>
            </a:br>
            <a:r>
              <a:rPr lang="en-US" sz="1600" b="1" dirty="0" smtClean="0">
                <a:latin typeface="+mj-lt"/>
              </a:rPr>
              <a:t>Orchestration</a:t>
            </a:r>
            <a:endParaRPr lang="en-US" sz="1600" b="1" dirty="0">
              <a:latin typeface="+mj-lt"/>
            </a:endParaRPr>
          </a:p>
        </p:txBody>
      </p:sp>
      <p:sp>
        <p:nvSpPr>
          <p:cNvPr id="124" name="Left-Right Arrow 70"/>
          <p:cNvSpPr/>
          <p:nvPr/>
        </p:nvSpPr>
        <p:spPr>
          <a:xfrm>
            <a:off x="3203848" y="458112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45152" y="4581128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(Smartphone)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Gateway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05240" y="620688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1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7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67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(Edge Hub)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985710" y="3138579"/>
            <a:ext cx="8281" cy="4428000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38"/>
          <p:cNvGrpSpPr/>
          <p:nvPr/>
        </p:nvGrpSpPr>
        <p:grpSpPr>
          <a:xfrm>
            <a:off x="1475656" y="2996951"/>
            <a:ext cx="1065473" cy="828000"/>
            <a:chOff x="2670083" y="4186219"/>
            <a:chExt cx="1065473" cy="828000"/>
          </a:xfrm>
        </p:grpSpPr>
        <p:sp>
          <p:nvSpPr>
            <p:cNvPr id="80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23" name="角丸四角形 6"/>
          <p:cNvSpPr/>
          <p:nvPr/>
        </p:nvSpPr>
        <p:spPr bwMode="auto">
          <a:xfrm>
            <a:off x="-154868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(Cloud)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1386532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1386532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1260648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1260648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44472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44472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(Edge Hub)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 smtClea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Integration </a:t>
            </a: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/>
          <p:nvPr/>
        </p:nvCxnSpPr>
        <p:spPr>
          <a:xfrm rot="16200000" flipH="1">
            <a:off x="1741739" y="3894578"/>
            <a:ext cx="8281" cy="2916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grpSp>
        <p:nvGrpSpPr>
          <p:cNvPr id="86" name="Group 38"/>
          <p:cNvGrpSpPr/>
          <p:nvPr/>
        </p:nvGrpSpPr>
        <p:grpSpPr>
          <a:xfrm>
            <a:off x="-2763799" y="2998503"/>
            <a:ext cx="1065473" cy="828000"/>
            <a:chOff x="2670083" y="4186219"/>
            <a:chExt cx="1065473" cy="828000"/>
          </a:xfrm>
        </p:grpSpPr>
        <p:sp>
          <p:nvSpPr>
            <p:cNvPr id="8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8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93" name="角丸四角形 6"/>
          <p:cNvSpPr/>
          <p:nvPr/>
        </p:nvSpPr>
        <p:spPr bwMode="auto">
          <a:xfrm>
            <a:off x="-5797152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5635004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5635004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8" name="縦巻き 49"/>
          <p:cNvSpPr/>
          <p:nvPr/>
        </p:nvSpPr>
        <p:spPr bwMode="auto">
          <a:xfrm>
            <a:off x="-5473116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 smtClea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99" name="Form 98"/>
          <p:cNvCxnSpPr/>
          <p:nvPr/>
        </p:nvCxnSpPr>
        <p:spPr>
          <a:xfrm rot="16200000" flipV="1">
            <a:off x="-3338051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-550912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-550912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-4392944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-4392944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4" name="Down Arrow 40"/>
          <p:cNvSpPr/>
          <p:nvPr/>
        </p:nvSpPr>
        <p:spPr>
          <a:xfrm rot="5400000">
            <a:off x="-1778183" y="316727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105" name="Gewinkelte Verbindung 104"/>
          <p:cNvCxnSpPr>
            <a:stCxn id="95" idx="2"/>
          </p:cNvCxnSpPr>
          <p:nvPr/>
        </p:nvCxnSpPr>
        <p:spPr>
          <a:xfrm rot="16200000" flipH="1">
            <a:off x="-2525144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/>
          <p:cNvSpPr/>
          <p:nvPr/>
        </p:nvSpPr>
        <p:spPr>
          <a:xfrm>
            <a:off x="-828092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1224644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901404" y="1921203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6" name="角丸四角形 21"/>
          <p:cNvSpPr/>
          <p:nvPr/>
        </p:nvSpPr>
        <p:spPr bwMode="auto">
          <a:xfrm>
            <a:off x="-1386532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/>
          <p:cNvSpPr/>
          <p:nvPr/>
        </p:nvSpPr>
        <p:spPr bwMode="auto">
          <a:xfrm>
            <a:off x="-1386532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1386532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8" name="角丸四角形 21"/>
          <p:cNvSpPr/>
          <p:nvPr/>
        </p:nvSpPr>
        <p:spPr bwMode="auto">
          <a:xfrm>
            <a:off x="-5635004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6" name="角丸四角形 21"/>
          <p:cNvSpPr/>
          <p:nvPr/>
        </p:nvSpPr>
        <p:spPr bwMode="auto">
          <a:xfrm>
            <a:off x="-5635004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97" name="角丸四角形 21"/>
          <p:cNvSpPr/>
          <p:nvPr/>
        </p:nvSpPr>
        <p:spPr bwMode="auto">
          <a:xfrm>
            <a:off x="-5635004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8"/>
          <p:cNvGrpSpPr/>
          <p:nvPr/>
        </p:nvGrpSpPr>
        <p:grpSpPr>
          <a:xfrm>
            <a:off x="1476000" y="2998503"/>
            <a:ext cx="1065473" cy="828000"/>
            <a:chOff x="2670083" y="4186219"/>
            <a:chExt cx="1065473" cy="828000"/>
          </a:xfrm>
        </p:grpSpPr>
        <p:sp>
          <p:nvSpPr>
            <p:cNvPr id="46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7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5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6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(Cloud)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68" name="Gewinkelte Verbindung 67"/>
          <p:cNvCxnSpPr>
            <a:endCxn id="69" idx="2"/>
          </p:cNvCxnSpPr>
          <p:nvPr/>
        </p:nvCxnSpPr>
        <p:spPr>
          <a:xfrm rot="16200000" flipH="1">
            <a:off x="7850694" y="4414019"/>
            <a:ext cx="133637" cy="1764000"/>
          </a:xfrm>
          <a:prstGeom prst="bentConnector3">
            <a:avLst>
              <a:gd name="adj1" fmla="val 43562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"/>
          <p:cNvSpPr/>
          <p:nvPr/>
        </p:nvSpPr>
        <p:spPr bwMode="auto">
          <a:xfrm>
            <a:off x="8368568" y="4462393"/>
            <a:ext cx="2016224" cy="900445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</a:t>
            </a:r>
            <a:r>
              <a:rPr lang="en-US" altLang="ja-JP" sz="2000" b="1" kern="0" dirty="0" smtClean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Hub</a:t>
            </a:r>
            <a:endParaRPr lang="en-US" altLang="ja-JP" sz="2000" b="1" kern="0" dirty="0">
              <a:solidFill>
                <a:srgbClr val="000000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74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760" y="4030345"/>
            <a:ext cx="1554008" cy="621603"/>
          </a:xfrm>
          <a:prstGeom prst="rect">
            <a:avLst/>
          </a:prstGeom>
        </p:spPr>
      </p:pic>
      <p:sp>
        <p:nvSpPr>
          <p:cNvPr id="75" name="角丸四角形 6"/>
          <p:cNvSpPr/>
          <p:nvPr/>
        </p:nvSpPr>
        <p:spPr bwMode="auto">
          <a:xfrm>
            <a:off x="9376680" y="571700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6" name="Gerade Verbindung mit Pfeil 75"/>
          <p:cNvCxnSpPr>
            <a:endCxn id="75" idx="0"/>
          </p:cNvCxnSpPr>
          <p:nvPr/>
        </p:nvCxnSpPr>
        <p:spPr>
          <a:xfrm>
            <a:off x="9993795" y="5344230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6"/>
          <p:cNvSpPr/>
          <p:nvPr/>
        </p:nvSpPr>
        <p:spPr bwMode="auto">
          <a:xfrm>
            <a:off x="8476114" y="625689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8" name="Gerade Verbindung mit Pfeil 77"/>
          <p:cNvCxnSpPr/>
          <p:nvPr/>
        </p:nvCxnSpPr>
        <p:spPr>
          <a:xfrm>
            <a:off x="9094547" y="5348177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4706" y="5203936"/>
            <a:ext cx="1134393" cy="1328553"/>
          </a:xfrm>
          <a:prstGeom prst="rect">
            <a:avLst/>
          </a:prstGeom>
          <a:noFill/>
        </p:spPr>
      </p:pic>
      <p:sp>
        <p:nvSpPr>
          <p:cNvPr id="81" name="角丸四角形 6"/>
          <p:cNvSpPr/>
          <p:nvPr/>
        </p:nvSpPr>
        <p:spPr bwMode="auto">
          <a:xfrm>
            <a:off x="-154800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83" name="角丸四角形 21"/>
          <p:cNvSpPr/>
          <p:nvPr/>
        </p:nvSpPr>
        <p:spPr bwMode="auto">
          <a:xfrm>
            <a:off x="-1386000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4" name="角丸四角形 21"/>
          <p:cNvSpPr/>
          <p:nvPr/>
        </p:nvSpPr>
        <p:spPr bwMode="auto">
          <a:xfrm>
            <a:off x="-1386000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-1229737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7" name="Form 86"/>
          <p:cNvCxnSpPr/>
          <p:nvPr/>
        </p:nvCxnSpPr>
        <p:spPr>
          <a:xfrm rot="16200000" flipV="1">
            <a:off x="905328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/>
          <p:cNvSpPr/>
          <p:nvPr/>
        </p:nvSpPr>
        <p:spPr>
          <a:xfrm>
            <a:off x="-1260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-1260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-144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-144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92" name="Gewinkelte Verbindung 91"/>
          <p:cNvCxnSpPr/>
          <p:nvPr/>
        </p:nvCxnSpPr>
        <p:spPr>
          <a:xfrm rot="16200000" flipH="1">
            <a:off x="1742400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4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5" name="角丸四角形 21"/>
          <p:cNvSpPr/>
          <p:nvPr/>
        </p:nvSpPr>
        <p:spPr bwMode="auto">
          <a:xfrm>
            <a:off x="-138599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138599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-1386000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6"/>
          <p:cNvSpPr/>
          <p:nvPr/>
        </p:nvSpPr>
        <p:spPr bwMode="auto">
          <a:xfrm>
            <a:off x="4351781" y="5169931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15816" y="1196752"/>
            <a:ext cx="5472608" cy="3744416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539552" y="2367748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Semantic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0" name="角丸四角形 21"/>
          <p:cNvSpPr/>
          <p:nvPr/>
        </p:nvSpPr>
        <p:spPr bwMode="auto">
          <a:xfrm>
            <a:off x="3059832" y="3196648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203848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3203848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572000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4572000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6040253" y="3196648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6183203" y="3700543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236296" y="3700704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155691" y="55618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6033455" y="541784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201384" y="3564387"/>
            <a:ext cx="2083148" cy="13458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533007" y="4797152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968896" y="4797152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245905" y="4797152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915893" y="508518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705922" y="563584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730027" y="4797152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650570" y="4564639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21"/>
          <p:cNvSpPr/>
          <p:nvPr/>
        </p:nvSpPr>
        <p:spPr bwMode="auto">
          <a:xfrm>
            <a:off x="3059832" y="1700808"/>
            <a:ext cx="5184578" cy="118193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0" y="249289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6444208" y="191539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3203848" y="1901329"/>
            <a:ext cx="309634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Down Arrow 40"/>
          <p:cNvSpPr/>
          <p:nvPr/>
        </p:nvSpPr>
        <p:spPr>
          <a:xfrm rot="5400000">
            <a:off x="2507106" y="2522265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iger Pfeil 34"/>
          <p:cNvSpPr/>
          <p:nvPr/>
        </p:nvSpPr>
        <p:spPr>
          <a:xfrm rot="16200000" flipH="1">
            <a:off x="2131449" y="1588425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99792" y="908720"/>
            <a:ext cx="5472608" cy="468052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72" name="角丸四角形 6"/>
          <p:cNvSpPr/>
          <p:nvPr/>
        </p:nvSpPr>
        <p:spPr bwMode="auto">
          <a:xfrm>
            <a:off x="4135757" y="581800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3" name="Rechteckiger Pfeil 34"/>
          <p:cNvSpPr/>
          <p:nvPr/>
        </p:nvSpPr>
        <p:spPr>
          <a:xfrm rot="5400000" flipH="1" flipV="1">
            <a:off x="2131449" y="3478268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362888" y="3165727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b="1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b="1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987824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355976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</a:t>
            </a:r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neM2M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4355976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5824229" y="3844720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5967179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020272" y="4348776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2939667" y="620992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5817431" y="60659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060180" y="4287279"/>
            <a:ext cx="2102016" cy="1177362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316983" y="5445224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752872" y="5445224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029881" y="5445224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99869" y="57332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489898" y="628391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514003" y="5445224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434546" y="5212711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21"/>
          <p:cNvSpPr/>
          <p:nvPr/>
        </p:nvSpPr>
        <p:spPr bwMode="auto">
          <a:xfrm>
            <a:off x="2843806" y="1412776"/>
            <a:ext cx="5184578" cy="2304256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Flussdiagramm: Dokument 37"/>
          <p:cNvSpPr/>
          <p:nvPr/>
        </p:nvSpPr>
        <p:spPr>
          <a:xfrm>
            <a:off x="7020272" y="3121697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Local</a:t>
            </a:r>
            <a:r>
              <a:rPr lang="de-DE" sz="1400" dirty="0" smtClean="0">
                <a:solidFill>
                  <a:schemeClr val="bg1"/>
                </a:solidFill>
              </a:rPr>
              <a:t/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Sensor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9" name="Flussdiagramm: Dokument 38"/>
          <p:cNvSpPr/>
          <p:nvPr/>
        </p:nvSpPr>
        <p:spPr>
          <a:xfrm>
            <a:off x="6012160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Echonet</a:t>
            </a:r>
            <a:r>
              <a:rPr lang="de-DE" sz="1400" dirty="0" smtClean="0">
                <a:solidFill>
                  <a:schemeClr val="bg1"/>
                </a:solidFill>
              </a:rPr>
              <a:t/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Proxy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0" name="Flussdiagramm: Dokument 39"/>
          <p:cNvSpPr/>
          <p:nvPr/>
        </p:nvSpPr>
        <p:spPr>
          <a:xfrm>
            <a:off x="2987824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User Thing A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1" name="Flussdiagramm: Dokument 40"/>
          <p:cNvSpPr/>
          <p:nvPr/>
        </p:nvSpPr>
        <p:spPr>
          <a:xfrm>
            <a:off x="3995936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User Thing B1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2" name="Flussdiagramm: Dokument 41"/>
          <p:cNvSpPr/>
          <p:nvPr/>
        </p:nvSpPr>
        <p:spPr>
          <a:xfrm>
            <a:off x="5004048" y="3140968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User Thing B2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6" y="244676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b="1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131840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Discovery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6444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Server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4783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Client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3419872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縦巻き 49"/>
          <p:cNvSpPr/>
          <p:nvPr/>
        </p:nvSpPr>
        <p:spPr bwMode="auto">
          <a:xfrm>
            <a:off x="3131839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A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5796137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9" name="縦巻き 49"/>
          <p:cNvSpPr/>
          <p:nvPr/>
        </p:nvSpPr>
        <p:spPr bwMode="auto">
          <a:xfrm>
            <a:off x="5508104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21"/>
          <p:cNvSpPr/>
          <p:nvPr/>
        </p:nvSpPr>
        <p:spPr bwMode="auto">
          <a:xfrm>
            <a:off x="755576" y="421292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“Standard Body” × </a:t>
            </a:r>
            <a:r>
              <a:rPr lang="en-US" sz="2000" dirty="0" smtClean="0">
                <a:solidFill>
                  <a:schemeClr val="bg1"/>
                </a:solidFill>
              </a:rPr>
              <a:t>“</a:t>
            </a:r>
            <a:r>
              <a:rPr lang="en-US" sz="2000" dirty="0">
                <a:solidFill>
                  <a:schemeClr val="bg1"/>
                </a:solidFill>
              </a:rPr>
              <a:t>Media Type” </a:t>
            </a:r>
            <a:r>
              <a:rPr lang="en-US" sz="2000" dirty="0" smtClean="0">
                <a:solidFill>
                  <a:schemeClr val="bg1"/>
                </a:solidFill>
              </a:rPr>
              <a:t>× </a:t>
            </a:r>
            <a:r>
              <a:rPr lang="en-US" sz="2000" dirty="0">
                <a:solidFill>
                  <a:schemeClr val="bg1"/>
                </a:solidFill>
              </a:rPr>
              <a:t>“Transfer Protocol” × </a:t>
            </a:r>
            <a:r>
              <a:rPr lang="en-US" sz="2000" dirty="0" smtClean="0">
                <a:solidFill>
                  <a:schemeClr val="bg1"/>
                </a:solidFill>
              </a:rPr>
              <a:t>“</a:t>
            </a:r>
            <a:r>
              <a:rPr lang="en-US" sz="2000" dirty="0">
                <a:solidFill>
                  <a:schemeClr val="bg1"/>
                </a:solidFill>
              </a:rPr>
              <a:t>Security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755576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1994114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MQTT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232652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4471190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5709728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  <a:endParaRPr lang="en-US" altLang="ja-JP" sz="14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</a:t>
            </a: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u/ JOSE+JWT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948264" y="5445224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13" name="角丸四角形 21"/>
          <p:cNvSpPr/>
          <p:nvPr/>
        </p:nvSpPr>
        <p:spPr bwMode="auto">
          <a:xfrm>
            <a:off x="755576" y="1268760"/>
            <a:ext cx="7344816" cy="2880320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 Environment</a:t>
            </a:r>
          </a:p>
        </p:txBody>
      </p:sp>
      <p:sp>
        <p:nvSpPr>
          <p:cNvPr id="14" name="角丸四角形 21"/>
          <p:cNvSpPr/>
          <p:nvPr/>
        </p:nvSpPr>
        <p:spPr bwMode="auto">
          <a:xfrm>
            <a:off x="755576" y="2708952"/>
            <a:ext cx="7344816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b="1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Flussdiagramm: Dokument 16"/>
          <p:cNvSpPr/>
          <p:nvPr/>
        </p:nvSpPr>
        <p:spPr>
          <a:xfrm>
            <a:off x="930780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ExposedThing</a:t>
            </a:r>
            <a:r>
              <a:rPr lang="de-DE" sz="1400" dirty="0" smtClean="0">
                <a:solidFill>
                  <a:schemeClr val="bg1"/>
                </a:solidFill>
              </a:rPr>
              <a:t> A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8" name="Flussdiagramm: Dokument 17"/>
          <p:cNvSpPr/>
          <p:nvPr/>
        </p:nvSpPr>
        <p:spPr>
          <a:xfrm>
            <a:off x="2872875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ExposedThing</a:t>
            </a:r>
            <a:r>
              <a:rPr lang="de-DE" sz="1400" dirty="0" smtClean="0">
                <a:solidFill>
                  <a:schemeClr val="bg1"/>
                </a:solidFill>
              </a:rPr>
              <a:t> B1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9" name="Flussdiagramm: Dokument 18"/>
          <p:cNvSpPr/>
          <p:nvPr/>
        </p:nvSpPr>
        <p:spPr>
          <a:xfrm>
            <a:off x="4504567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ExposedThing</a:t>
            </a:r>
            <a:r>
              <a:rPr lang="de-DE" sz="1400" dirty="0" smtClean="0">
                <a:solidFill>
                  <a:schemeClr val="bg1"/>
                </a:solidFill>
              </a:rPr>
              <a:t> B2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1218813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縦巻き 49"/>
          <p:cNvSpPr/>
          <p:nvPr/>
        </p:nvSpPr>
        <p:spPr bwMode="auto">
          <a:xfrm>
            <a:off x="930780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A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635898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縦巻き 49"/>
          <p:cNvSpPr/>
          <p:nvPr/>
        </p:nvSpPr>
        <p:spPr bwMode="auto">
          <a:xfrm>
            <a:off x="3347865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Flussdiagramm: Dokument 23"/>
          <p:cNvSpPr/>
          <p:nvPr/>
        </p:nvSpPr>
        <p:spPr>
          <a:xfrm>
            <a:off x="6409268" y="3429000"/>
            <a:ext cx="150775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ConsumedThing</a:t>
            </a:r>
            <a:r>
              <a:rPr lang="de-DE" sz="1400" dirty="0" smtClean="0">
                <a:solidFill>
                  <a:schemeClr val="bg1"/>
                </a:solidFill>
              </a:rPr>
              <a:t> C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972809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縦巻き 49"/>
          <p:cNvSpPr/>
          <p:nvPr/>
        </p:nvSpPr>
        <p:spPr bwMode="auto">
          <a:xfrm>
            <a:off x="5684776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28544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Discovery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5440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Server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3779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Client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-1476672" y="2924944"/>
            <a:ext cx="2060941" cy="828000"/>
            <a:chOff x="2670082" y="4186219"/>
            <a:chExt cx="2060941" cy="828000"/>
          </a:xfrm>
        </p:grpSpPr>
        <p:sp>
          <p:nvSpPr>
            <p:cNvPr id="31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3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6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00" name="Rechteckiger Pfeil 34"/>
          <p:cNvSpPr/>
          <p:nvPr/>
        </p:nvSpPr>
        <p:spPr>
          <a:xfrm rot="16200000" flipH="1">
            <a:off x="2114096" y="1904346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3863106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3" name="Rechteckiger Pfeil 34"/>
          <p:cNvSpPr>
            <a:spLocks noChangeAspect="1"/>
          </p:cNvSpPr>
          <p:nvPr/>
        </p:nvSpPr>
        <p:spPr>
          <a:xfrm rot="5400000" flipH="1" flipV="1">
            <a:off x="2114303" y="3495193"/>
            <a:ext cx="864000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Templates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6516216" y="4348776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163955" y="4348776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4348776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453650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24444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24158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4871661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4871661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4866310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24444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24158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4869160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971604" y="1558533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General</a:t>
            </a:r>
            <a:br>
              <a:rPr lang="de-DE" dirty="0" smtClean="0"/>
            </a:br>
            <a:r>
              <a:rPr lang="de-DE" dirty="0" err="1" smtClean="0"/>
              <a:t>Metadata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638116" y="4653136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Communications</a:t>
            </a:r>
            <a:br>
              <a:rPr lang="de-DE" dirty="0" smtClean="0"/>
            </a:br>
            <a:r>
              <a:rPr lang="de-DE" dirty="0" err="1" smtClean="0"/>
              <a:t>Metadata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1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396693" y="628193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6" name="Down Arrow 40"/>
          <p:cNvSpPr/>
          <p:nvPr/>
        </p:nvSpPr>
        <p:spPr>
          <a:xfrm rot="5400000" flipV="1">
            <a:off x="2190272" y="4440905"/>
            <a:ext cx="439632" cy="11521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角丸四角形 21"/>
          <p:cNvSpPr/>
          <p:nvPr/>
        </p:nvSpPr>
        <p:spPr bwMode="auto">
          <a:xfrm>
            <a:off x="492036" y="4604602"/>
            <a:ext cx="1440160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 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0" y="5736108"/>
            <a:ext cx="1315665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WebRTC</a:t>
            </a: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Device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Runtime + WoT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APIs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Web Storage</a:t>
            </a:r>
            <a:endParaRPr lang="de-DE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Geolocation</a:t>
            </a:r>
            <a:endParaRPr lang="de-DE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239592" y="6281936"/>
            <a:ext cx="1548432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*-over-WSs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WebSockets</a:t>
            </a:r>
            <a:endParaRPr lang="de-DE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2987824" y="1855199"/>
            <a:ext cx="45000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472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Vibration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6588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40"/>
          <p:cNvSpPr/>
          <p:nvPr/>
        </p:nvSpPr>
        <p:spPr>
          <a:xfrm rot="10800000" flipV="1">
            <a:off x="827584" y="3356992"/>
            <a:ext cx="6056256" cy="694529"/>
          </a:xfrm>
          <a:prstGeom prst="downArrow">
            <a:avLst>
              <a:gd name="adj1" fmla="val 7603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5" name="Down Arrow 40"/>
          <p:cNvSpPr/>
          <p:nvPr/>
        </p:nvSpPr>
        <p:spPr>
          <a:xfrm rot="10800000" flipV="1">
            <a:off x="535823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/>
          <p:cNvSpPr/>
          <p:nvPr/>
        </p:nvSpPr>
        <p:spPr>
          <a:xfrm rot="10800000" flipV="1">
            <a:off x="1774361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7" name="Down Arrow 40"/>
          <p:cNvSpPr/>
          <p:nvPr/>
        </p:nvSpPr>
        <p:spPr>
          <a:xfrm rot="10800000" flipV="1">
            <a:off x="3012899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8" name="Down Arrow 40"/>
          <p:cNvSpPr/>
          <p:nvPr/>
        </p:nvSpPr>
        <p:spPr>
          <a:xfrm rot="10800000" flipV="1">
            <a:off x="4251437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10800000" flipV="1">
            <a:off x="5489974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10800000" flipV="1">
            <a:off x="6728511" y="2034561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179512" y="256490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Descriptions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“IoT Platform” × “Transfer Protocol” × “Media </a:t>
            </a:r>
            <a:r>
              <a:rPr lang="en-US" sz="2000" dirty="0">
                <a:solidFill>
                  <a:schemeClr val="bg1"/>
                </a:solidFill>
              </a:rPr>
              <a:t>Type</a:t>
            </a:r>
            <a:r>
              <a:rPr lang="en-US" sz="2000" dirty="0" smtClean="0">
                <a:solidFill>
                  <a:schemeClr val="bg1"/>
                </a:solidFill>
              </a:rPr>
              <a:t>” </a:t>
            </a:r>
            <a:r>
              <a:rPr lang="en-US" sz="2000" dirty="0">
                <a:solidFill>
                  <a:schemeClr val="bg1"/>
                </a:solidFill>
              </a:rPr>
              <a:t>× </a:t>
            </a:r>
            <a:r>
              <a:rPr lang="en-US" sz="2000" dirty="0" smtClean="0">
                <a:solidFill>
                  <a:schemeClr val="bg1"/>
                </a:solidFill>
              </a:rPr>
              <a:t>“</a:t>
            </a:r>
            <a:r>
              <a:rPr lang="en-US" sz="2000" dirty="0">
                <a:solidFill>
                  <a:schemeClr val="bg1"/>
                </a:solidFill>
              </a:rPr>
              <a:t>Security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1418049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2656587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JSON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MQTT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895125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133663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Web</a:t>
            </a:r>
            <a:b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CBOR</a:t>
            </a:r>
            <a:b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/>
            </a:r>
            <a:b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u/ COSE+CWT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" name="角丸四角形 21"/>
          <p:cNvSpPr/>
          <p:nvPr/>
        </p:nvSpPr>
        <p:spPr bwMode="auto">
          <a:xfrm>
            <a:off x="179511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  <a:endParaRPr lang="en-US" altLang="ja-JP" sz="14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</a:t>
            </a: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“</a:t>
            </a:r>
            <a:r>
              <a:rPr lang="en-US" altLang="ja-JP" sz="1400" kern="0" dirty="0" err="1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nosec</a:t>
            </a: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”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372200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7627524" y="988740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817998" y="1284936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Binding</a:t>
            </a:r>
            <a:br>
              <a:rPr lang="de-DE" sz="2000" dirty="0" smtClean="0"/>
            </a:br>
            <a:r>
              <a:rPr lang="de-DE" sz="2000" dirty="0" smtClean="0"/>
              <a:t>Templates</a:t>
            </a:r>
            <a:endParaRPr lang="de-DE" sz="2000" dirty="0"/>
          </a:p>
        </p:txBody>
      </p:sp>
      <p:sp>
        <p:nvSpPr>
          <p:cNvPr id="21" name="Geschweifte Klammer rechts 20"/>
          <p:cNvSpPr/>
          <p:nvPr/>
        </p:nvSpPr>
        <p:spPr>
          <a:xfrm>
            <a:off x="7627524" y="2496977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817997" y="2791105"/>
            <a:ext cx="116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Binding</a:t>
            </a:r>
          </a:p>
          <a:p>
            <a:r>
              <a:rPr lang="en-US" sz="2000" dirty="0" smtClean="0"/>
              <a:t>Instances</a:t>
            </a:r>
            <a:endParaRPr lang="en-US" sz="2000" dirty="0"/>
          </a:p>
        </p:txBody>
      </p:sp>
      <p:sp>
        <p:nvSpPr>
          <p:cNvPr id="26" name="角丸四角形 21"/>
          <p:cNvSpPr/>
          <p:nvPr/>
        </p:nvSpPr>
        <p:spPr bwMode="auto">
          <a:xfrm>
            <a:off x="179512" y="4060888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  <a:p>
            <a:pPr algn="ctr" fontAlgn="ctr">
              <a:lnSpc>
                <a:spcPct val="150000"/>
              </a:lnSpc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Geschweifte Klammer rechts 26"/>
          <p:cNvSpPr/>
          <p:nvPr/>
        </p:nvSpPr>
        <p:spPr>
          <a:xfrm>
            <a:off x="7627524" y="3992961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817997" y="4133201"/>
            <a:ext cx="1322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Binding</a:t>
            </a:r>
          </a:p>
          <a:p>
            <a:r>
              <a:rPr lang="en-US" sz="2000" dirty="0" err="1" smtClean="0"/>
              <a:t>Implemen</a:t>
            </a:r>
            <a:r>
              <a:rPr lang="en-US" sz="2000" dirty="0" smtClean="0"/>
              <a:t>-</a:t>
            </a:r>
            <a:br>
              <a:rPr lang="en-US" sz="2000" dirty="0" smtClean="0"/>
            </a:br>
            <a:r>
              <a:rPr lang="en-US" sz="2000" dirty="0" err="1" smtClean="0"/>
              <a:t>tations</a:t>
            </a:r>
            <a:endParaRPr lang="en-US" sz="2000" dirty="0"/>
          </a:p>
        </p:txBody>
      </p:sp>
      <p:sp>
        <p:nvSpPr>
          <p:cNvPr id="30" name="Rechteck 29"/>
          <p:cNvSpPr/>
          <p:nvPr/>
        </p:nvSpPr>
        <p:spPr>
          <a:xfrm>
            <a:off x="323528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3008399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218485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113442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798313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CBOR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3903356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JSON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6588224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(D)TLS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5693270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OAuth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Client</a:t>
            </a:r>
            <a:r>
              <a:rPr lang="en-US" altLang="ja-JP" sz="2000" b="1" kern="0" dirty="0" smtClean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(</a:t>
            </a: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Browser)</a:t>
            </a:r>
            <a:endParaRPr kumimoji="0" lang="en-US" altLang="ja-JP" sz="2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6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6"/>
          <p:cNvSpPr/>
          <p:nvPr/>
        </p:nvSpPr>
        <p:spPr bwMode="auto">
          <a:xfrm>
            <a:off x="2699791" y="3836439"/>
            <a:ext cx="2664296" cy="1512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b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(Existing 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4178439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cxnSp>
        <p:nvCxnSpPr>
          <p:cNvPr id="56" name="Gewinkelte Verbindung 55"/>
          <p:cNvCxnSpPr>
            <a:stCxn id="25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6" y="2653536"/>
            <a:ext cx="1656186" cy="165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Abgerundetes Rechteck 65"/>
          <p:cNvSpPr/>
          <p:nvPr/>
        </p:nvSpPr>
        <p:spPr>
          <a:xfrm>
            <a:off x="-1850529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-449443" y="2258489"/>
            <a:ext cx="2160000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 (Device)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76672"/>
            <a:ext cx="1821802" cy="165618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5042051"/>
            <a:ext cx="137043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Minimal Servient (Device)</a:t>
            </a:r>
          </a:p>
        </p:txBody>
      </p:sp>
      <p:sp>
        <p:nvSpPr>
          <p:cNvPr id="66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Driver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1671320"/>
            <a:ext cx="4824536" cy="2045123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702321"/>
            <a:ext cx="13329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Gewinkelte Verbindung 67"/>
          <p:cNvCxnSpPr/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5065" y="4869160"/>
            <a:ext cx="1536170" cy="1152128"/>
          </a:xfrm>
          <a:prstGeom prst="rect">
            <a:avLst/>
          </a:prstGeom>
        </p:spPr>
      </p:pic>
      <p:sp>
        <p:nvSpPr>
          <p:cNvPr id="3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</Words>
  <Application>Microsoft Office PowerPoint</Application>
  <PresentationFormat>Bildschirmpräsentation (4:3)</PresentationFormat>
  <Paragraphs>422</Paragraphs>
  <Slides>16</Slides>
  <Notes>13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lastModifiedBy>Matthias Kovatsch</cp:lastModifiedBy>
  <cp:revision>20</cp:revision>
  <cp:lastPrinted>2017-08-07T13:47:57Z</cp:lastPrinted>
  <dcterms:created xsi:type="dcterms:W3CDTF">2017-08-07T12:37:27Z</dcterms:created>
  <dcterms:modified xsi:type="dcterms:W3CDTF">2017-09-04T21:46:31Z</dcterms:modified>
</cp:coreProperties>
</file>