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8350" cy="6858000"/>
  <p:notesSz cx="6858000" cy="9144000"/>
  <p:custDataLst>
    <p:tags r:id="rId12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2DEDF"/>
    <a:srgbClr val="3B3BFF"/>
    <a:srgbClr val="4A7B7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72" y="114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4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D46-8883-4C59-8F41-21D7EAD29FB2}" type="datetimeFigureOut">
              <a:rPr lang="en-US" smtClean="0"/>
              <a:t>2018-10-26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spec-releases/milestones/" TargetMode="External"/><Relationship Id="rId2" Type="http://schemas.openxmlformats.org/officeDocument/2006/relationships/hyperlink" Target="https://www.w3.org/2016/12/wot-wg-2016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/blob/master/testing/plan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2018/Process-20180201/#implementation-experien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4293096"/>
            <a:ext cx="10368598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W3C Web of </a:t>
            </a:r>
            <a:r>
              <a:rPr lang="en-US" sz="4800" b="1" dirty="0" smtClean="0"/>
              <a:t>Things</a:t>
            </a:r>
            <a:br>
              <a:rPr lang="en-US" sz="4800" b="1" dirty="0" smtClean="0"/>
            </a:br>
            <a:r>
              <a:rPr lang="en-US" sz="4800" b="1" dirty="0" smtClean="0"/>
              <a:t>Test Planning</a:t>
            </a:r>
            <a:endParaRPr lang="en-US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5829267"/>
            <a:ext cx="8538845" cy="740701"/>
          </a:xfrm>
        </p:spPr>
        <p:txBody>
          <a:bodyPr>
            <a:normAutofit/>
          </a:bodyPr>
          <a:lstStyle/>
          <a:p>
            <a:r>
              <a:rPr lang="de-DE" sz="3200" dirty="0" smtClean="0"/>
              <a:t>25 October 2018</a:t>
            </a:r>
            <a:endParaRPr lang="en-US" sz="3200" dirty="0"/>
          </a:p>
        </p:txBody>
      </p:sp>
      <p:pic>
        <p:nvPicPr>
          <p:cNvPr id="4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629" y="188640"/>
            <a:ext cx="8069094" cy="4292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89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001"/>
            <a:ext cx="10978515" cy="4983164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 smtClean="0"/>
          </a:p>
          <a:p>
            <a:r>
              <a:rPr lang="en-US" dirty="0" smtClean="0"/>
              <a:t>Test Categories</a:t>
            </a:r>
            <a:endParaRPr lang="en-US" dirty="0" smtClean="0"/>
          </a:p>
          <a:p>
            <a:r>
              <a:rPr lang="en-US" dirty="0" smtClean="0"/>
              <a:t>Test Coverage</a:t>
            </a:r>
            <a:endParaRPr lang="en-US" dirty="0" smtClean="0"/>
          </a:p>
          <a:p>
            <a:r>
              <a:rPr lang="en-US" dirty="0" smtClean="0"/>
              <a:t>Tooling</a:t>
            </a:r>
            <a:endParaRPr lang="en-US" dirty="0" smtClean="0"/>
          </a:p>
          <a:p>
            <a:r>
              <a:rPr lang="en-US" dirty="0" smtClean="0"/>
              <a:t>To Do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101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268761"/>
            <a:ext cx="10978515" cy="4857404"/>
          </a:xfrm>
        </p:spPr>
        <p:txBody>
          <a:bodyPr/>
          <a:lstStyle/>
          <a:p>
            <a:r>
              <a:rPr lang="en-US" dirty="0" smtClean="0"/>
              <a:t>6-Month Extension has been requested</a:t>
            </a:r>
            <a:endParaRPr lang="en-US" dirty="0" smtClean="0"/>
          </a:p>
          <a:p>
            <a:pPr lvl="1"/>
            <a:r>
              <a:rPr lang="en-US" dirty="0" smtClean="0"/>
              <a:t>Director still needs to be approved, but is expected</a:t>
            </a:r>
            <a:endParaRPr lang="en-US" dirty="0" smtClean="0"/>
          </a:p>
          <a:p>
            <a:pPr lvl="1"/>
            <a:r>
              <a:rPr lang="en-US" dirty="0" smtClean="0"/>
              <a:t>Existing </a:t>
            </a:r>
            <a:r>
              <a:rPr lang="en-US" dirty="0">
                <a:hlinkClick r:id="rId2"/>
              </a:rPr>
              <a:t>charter</a:t>
            </a:r>
            <a:r>
              <a:rPr lang="en-US" dirty="0"/>
              <a:t> deadline is 31 December </a:t>
            </a:r>
            <a:r>
              <a:rPr lang="en-US" dirty="0" smtClean="0"/>
              <a:t>2018</a:t>
            </a:r>
          </a:p>
          <a:p>
            <a:pPr lvl="1"/>
            <a:r>
              <a:rPr lang="en-US" dirty="0" smtClean="0"/>
              <a:t>Six-month extension goes to 30 June 2019</a:t>
            </a:r>
          </a:p>
          <a:p>
            <a:pPr lvl="1"/>
            <a:r>
              <a:rPr lang="en-US" dirty="0" smtClean="0"/>
              <a:t>But we need to get to REC by then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W3C REC Milestone Calculator </a:t>
            </a:r>
            <a:r>
              <a:rPr lang="en-US" dirty="0" smtClean="0"/>
              <a:t>gives worst-case deadlines of</a:t>
            </a:r>
          </a:p>
          <a:p>
            <a:pPr lvl="1"/>
            <a:r>
              <a:rPr lang="en-US" dirty="0" smtClean="0"/>
              <a:t>REC: 27 June 2019</a:t>
            </a:r>
          </a:p>
          <a:p>
            <a:pPr lvl="1"/>
            <a:r>
              <a:rPr lang="en-US" dirty="0" smtClean="0"/>
              <a:t>PR: 28 May 2019</a:t>
            </a:r>
          </a:p>
          <a:p>
            <a:pPr lvl="1"/>
            <a:r>
              <a:rPr lang="en-US" dirty="0" smtClean="0"/>
              <a:t>CR: 16 April 2019 (planned: 22 Jan 2019)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CR Start: Test plan and tooling in place.  Partial test coverage (may be) acceptable.</a:t>
            </a:r>
          </a:p>
          <a:p>
            <a:pPr lvl="1"/>
            <a:r>
              <a:rPr lang="en-US" dirty="0" smtClean="0"/>
              <a:t>CR Exit/PR Start: Completed all testing.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853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75" y="1142596"/>
            <a:ext cx="1097851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github.com/w3c/wot/blob/master/testing/plan.md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Functional Testing:</a:t>
            </a:r>
          </a:p>
          <a:p>
            <a:r>
              <a:rPr lang="en-US" b="1" dirty="0" smtClean="0"/>
              <a:t>Thing Description Validation</a:t>
            </a:r>
          </a:p>
          <a:p>
            <a:r>
              <a:rPr lang="en-US" b="1" dirty="0"/>
              <a:t>Thing Network Interface </a:t>
            </a:r>
            <a:r>
              <a:rPr lang="en-US" b="1" dirty="0" smtClean="0"/>
              <a:t>Testing</a:t>
            </a:r>
          </a:p>
          <a:p>
            <a:pPr lvl="1"/>
            <a:r>
              <a:rPr lang="en-US" dirty="0" smtClean="0"/>
              <a:t>Does a Thing satisfy the contract given by a specific TD</a:t>
            </a:r>
          </a:p>
          <a:p>
            <a:pPr lvl="1"/>
            <a:r>
              <a:rPr lang="en-US" dirty="0" smtClean="0"/>
              <a:t>Including functional security testing</a:t>
            </a:r>
          </a:p>
          <a:p>
            <a:r>
              <a:rPr lang="en-US" b="1" dirty="0" smtClean="0"/>
              <a:t>Scripting API Testing</a:t>
            </a:r>
          </a:p>
          <a:p>
            <a:pPr marL="0" indent="0">
              <a:buNone/>
            </a:pPr>
            <a:r>
              <a:rPr lang="en-US" dirty="0" smtClean="0"/>
              <a:t>Non-Functional Testing</a:t>
            </a:r>
          </a:p>
          <a:p>
            <a:r>
              <a:rPr lang="en-US" b="1" dirty="0" smtClean="0"/>
              <a:t>Fuzz Testing (robustness testing)</a:t>
            </a:r>
          </a:p>
          <a:p>
            <a:r>
              <a:rPr lang="en-US" b="1" dirty="0" smtClean="0"/>
              <a:t>Adversarial Security Testing (required by charter)</a:t>
            </a:r>
          </a:p>
          <a:p>
            <a:r>
              <a:rPr lang="en-US" b="1" dirty="0" smtClean="0"/>
              <a:t>Adequate Representation of Appropriate Target Ecosystem Standards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9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001"/>
            <a:ext cx="10978515" cy="49831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Technically, we need "</a:t>
            </a:r>
            <a:r>
              <a:rPr lang="en-US" dirty="0" smtClean="0">
                <a:hlinkClick r:id="rId2"/>
              </a:rPr>
              <a:t>evidence of implementation experience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r>
              <a:rPr lang="en-US" dirty="0" smtClean="0"/>
              <a:t>In practice we want to…</a:t>
            </a:r>
          </a:p>
          <a:p>
            <a:r>
              <a:rPr lang="en-US" dirty="0" smtClean="0"/>
              <a:t>Have a test case for each normative assertion</a:t>
            </a:r>
          </a:p>
          <a:p>
            <a:r>
              <a:rPr lang="en-US" dirty="0" smtClean="0"/>
              <a:t>Have at least one example that passes the test and one that fails it</a:t>
            </a:r>
          </a:p>
          <a:p>
            <a:r>
              <a:rPr lang="en-US" dirty="0" smtClean="0"/>
              <a:t>Evidence that our set of normative assertions sufficiently constrains implementations so they can interoperate</a:t>
            </a:r>
          </a:p>
          <a:p>
            <a:pPr marL="0" indent="0">
              <a:buNone/>
            </a:pPr>
            <a:r>
              <a:rPr lang="en-US" dirty="0" smtClean="0"/>
              <a:t>Some normative assertions in our spec need many tests to cover them adequately, and/or specific tooling (</a:t>
            </a:r>
            <a:r>
              <a:rPr lang="en-US" dirty="0" err="1" smtClean="0"/>
              <a:t>eg</a:t>
            </a:r>
            <a:r>
              <a:rPr lang="en-US" dirty="0" smtClean="0"/>
              <a:t> conformance with JSON-LD specification, tests for set of all security schemas).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9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224" r="1595" b="9048"/>
          <a:stretch/>
        </p:blipFill>
        <p:spPr>
          <a:xfrm>
            <a:off x="197693" y="980728"/>
            <a:ext cx="1200065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0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(Probably) Want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607508"/>
              </p:ext>
            </p:extLst>
          </p:nvPr>
        </p:nvGraphicFramePr>
        <p:xfrm>
          <a:off x="842591" y="1645920"/>
          <a:ext cx="109791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302"/>
                <a:gridCol w="1495202"/>
                <a:gridCol w="1584176"/>
                <a:gridCol w="2376264"/>
                <a:gridCol w="24822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td-vocabulary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E1-1, E1-2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CE1-1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I1, I2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E2-1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CE2-1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I2, I3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td-</a:t>
                      </a:r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-keywords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E3-1, E3-2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CE3-1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I1/I4, I2/I4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E4-1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CE4-1, CE4-2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I1, I2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1219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td-unique-identifiers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E5-1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CE5-1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I2, I3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E6-1, E6-2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5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CE6-1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I3, I4, I5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918" y="5085183"/>
            <a:ext cx="10978515" cy="1040981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least two tests that work on two different implementations for each assertion.  For interop tests, need two pairs.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6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980728"/>
            <a:ext cx="10978515" cy="4525963"/>
          </a:xfrm>
        </p:spPr>
        <p:txBody>
          <a:bodyPr/>
          <a:lstStyle/>
          <a:p>
            <a:r>
              <a:rPr lang="en-US" dirty="0" smtClean="0"/>
              <a:t>JSON Schema</a:t>
            </a:r>
          </a:p>
          <a:p>
            <a:r>
              <a:rPr lang="en-US" dirty="0" smtClean="0"/>
              <a:t>JSON-LD Parser</a:t>
            </a:r>
          </a:p>
          <a:p>
            <a:r>
              <a:rPr lang="en-US" dirty="0" smtClean="0"/>
              <a:t>SHACL</a:t>
            </a:r>
          </a:p>
          <a:p>
            <a:r>
              <a:rPr lang="en-US" dirty="0" smtClean="0"/>
              <a:t>SHEX</a:t>
            </a:r>
          </a:p>
          <a:p>
            <a:r>
              <a:rPr lang="en-US" dirty="0" smtClean="0"/>
              <a:t>Special Case Tests</a:t>
            </a:r>
          </a:p>
          <a:p>
            <a:r>
              <a:rPr lang="en-US" dirty="0" smtClean="0"/>
              <a:t>Postman (Elena)</a:t>
            </a:r>
          </a:p>
          <a:p>
            <a:r>
              <a:rPr lang="en-US" dirty="0" smtClean="0"/>
              <a:t>Burp Suite (Elena)</a:t>
            </a:r>
          </a:p>
          <a:p>
            <a:r>
              <a:rPr lang="en-US" dirty="0" err="1" smtClean="0"/>
              <a:t>CoAP</a:t>
            </a:r>
            <a:r>
              <a:rPr lang="en-US" dirty="0" smtClean="0"/>
              <a:t> testing scripts (Elena)</a:t>
            </a:r>
          </a:p>
          <a:p>
            <a:r>
              <a:rPr lang="en-US" dirty="0" smtClean="0"/>
              <a:t>Thing Network Tester (Ege Korkan)</a:t>
            </a:r>
          </a:p>
          <a:p>
            <a:r>
              <a:rPr lang="en-US" dirty="0" smtClean="0"/>
              <a:t>Playground (TD Validation)</a:t>
            </a:r>
          </a:p>
          <a:p>
            <a:r>
              <a:rPr lang="en-US" dirty="0" smtClean="0"/>
              <a:t>Arena Interop (Dave Raggett)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1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098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388</Words>
  <Application>Microsoft Office PowerPoint</Application>
  <PresentationFormat>Custom</PresentationFormat>
  <Paragraphs>89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Larissa</vt:lpstr>
      <vt:lpstr>W3C Web of Things Test Planning</vt:lpstr>
      <vt:lpstr>Agenda</vt:lpstr>
      <vt:lpstr>Timeline</vt:lpstr>
      <vt:lpstr>Test Categories</vt:lpstr>
      <vt:lpstr>Test Coverage</vt:lpstr>
      <vt:lpstr>Assertion Collector</vt:lpstr>
      <vt:lpstr>What We (Probably) Want</vt:lpstr>
      <vt:lpstr>Tooling</vt:lpstr>
      <vt:lpstr>To Do</vt:lpstr>
    </vt:vector>
  </TitlesOfParts>
  <Company>SIEMENS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keywords>CTPClassification=CTP_NT</cp:keywords>
  <cp:lastModifiedBy>Mccool, Michael</cp:lastModifiedBy>
  <cp:revision>145</cp:revision>
  <dcterms:created xsi:type="dcterms:W3CDTF">2018-05-15T12:31:41Z</dcterms:created>
  <dcterms:modified xsi:type="dcterms:W3CDTF">2018-10-26T07:02:34Z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80550350-565c-4856-a445-b766e3f541c1</vt:lpwstr>
  </property>
  <property fmtid="{D5CDD505-2E9C-101B-9397-08002B2CF9AE}" pid="3" name="CTP_TimeStamp">
    <vt:lpwstr>2018-10-26 07:02:34Z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