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4" r:id="rId2"/>
    <p:sldId id="313" r:id="rId3"/>
    <p:sldId id="310" r:id="rId4"/>
    <p:sldId id="312" r:id="rId5"/>
    <p:sldId id="309" r:id="rId6"/>
    <p:sldId id="311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0" autoAdjust="0"/>
    <p:restoredTop sz="97580" autoAdjust="0"/>
  </p:normalViewPr>
  <p:slideViewPr>
    <p:cSldViewPr snapToGrid="0">
      <p:cViewPr varScale="1">
        <p:scale>
          <a:sx n="85" d="100"/>
          <a:sy n="85" d="100"/>
        </p:scale>
        <p:origin x="-8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22825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2282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2017/10/18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3746688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917129" y="444197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994172" y="452637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071215" y="461076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dirty="0" err="1" smtClean="0"/>
              <a:t>Servients</a:t>
            </a:r>
            <a:r>
              <a:rPr lang="en-US" altLang="ja-JP" sz="2000" dirty="0" smtClean="0"/>
              <a:t> from participants on TPAC2017 </a:t>
            </a:r>
            <a:r>
              <a:rPr lang="en-US" altLang="ja-JP" sz="2000" dirty="0" err="1" smtClean="0"/>
              <a:t>plugfest</a:t>
            </a:r>
            <a:endParaRPr kumimoji="1" lang="ja-JP" altLang="en-US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2667419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320898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err="1" smtClean="0"/>
              <a:t>BACnet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7" name="正方形/長方形 86"/>
          <p:cNvSpPr/>
          <p:nvPr/>
        </p:nvSpPr>
        <p:spPr>
          <a:xfrm>
            <a:off x="3025086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Modbus/TCP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8" name="正方形/長方形 87"/>
          <p:cNvSpPr/>
          <p:nvPr/>
        </p:nvSpPr>
        <p:spPr>
          <a:xfrm>
            <a:off x="1148258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92" name="正方形/長方形 91"/>
          <p:cNvSpPr/>
          <p:nvPr/>
        </p:nvSpPr>
        <p:spPr>
          <a:xfrm>
            <a:off x="3810267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020243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Rotating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7809699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7809699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Air Conditioner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80969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LED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ja-JP" altLang="en-US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026711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Scripting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835979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cxnSp>
        <p:nvCxnSpPr>
          <p:cNvPr id="101" name="直線コネクタ 100"/>
          <p:cNvCxnSpPr>
            <a:stCxn id="86" idx="0"/>
            <a:endCxn id="113" idx="2"/>
          </p:cNvCxnSpPr>
          <p:nvPr/>
        </p:nvCxnSpPr>
        <p:spPr>
          <a:xfrm flipV="1">
            <a:off x="2636378" y="3914797"/>
            <a:ext cx="353601" cy="76784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87" idx="0"/>
            <a:endCxn id="113" idx="2"/>
          </p:cNvCxnSpPr>
          <p:nvPr/>
        </p:nvCxnSpPr>
        <p:spPr>
          <a:xfrm flipH="1" flipV="1">
            <a:off x="2989979" y="3914797"/>
            <a:ext cx="350587" cy="77284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V="1">
            <a:off x="7342802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158026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44894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349270" y="1616581"/>
            <a:ext cx="359814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449454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2667420" y="334517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H="1" flipV="1">
            <a:off x="2989978" y="2802110"/>
            <a:ext cx="1" cy="54306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1463127" y="1613987"/>
            <a:ext cx="3133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453885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/>
              <a:t>Scripting</a:t>
            </a:r>
            <a:endParaRPr lang="en-US" altLang="ja-JP" sz="800" dirty="0" smtClean="0"/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745320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1067879" y="1605917"/>
            <a:ext cx="395248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612971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410606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31" name="直線コネクタ 130"/>
          <p:cNvCxnSpPr>
            <a:stCxn id="79" idx="0"/>
            <a:endCxn id="130" idx="2"/>
          </p:cNvCxnSpPr>
          <p:nvPr/>
        </p:nvCxnSpPr>
        <p:spPr>
          <a:xfrm flipV="1">
            <a:off x="2989978" y="1616581"/>
            <a:ext cx="0" cy="61590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/>
              <a:t>IRI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218542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(EUROCOM)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605782" y="-1931987"/>
            <a:ext cx="14853" cy="709065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561560" y="-1171129"/>
            <a:ext cx="2594" cy="557282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5344193" y="-121732"/>
            <a:ext cx="10675" cy="4719106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88" idx="0"/>
            <a:endCxn id="94" idx="0"/>
          </p:cNvCxnSpPr>
          <p:nvPr/>
        </p:nvCxnSpPr>
        <p:spPr>
          <a:xfrm rot="5400000" flipH="1" flipV="1">
            <a:off x="4397563" y="1749922"/>
            <a:ext cx="10802" cy="5879675"/>
          </a:xfrm>
          <a:prstGeom prst="bentConnector3">
            <a:avLst>
              <a:gd name="adj1" fmla="val 22162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113" idx="2"/>
            <a:endCxn id="93" idx="2"/>
          </p:cNvCxnSpPr>
          <p:nvPr/>
        </p:nvCxnSpPr>
        <p:spPr>
          <a:xfrm rot="16200000" flipH="1">
            <a:off x="5163036" y="1741739"/>
            <a:ext cx="6708" cy="4352823"/>
          </a:xfrm>
          <a:prstGeom prst="bentConnector3">
            <a:avLst>
              <a:gd name="adj1" fmla="val 35078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586296" y="2732727"/>
            <a:ext cx="4793" cy="390463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544342" y="3481472"/>
            <a:ext cx="2394" cy="240994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533229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4133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Internet</a:t>
            </a:r>
            <a:endParaRPr kumimoji="1" lang="ja-JP" altLang="en-US" sz="12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45013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dirty="0" smtClean="0"/>
              <a:t>Local network</a:t>
            </a:r>
            <a:endParaRPr kumimoji="1" lang="ja-JP" altLang="en-US" sz="12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28862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Osaka, Japan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540644" y="6031885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ja-JP" altLang="en-US" sz="1200" dirty="0"/>
          </a:p>
        </p:txBody>
      </p:sp>
      <p:sp>
        <p:nvSpPr>
          <p:cNvPr id="62" name="角丸四角形 61"/>
          <p:cNvSpPr/>
          <p:nvPr/>
        </p:nvSpPr>
        <p:spPr>
          <a:xfrm>
            <a:off x="2269408" y="4357798"/>
            <a:ext cx="5460577" cy="1019545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>
            <a:off x="501227" y="3157297"/>
            <a:ext cx="8113087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678056" y="1982541"/>
                </a:lnTo>
                <a:cubicBezTo>
                  <a:pt x="1681737" y="1329267"/>
                  <a:pt x="1662701" y="664633"/>
                  <a:pt x="1666382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29409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NAT / Firewall</a:t>
            </a:r>
            <a:endParaRPr kumimoji="1" lang="ja-JP" altLang="en-US" sz="1050" dirty="0"/>
          </a:p>
        </p:txBody>
      </p:sp>
      <p:sp>
        <p:nvSpPr>
          <p:cNvPr id="67" name="角丸四角形 66"/>
          <p:cNvSpPr/>
          <p:nvPr/>
        </p:nvSpPr>
        <p:spPr>
          <a:xfrm>
            <a:off x="810422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7774956" y="4338817"/>
            <a:ext cx="839358" cy="171033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8397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San Francisco</a:t>
            </a: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3335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57"/>
          <p:cNvSpPr/>
          <p:nvPr/>
        </p:nvSpPr>
        <p:spPr>
          <a:xfrm>
            <a:off x="1508775" y="456748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</a:t>
            </a:r>
            <a:r>
              <a:rPr kumimoji="1" lang="en-US" altLang="ja-JP" sz="800" smtClean="0"/>
              <a:t>Panasonic</a:t>
            </a:r>
            <a:r>
              <a:rPr kumimoji="1"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585818" y="461602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</a:t>
            </a:r>
            <a:r>
              <a:rPr kumimoji="1" lang="en-US" altLang="ja-JP" sz="800" smtClean="0"/>
              <a:t>Panasonic</a:t>
            </a:r>
            <a:r>
              <a:rPr kumimoji="1"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662861" y="466455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</a:t>
            </a:r>
            <a:r>
              <a:rPr kumimoji="1" lang="en-US" altLang="ja-JP" sz="800" smtClean="0"/>
              <a:t>Panasonic</a:t>
            </a:r>
            <a:r>
              <a:rPr kumimoji="1"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739904" y="471309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</a:t>
            </a:r>
            <a:r>
              <a:rPr lang="en-US" altLang="ja-JP" sz="800" smtClean="0"/>
              <a:t>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  <a:endParaRPr lang="en-US" altLang="ja-JP" sz="800" smtClean="0"/>
          </a:p>
          <a:p>
            <a:pPr algn="ctr"/>
            <a:r>
              <a:rPr kumimoji="1" lang="en-US" altLang="ja-JP" sz="800" smtClean="0"/>
              <a:t>(</a:t>
            </a:r>
            <a:r>
              <a:rPr kumimoji="1" lang="en-US" altLang="ja-JP" sz="800" smtClean="0"/>
              <a:t>Siemens</a:t>
            </a:r>
            <a:r>
              <a:rPr kumimoji="1"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96323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73034" y="454955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</a:t>
            </a:r>
            <a:r>
              <a:rPr kumimoji="1" lang="en-US" altLang="ja-JP" sz="800" smtClean="0"/>
              <a:t>Panasonic</a:t>
            </a:r>
            <a:r>
              <a:rPr kumimoji="1"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50077" y="459809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</a:t>
            </a:r>
            <a:r>
              <a:rPr kumimoji="1" lang="en-US" altLang="ja-JP" sz="800" smtClean="0"/>
              <a:t>Panasonic</a:t>
            </a:r>
            <a:r>
              <a:rPr kumimoji="1"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27120" y="464662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</a:t>
            </a:r>
            <a:r>
              <a:rPr kumimoji="1" lang="en-US" altLang="ja-JP" sz="800" smtClean="0"/>
              <a:t>Panasonic</a:t>
            </a:r>
            <a:r>
              <a:rPr kumimoji="1"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smtClean="0"/>
              <a:t>Servients from participants on </a:t>
            </a:r>
            <a:r>
              <a:rPr lang="en-US" altLang="ja-JP" sz="2000" smtClean="0"/>
              <a:t>TPAC2017 </a:t>
            </a:r>
            <a:r>
              <a:rPr lang="en-US" altLang="ja-JP" sz="2000" smtClean="0"/>
              <a:t>PlugFest</a:t>
            </a:r>
            <a:endParaRPr kumimoji="1" lang="en-US" altLang="ja-JP" sz="2000"/>
          </a:p>
        </p:txBody>
      </p:sp>
      <p:sp>
        <p:nvSpPr>
          <p:cNvPr id="79" name="正方形/長方形 78"/>
          <p:cNvSpPr/>
          <p:nvPr/>
        </p:nvSpPr>
        <p:spPr>
          <a:xfrm>
            <a:off x="1923324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</a:t>
            </a:r>
            <a:r>
              <a:rPr kumimoji="1" lang="en-US" altLang="ja-JP" sz="800" smtClean="0"/>
              <a:t>Siemens</a:t>
            </a:r>
            <a:r>
              <a:rPr kumimoji="1"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86" name="正方形/長方形 85"/>
          <p:cNvSpPr/>
          <p:nvPr/>
        </p:nvSpPr>
        <p:spPr>
          <a:xfrm>
            <a:off x="2652603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 smtClean="0"/>
              <a:t>Siemens</a:t>
            </a:r>
            <a:r>
              <a:rPr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356791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 smtClean="0"/>
              <a:t>Siemens</a:t>
            </a:r>
            <a:r>
              <a:rPr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04163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</a:t>
            </a:r>
            <a:r>
              <a:rPr kumimoji="1" lang="en-US" altLang="ja-JP" sz="800" smtClean="0"/>
              <a:t>Panasonic</a:t>
            </a:r>
            <a:r>
              <a:rPr kumimoji="1"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159902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</a:t>
            </a:r>
            <a:r>
              <a:rPr lang="en-US" altLang="ja-JP" sz="800" smtClean="0"/>
              <a:t>Proxy</a:t>
            </a:r>
            <a:r>
              <a:rPr lang="en-US" altLang="ja-JP" sz="800" smtClean="0"/>
              <a:t> Servient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369878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240768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</a:t>
            </a:r>
            <a:r>
              <a:rPr lang="en-US" altLang="ja-JP" sz="800" smtClean="0"/>
              <a:t>Proxy</a:t>
            </a:r>
            <a:r>
              <a:rPr lang="en-US" altLang="ja-JP" sz="800" smtClean="0"/>
              <a:t> Servient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240768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824076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</a:t>
            </a:r>
            <a:r>
              <a:rPr kumimoji="1" lang="en-US" altLang="ja-JP" sz="800" smtClean="0"/>
              <a:t>Fujitsu</a:t>
            </a:r>
            <a:r>
              <a:rPr kumimoji="1" lang="en-US" altLang="ja-JP" sz="800" smtClean="0"/>
              <a:t>)</a:t>
            </a:r>
            <a:endParaRPr kumimoji="1" lang="en-US" altLang="ja-JP" sz="800"/>
          </a:p>
        </p:txBody>
      </p:sp>
      <p:sp>
        <p:nvSpPr>
          <p:cNvPr id="99" name="正方形/長方形 98"/>
          <p:cNvSpPr/>
          <p:nvPr/>
        </p:nvSpPr>
        <p:spPr>
          <a:xfrm>
            <a:off x="7026711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835979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87284" y="3921505"/>
            <a:ext cx="167489" cy="7915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823644" y="3921505"/>
            <a:ext cx="63640" cy="64598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342802" y="3921505"/>
            <a:ext cx="349635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89095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880011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349270" y="1616581"/>
            <a:ext cx="359814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449454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564725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</a:t>
            </a:r>
            <a:r>
              <a:rPr lang="en-US" altLang="ja-JP" sz="800" smtClean="0"/>
              <a:t>Proxy</a:t>
            </a:r>
            <a:r>
              <a:rPr lang="en-US" altLang="ja-JP" sz="800" smtClean="0"/>
              <a:t> Servient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87284" y="2802110"/>
            <a:ext cx="358599" cy="5497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19032" y="1613987"/>
            <a:ext cx="8512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247690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539125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V="1">
            <a:off x="719032" y="1605917"/>
            <a:ext cx="142652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962606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760241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568177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(EUROCOM)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502685" y="-2035084"/>
            <a:ext cx="14853" cy="7296854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458462" y="-1274227"/>
            <a:ext cx="2594" cy="5779021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4972145" y="-493779"/>
            <a:ext cx="10675" cy="5463201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endCxn id="94" idx="0"/>
          </p:cNvCxnSpPr>
          <p:nvPr/>
        </p:nvCxnSpPr>
        <p:spPr>
          <a:xfrm>
            <a:off x="4778187" y="4455459"/>
            <a:ext cx="2914250" cy="2288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endCxn id="93" idx="2"/>
          </p:cNvCxnSpPr>
          <p:nvPr/>
        </p:nvCxnSpPr>
        <p:spPr>
          <a:xfrm flipV="1">
            <a:off x="4798695" y="3921505"/>
            <a:ext cx="2544107" cy="2161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926966" y="2723762"/>
            <a:ext cx="4793" cy="392256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885012" y="3472507"/>
            <a:ext cx="2394" cy="242787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882864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9512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392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</a:t>
            </a:r>
            <a:r>
              <a:rPr lang="en-US" altLang="ja-JP" sz="1200" b="1" smtClean="0"/>
              <a:t>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767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</a:t>
            </a:r>
            <a:r>
              <a:rPr lang="en-US" altLang="ja-JP" sz="1200" smtClean="0"/>
              <a:t>, </a:t>
            </a:r>
            <a:r>
              <a:rPr lang="en-US" altLang="ja-JP" sz="1200" smtClean="0"/>
              <a:t>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88894" y="6058780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Kanazawa</a:t>
            </a:r>
            <a:r>
              <a:rPr lang="en-US" altLang="ja-JP" sz="1200" smtClean="0"/>
              <a:t>, </a:t>
            </a:r>
            <a:r>
              <a:rPr lang="en-US" altLang="ja-JP" sz="1200" smtClean="0"/>
              <a:t>Japan</a:t>
            </a:r>
            <a:endParaRPr kumimoji="1" lang="en-US" altLang="ja-JP" sz="1200"/>
          </a:p>
        </p:txBody>
      </p:sp>
      <p:sp>
        <p:nvSpPr>
          <p:cNvPr id="62" name="角丸四角形 61"/>
          <p:cNvSpPr/>
          <p:nvPr/>
        </p:nvSpPr>
        <p:spPr>
          <a:xfrm>
            <a:off x="2572870" y="3272116"/>
            <a:ext cx="5506750" cy="2088000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-188259" y="3157297"/>
            <a:ext cx="9332259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257022" y="1982541"/>
                </a:lnTo>
                <a:cubicBezTo>
                  <a:pt x="1260703" y="1329267"/>
                  <a:pt x="1265498" y="664633"/>
                  <a:pt x="1269179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10015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solidFill>
                  <a:srgbClr val="0070C0"/>
                </a:solidFill>
              </a:rPr>
              <a:t>NAT </a:t>
            </a:r>
            <a:r>
              <a:rPr lang="en-US" altLang="ja-JP" sz="1050" smtClean="0">
                <a:solidFill>
                  <a:srgbClr val="0070C0"/>
                </a:solidFill>
              </a:rPr>
              <a:t>/ </a:t>
            </a:r>
            <a:r>
              <a:rPr lang="en-US" altLang="ja-JP" sz="1050" smtClean="0">
                <a:solidFill>
                  <a:srgbClr val="0070C0"/>
                </a:solidFill>
              </a:rPr>
              <a:t>Firewall</a:t>
            </a:r>
            <a:endParaRPr kumimoji="1" lang="en-US" altLang="ja-JP" sz="105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6327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169416" y="3272117"/>
            <a:ext cx="839358" cy="275910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76050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</a:t>
            </a:r>
            <a:r>
              <a:rPr lang="en-US" altLang="ja-JP" sz="1200" smtClean="0"/>
              <a:t>Francisco</a:t>
            </a:r>
            <a:endParaRPr kumimoji="1"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en-US" altLang="ja-JP" smtClean="0"/>
              <a:pPr/>
              <a:t>2</a:t>
            </a:fld>
            <a:endParaRPr kumimoji="1" lang="en-US" altLang="ja-JP"/>
          </a:p>
        </p:txBody>
      </p:sp>
      <p:sp>
        <p:nvSpPr>
          <p:cNvPr id="71" name="角丸四角形 66"/>
          <p:cNvSpPr/>
          <p:nvPr/>
        </p:nvSpPr>
        <p:spPr>
          <a:xfrm>
            <a:off x="1384138" y="3272116"/>
            <a:ext cx="1073252" cy="2088826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87284" y="3921505"/>
            <a:ext cx="90446" cy="74305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87284" y="3921505"/>
            <a:ext cx="13403" cy="69451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269626" y="5420952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</a:t>
            </a:r>
            <a:r>
              <a:rPr lang="en-US" altLang="ja-JP" sz="1200" smtClean="0"/>
              <a:t>, </a:t>
            </a:r>
            <a:r>
              <a:rPr lang="en-US" altLang="ja-JP" sz="1200" smtClean="0"/>
              <a:t>Germany</a:t>
            </a:r>
            <a:endParaRPr kumimoji="1" lang="en-US" altLang="ja-JP" sz="1200"/>
          </a:p>
        </p:txBody>
      </p:sp>
      <p:sp>
        <p:nvSpPr>
          <p:cNvPr id="80" name="正方形/長方形 129"/>
          <p:cNvSpPr/>
          <p:nvPr/>
        </p:nvSpPr>
        <p:spPr>
          <a:xfrm>
            <a:off x="2739136" y="3332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WebUI</a:t>
            </a:r>
            <a:br>
              <a:rPr lang="en-US" altLang="ja-JP" sz="800" smtClean="0"/>
            </a:br>
            <a:r>
              <a:rPr lang="en-US" altLang="ja-JP" sz="800" smtClean="0"/>
              <a:t>WoT Client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82" name="カギ線コネクタ 77"/>
          <p:cNvCxnSpPr>
            <a:endCxn id="80" idx="2"/>
          </p:cNvCxnSpPr>
          <p:nvPr/>
        </p:nvCxnSpPr>
        <p:spPr>
          <a:xfrm rot="10800000">
            <a:off x="3061695" y="3902582"/>
            <a:ext cx="1889400" cy="2350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正方形/長方形 129"/>
          <p:cNvSpPr/>
          <p:nvPr/>
        </p:nvSpPr>
        <p:spPr>
          <a:xfrm>
            <a:off x="3832830" y="3332955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local Applications?</a:t>
            </a:r>
            <a:endParaRPr lang="en-US" altLang="ja-JP" sz="800" smtClean="0"/>
          </a:p>
        </p:txBody>
      </p:sp>
      <p:sp>
        <p:nvSpPr>
          <p:cNvPr id="111" name="正方形/長方形 129"/>
          <p:cNvSpPr/>
          <p:nvPr/>
        </p:nvSpPr>
        <p:spPr>
          <a:xfrm>
            <a:off x="3725254" y="1046954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remote Applications?</a:t>
            </a:r>
            <a:endParaRPr lang="en-US" altLang="ja-JP" sz="800" smtClean="0"/>
          </a:p>
        </p:txBody>
      </p:sp>
      <p:sp>
        <p:nvSpPr>
          <p:cNvPr id="127" name="Textfeld 126"/>
          <p:cNvSpPr txBox="1"/>
          <p:nvPr/>
        </p:nvSpPr>
        <p:spPr>
          <a:xfrm rot="1967899">
            <a:off x="2299899" y="2897392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80" idx="0"/>
            <a:endCxn id="79" idx="2"/>
          </p:cNvCxnSpPr>
          <p:nvPr/>
        </p:nvCxnSpPr>
        <p:spPr>
          <a:xfrm flipH="1" flipV="1">
            <a:off x="2245883" y="2802110"/>
            <a:ext cx="815812" cy="53084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4033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(1 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63462723"/>
              </p:ext>
            </p:extLst>
          </p:nvPr>
        </p:nvGraphicFramePr>
        <p:xfrm>
          <a:off x="165101" y="1825625"/>
          <a:ext cx="8769352" cy="40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1461559"/>
                <a:gridCol w="1461559"/>
                <a:gridCol w="730780"/>
                <a:gridCol w="73078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Panasonic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Internet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Research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Institute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(IRI)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Siemens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Lemonbeat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Scripting/</a:t>
                      </a:r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Scripting </a:t>
                      </a:r>
                      <a:r>
                        <a:rPr kumimoji="1" lang="de-DE" altLang="ja-JP" sz="1200" dirty="0" err="1" smtClean="0"/>
                        <a:t>app</a:t>
                      </a:r>
                      <a:r>
                        <a:rPr kumimoji="1" lang="de-DE" altLang="ja-JP" sz="1200" dirty="0" smtClean="0"/>
                        <a:t>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err="1" smtClean="0"/>
                        <a:t>WebUI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https+wss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BACnet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Modbus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(Tunnel)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Service, TD Registration Agent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HTTP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LED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</a:t>
                      </a:r>
                    </a:p>
                    <a:p>
                      <a:r>
                        <a:rPr kumimoji="1" lang="en-US" altLang="ja-JP" sz="1200" baseline="0" dirty="0" smtClean="0"/>
                        <a:t>Robot cleaner,</a:t>
                      </a:r>
                    </a:p>
                    <a:p>
                      <a:r>
                        <a:rPr kumimoji="1" lang="en-US" altLang="ja-JP" sz="1200" baseline="0" dirty="0" smtClean="0"/>
                        <a:t>LED light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Remote </a:t>
                      </a:r>
                      <a:r>
                        <a:rPr kumimoji="1" lang="de-DE" altLang="ja-JP" sz="1000" dirty="0" err="1" smtClean="0"/>
                        <a:t>Festo</a:t>
                      </a:r>
                      <a:r>
                        <a:rPr kumimoji="1" lang="de-DE" altLang="ja-JP" sz="1000" dirty="0" smtClean="0"/>
                        <a:t> Plant</a:t>
                      </a:r>
                      <a:r>
                        <a:rPr kumimoji="1" lang="de-DE" altLang="ja-JP" sz="1000" baseline="0" dirty="0" smtClean="0"/>
                        <a:t> (</a:t>
                      </a:r>
                      <a:r>
                        <a:rPr kumimoji="1" lang="de-DE" altLang="ja-JP" sz="1000" baseline="0" dirty="0" err="1" smtClean="0"/>
                        <a:t>valve,pump,levelmeter</a:t>
                      </a:r>
                      <a:r>
                        <a:rPr kumimoji="1" lang="de-DE" altLang="ja-JP" sz="1000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err="1" smtClean="0"/>
                        <a:t>BACnet</a:t>
                      </a:r>
                      <a:r>
                        <a:rPr kumimoji="1" lang="de-DE" altLang="ja-JP" sz="1000" baseline="0" dirty="0" smtClean="0"/>
                        <a:t>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Logo!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RGB LED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783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Servients</a:t>
            </a:r>
            <a:r>
              <a:rPr lang="en-US" altLang="ja-JP" dirty="0"/>
              <a:t> and protocols </a:t>
            </a:r>
            <a:r>
              <a:rPr lang="en-US" altLang="ja-JP" dirty="0" smtClean="0"/>
              <a:t>(2 </a:t>
            </a:r>
            <a:r>
              <a:rPr lang="en-US" altLang="ja-JP" dirty="0"/>
              <a:t>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01308955"/>
              </p:ext>
            </p:extLst>
          </p:nvPr>
        </p:nvGraphicFramePr>
        <p:xfrm>
          <a:off x="177802" y="1825625"/>
          <a:ext cx="87376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1456265"/>
                <a:gridCol w="1456267"/>
                <a:gridCol w="1456267"/>
                <a:gridCol w="1456267"/>
                <a:gridCol w="14562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SmartThings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EUROCOM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</a:p>
                    <a:p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3270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High-level description of Issues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/>
              <a:t>Fujitsu’s </a:t>
            </a:r>
            <a:r>
              <a:rPr lang="en-US" altLang="ja-JP" dirty="0" smtClean="0"/>
              <a:t>issues</a:t>
            </a:r>
          </a:p>
          <a:p>
            <a:pPr lvl="1"/>
            <a:r>
              <a:rPr lang="en-US" altLang="ja-JP" dirty="0" smtClean="0"/>
              <a:t>Interface </a:t>
            </a:r>
            <a:r>
              <a:rPr lang="en-US" altLang="ja-JP" dirty="0"/>
              <a:t>between </a:t>
            </a:r>
            <a:r>
              <a:rPr lang="en-US" altLang="ja-JP" dirty="0" err="1"/>
              <a:t>Servients</a:t>
            </a:r>
            <a:endParaRPr lang="en-US" altLang="ja-JP" dirty="0"/>
          </a:p>
          <a:p>
            <a:pPr lvl="2"/>
            <a:r>
              <a:rPr lang="en-US" altLang="ja-JP" dirty="0"/>
              <a:t>Authentication</a:t>
            </a:r>
          </a:p>
          <a:p>
            <a:pPr lvl="2"/>
            <a:r>
              <a:rPr lang="en-US" altLang="ja-JP" dirty="0"/>
              <a:t>Discovery and </a:t>
            </a:r>
            <a:r>
              <a:rPr lang="en-US" altLang="ja-JP" dirty="0" smtClean="0"/>
              <a:t>exchange of </a:t>
            </a:r>
            <a:r>
              <a:rPr lang="en-US" altLang="ja-JP" dirty="0"/>
              <a:t>TDs</a:t>
            </a:r>
          </a:p>
          <a:p>
            <a:pPr lvl="2"/>
            <a:r>
              <a:rPr lang="en-US" altLang="ja-JP" dirty="0"/>
              <a:t>Firewall and NAT traversal</a:t>
            </a:r>
          </a:p>
          <a:p>
            <a:pPr lvl="2"/>
            <a:r>
              <a:rPr lang="en-US" altLang="ja-JP" dirty="0" smtClean="0"/>
              <a:t>Event </a:t>
            </a:r>
            <a:r>
              <a:rPr lang="en-US" altLang="ja-JP" dirty="0"/>
              <a:t>operation </a:t>
            </a:r>
            <a:r>
              <a:rPr lang="en-US" altLang="ja-JP" dirty="0" smtClean="0"/>
              <a:t>using HTTP</a:t>
            </a:r>
          </a:p>
          <a:p>
            <a:pPr lvl="1"/>
            <a:r>
              <a:rPr lang="en-US" altLang="ja-JP" dirty="0" smtClean="0"/>
              <a:t>Sequence diagram </a:t>
            </a:r>
            <a:endParaRPr lang="en-US" altLang="ja-JP" dirty="0"/>
          </a:p>
          <a:p>
            <a:pPr lvl="1"/>
            <a:r>
              <a:rPr lang="en-US" altLang="ja-JP" dirty="0"/>
              <a:t>Thing Description </a:t>
            </a:r>
            <a:r>
              <a:rPr lang="en-US" altLang="ja-JP" dirty="0" smtClean="0"/>
              <a:t>management</a:t>
            </a:r>
          </a:p>
          <a:p>
            <a:pPr lvl="2"/>
            <a:r>
              <a:rPr lang="en-US" altLang="ja-JP" dirty="0" smtClean="0"/>
              <a:t>Life cycle management of TD</a:t>
            </a:r>
          </a:p>
          <a:p>
            <a:pPr lvl="2"/>
            <a:r>
              <a:rPr lang="en-US" altLang="ja-JP" dirty="0" smtClean="0"/>
              <a:t>TD repositories on the Servient</a:t>
            </a:r>
            <a:endParaRPr lang="en-US" altLang="ja-JP" dirty="0"/>
          </a:p>
          <a:p>
            <a:r>
              <a:rPr lang="en-US" altLang="ja-JP" dirty="0" smtClean="0"/>
              <a:t>Intel’s issues</a:t>
            </a:r>
          </a:p>
          <a:p>
            <a:r>
              <a:rPr lang="en-US" altLang="ja-JP" dirty="0" smtClean="0"/>
              <a:t>SmartThings’s issues</a:t>
            </a:r>
          </a:p>
          <a:p>
            <a:r>
              <a:rPr lang="en-US" altLang="ja-JP" dirty="0" smtClean="0"/>
              <a:t>Siemens’s issues</a:t>
            </a:r>
          </a:p>
          <a:p>
            <a:r>
              <a:rPr lang="en-US" altLang="ja-JP" dirty="0" smtClean="0"/>
              <a:t>Panasonic’s issues</a:t>
            </a:r>
          </a:p>
          <a:p>
            <a:pPr lvl="1"/>
            <a:r>
              <a:rPr lang="en-US" altLang="ja-JP" dirty="0" smtClean="0"/>
              <a:t>Event operation using WSS</a:t>
            </a:r>
          </a:p>
          <a:p>
            <a:r>
              <a:rPr lang="en-US" altLang="ja-JP" dirty="0" smtClean="0"/>
              <a:t>IRI’s issues</a:t>
            </a:r>
          </a:p>
          <a:p>
            <a:r>
              <a:rPr lang="en-US" altLang="ja-JP" dirty="0" err="1" smtClean="0"/>
              <a:t>Xxx’s</a:t>
            </a:r>
            <a:r>
              <a:rPr lang="en-US" altLang="ja-JP" dirty="0" smtClean="0"/>
              <a:t> issues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72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Deadlines and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 schedule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Oct. 18</a:t>
            </a:r>
          </a:p>
          <a:p>
            <a:pPr lvl="1"/>
            <a:r>
              <a:rPr lang="en-US" altLang="ja-JP" dirty="0" smtClean="0"/>
              <a:t>Complete the table “Servient and protocol”</a:t>
            </a:r>
          </a:p>
          <a:p>
            <a:pPr lvl="2"/>
            <a:r>
              <a:rPr lang="en-US" altLang="ja-JP" dirty="0" smtClean="0"/>
              <a:t>Who provides which </a:t>
            </a:r>
            <a:r>
              <a:rPr lang="en-US" altLang="ja-JP" dirty="0" err="1" smtClean="0"/>
              <a:t>servients</a:t>
            </a:r>
            <a:r>
              <a:rPr lang="en-US" altLang="ja-JP" dirty="0"/>
              <a:t>?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Collection of TD for the </a:t>
            </a:r>
            <a:r>
              <a:rPr lang="en-US" altLang="ja-JP" dirty="0" err="1" smtClean="0"/>
              <a:t>Servients</a:t>
            </a:r>
            <a:r>
              <a:rPr lang="en-US" altLang="ja-JP" dirty="0" smtClean="0"/>
              <a:t> on the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Application scenarios</a:t>
            </a:r>
            <a:endParaRPr lang="en-US" altLang="ja-JP" dirty="0"/>
          </a:p>
          <a:p>
            <a:r>
              <a:rPr kumimoji="1" lang="en-US" altLang="ja-JP" dirty="0" smtClean="0"/>
              <a:t>Oct. 25</a:t>
            </a:r>
          </a:p>
          <a:p>
            <a:pPr lvl="1"/>
            <a:r>
              <a:rPr lang="en-US" altLang="ja-JP" dirty="0" smtClean="0"/>
              <a:t>Specify Inter-Servient interface</a:t>
            </a:r>
          </a:p>
          <a:p>
            <a:r>
              <a:rPr lang="en-US" altLang="ja-JP" dirty="0" smtClean="0"/>
              <a:t>Open: 9am-6pm on Nov. 4, 5</a:t>
            </a:r>
          </a:p>
          <a:p>
            <a:pPr lvl="1"/>
            <a:r>
              <a:rPr lang="en-US" altLang="ja-JP" dirty="0" smtClean="0"/>
              <a:t>1</a:t>
            </a:r>
            <a:r>
              <a:rPr lang="en-US" altLang="ja-JP" baseline="30000" dirty="0" smtClean="0"/>
              <a:t>st</a:t>
            </a:r>
            <a:r>
              <a:rPr lang="en-US" altLang="ja-JP" dirty="0" smtClean="0"/>
              <a:t> day: preparation and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day: </a:t>
            </a:r>
            <a:r>
              <a:rPr lang="en-US" altLang="ja-JP" dirty="0" err="1" smtClean="0"/>
              <a:t>plugfest</a:t>
            </a:r>
            <a:r>
              <a:rPr kumimoji="1" lang="en-US" altLang="ja-JP" dirty="0" smtClean="0"/>
              <a:t> in the morning </a:t>
            </a:r>
          </a:p>
          <a:p>
            <a:pPr lvl="1"/>
            <a:r>
              <a:rPr lang="en-US" altLang="ja-JP" dirty="0" smtClean="0"/>
              <a:t>demonstration and discussion in the afternoon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483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612</Words>
  <Application>Microsoft Office PowerPoint</Application>
  <PresentationFormat>Bildschirmpräsentation (4:3)</PresentationFormat>
  <Paragraphs>242</Paragraphs>
  <Slides>6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テーマ</vt:lpstr>
      <vt:lpstr>Servients from participants on TPAC2017 plugfest</vt:lpstr>
      <vt:lpstr>Servients from participants on TPAC2017 PlugFest</vt:lpstr>
      <vt:lpstr>Servients and protocols (1 of 2)</vt:lpstr>
      <vt:lpstr>Servients and protocols (2 of 2)</vt:lpstr>
      <vt:lpstr>High-level description of Issues</vt:lpstr>
      <vt:lpstr>Deadlines and plugfest 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Matthias Kovatsch</cp:lastModifiedBy>
  <cp:revision>242</cp:revision>
  <cp:lastPrinted>2017-10-04T10:03:01Z</cp:lastPrinted>
  <dcterms:created xsi:type="dcterms:W3CDTF">2017-08-13T06:02:55Z</dcterms:created>
  <dcterms:modified xsi:type="dcterms:W3CDTF">2017-10-18T10:35:50Z</dcterms:modified>
</cp:coreProperties>
</file>