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CB6"/>
    <a:srgbClr val="E4A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1" autoAdjust="0"/>
    <p:restoredTop sz="94660"/>
  </p:normalViewPr>
  <p:slideViewPr>
    <p:cSldViewPr snapToGrid="0">
      <p:cViewPr>
        <p:scale>
          <a:sx n="60" d="100"/>
          <a:sy n="60" d="100"/>
        </p:scale>
        <p:origin x="206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95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75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74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92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99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2018/3/26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86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2018/3/26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7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2018/3/26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96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2018/3/26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06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2018/3/26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18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2018/3/26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48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0D13B-F65B-466C-BC25-1E28FAE170FA}" type="datetimeFigureOut">
              <a:rPr kumimoji="1" lang="ja-JP" altLang="en-US" smtClean="0"/>
              <a:t>2018/3/26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29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w3.org/WoT/IG/wiki/images/d/de/Aviatica_Exteri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17" y="1851691"/>
            <a:ext cx="4946270" cy="371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46100" y="193675"/>
            <a:ext cx="7975600" cy="148180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Summary of </a:t>
            </a:r>
            <a:r>
              <a:rPr lang="en-US" altLang="ja-JP" sz="3600" dirty="0" err="1"/>
              <a:t>PlugFest</a:t>
            </a:r>
            <a:r>
              <a:rPr lang="en-US" altLang="ja-JP" sz="3600" dirty="0"/>
              <a:t> (24-25 </a:t>
            </a:r>
            <a:r>
              <a:rPr lang="en-US" altLang="ja-JP" sz="3600" dirty="0" smtClean="0"/>
              <a:t>March </a:t>
            </a:r>
            <a:r>
              <a:rPr lang="en-US" altLang="ja-JP" sz="3600" dirty="0"/>
              <a:t>2018)</a:t>
            </a:r>
            <a:br>
              <a:rPr lang="en-US" altLang="ja-JP" sz="3600" dirty="0"/>
            </a:br>
            <a:r>
              <a:rPr lang="en-US" altLang="ja-JP" sz="3600" dirty="0"/>
              <a:t>@Oracle, Prague</a:t>
            </a:r>
            <a:endParaRPr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04900" y="5751512"/>
            <a:ext cx="6858000" cy="836613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/>
              <a:t>26 March 2018</a:t>
            </a:r>
          </a:p>
          <a:p>
            <a:r>
              <a:rPr kumimoji="1" lang="en-US" altLang="ja-JP" dirty="0" smtClean="0"/>
              <a:t>Ryuichi Matsukura, Fujitsu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188036" y="2101723"/>
            <a:ext cx="38543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Participants(12):</a:t>
            </a:r>
          </a:p>
          <a:p>
            <a:r>
              <a:rPr kumimoji="1" lang="en-US" altLang="ja-JP" sz="2000" dirty="0" smtClean="0"/>
              <a:t>Oracle, Ericsson, EURECOM, Fujitsu, Hitachi, Intel, Internet Research Institute, The </a:t>
            </a:r>
            <a:r>
              <a:rPr kumimoji="1" lang="en-US" altLang="ja-JP" sz="2000" dirty="0" err="1"/>
              <a:t>Paciello</a:t>
            </a:r>
            <a:r>
              <a:rPr kumimoji="1" lang="en-US" altLang="ja-JP" sz="2000" dirty="0"/>
              <a:t> </a:t>
            </a:r>
            <a:r>
              <a:rPr kumimoji="1" lang="en-US" altLang="ja-JP" sz="2000" dirty="0" smtClean="0"/>
              <a:t>Group, </a:t>
            </a:r>
            <a:r>
              <a:rPr kumimoji="1" lang="en-US" altLang="ja-JP" sz="2000" dirty="0"/>
              <a:t>Panasonic, </a:t>
            </a:r>
            <a:r>
              <a:rPr kumimoji="1" lang="en-US" altLang="ja-JP" sz="2000" dirty="0" smtClean="0"/>
              <a:t>SmartThings/</a:t>
            </a:r>
            <a:r>
              <a:rPr lang="en-US" altLang="ja-JP" sz="2000" dirty="0" smtClean="0"/>
              <a:t>Samsung </a:t>
            </a:r>
            <a:r>
              <a:rPr lang="en-US" altLang="ja-JP" sz="2000" dirty="0"/>
              <a:t>Research</a:t>
            </a:r>
            <a:r>
              <a:rPr kumimoji="1" lang="en-US" altLang="ja-JP" sz="2000" dirty="0" smtClean="0"/>
              <a:t>, </a:t>
            </a:r>
            <a:r>
              <a:rPr kumimoji="1" lang="en-US" altLang="ja-JP" sz="2000" dirty="0"/>
              <a:t>Siemens, Technical University of Munich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3320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楕円 240"/>
          <p:cNvSpPr/>
          <p:nvPr/>
        </p:nvSpPr>
        <p:spPr bwMode="gray">
          <a:xfrm>
            <a:off x="1320816" y="3734109"/>
            <a:ext cx="624505" cy="504056"/>
          </a:xfrm>
          <a:prstGeom prst="ellipse">
            <a:avLst/>
          </a:prstGeom>
          <a:solidFill>
            <a:srgbClr val="E4AFFF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TD directory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45840" y="499179"/>
            <a:ext cx="708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/>
              <a:t>Plugfest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smtClean="0"/>
              <a:t>summary </a:t>
            </a:r>
            <a:r>
              <a:rPr kumimoji="1" lang="en-US" altLang="ja-JP" sz="2800" dirty="0" smtClean="0"/>
              <a:t>in Prague, 24-25 March 2018</a:t>
            </a:r>
            <a:endParaRPr kumimoji="1" lang="ja-JP" altLang="en-US" sz="2800" dirty="0"/>
          </a:p>
        </p:txBody>
      </p:sp>
      <p:sp>
        <p:nvSpPr>
          <p:cNvPr id="5" name="楕円 4"/>
          <p:cNvSpPr/>
          <p:nvPr/>
        </p:nvSpPr>
        <p:spPr bwMode="gray">
          <a:xfrm>
            <a:off x="1826786" y="3693786"/>
            <a:ext cx="761555" cy="504056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Local proxy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楕円 6"/>
          <p:cNvSpPr/>
          <p:nvPr/>
        </p:nvSpPr>
        <p:spPr bwMode="gray">
          <a:xfrm>
            <a:off x="77500" y="1723799"/>
            <a:ext cx="669704" cy="44702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NodeRED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IRI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楕円 8"/>
          <p:cNvSpPr/>
          <p:nvPr/>
        </p:nvSpPr>
        <p:spPr bwMode="gray">
          <a:xfrm>
            <a:off x="880884" y="5561066"/>
            <a:ext cx="728161" cy="348602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Rotating Light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楕円 12"/>
          <p:cNvSpPr/>
          <p:nvPr/>
        </p:nvSpPr>
        <p:spPr bwMode="gray">
          <a:xfrm>
            <a:off x="441391" y="1291367"/>
            <a:ext cx="669704" cy="41177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Application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(Hitachi)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楕円 13"/>
          <p:cNvSpPr/>
          <p:nvPr/>
        </p:nvSpPr>
        <p:spPr bwMode="gray">
          <a:xfrm>
            <a:off x="892433" y="5924710"/>
            <a:ext cx="728161" cy="348602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Illumination sensor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楕円 15"/>
          <p:cNvSpPr/>
          <p:nvPr/>
        </p:nvSpPr>
        <p:spPr bwMode="gray">
          <a:xfrm>
            <a:off x="1735525" y="5561065"/>
            <a:ext cx="728161" cy="33103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Air conditioner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(Panasonic)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楕円 19"/>
          <p:cNvSpPr/>
          <p:nvPr/>
        </p:nvSpPr>
        <p:spPr bwMode="gray">
          <a:xfrm>
            <a:off x="1189516" y="1563062"/>
            <a:ext cx="669704" cy="41012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NodeRED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楕円 29"/>
          <p:cNvSpPr/>
          <p:nvPr/>
        </p:nvSpPr>
        <p:spPr bwMode="gray">
          <a:xfrm>
            <a:off x="3282058" y="5781394"/>
            <a:ext cx="728161" cy="39790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BMW X5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b="0" i="0" u="none" strike="noStrike" cap="none" normalizeH="0" baseline="0" dirty="0" err="1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Eurecom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楕円 75"/>
          <p:cNvSpPr/>
          <p:nvPr/>
        </p:nvSpPr>
        <p:spPr bwMode="gray">
          <a:xfrm>
            <a:off x="3516710" y="1152757"/>
            <a:ext cx="669704" cy="50405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NodeRED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(Panasonic)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楕円 93"/>
          <p:cNvSpPr/>
          <p:nvPr/>
        </p:nvSpPr>
        <p:spPr bwMode="gray">
          <a:xfrm>
            <a:off x="1725063" y="6101729"/>
            <a:ext cx="728161" cy="392662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Device Sim.</a:t>
            </a:r>
            <a:endParaRPr kumimoji="1" lang="en-US" altLang="ja-JP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(Panasonic)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2" name="楕円 111"/>
          <p:cNvSpPr/>
          <p:nvPr/>
        </p:nvSpPr>
        <p:spPr bwMode="gray">
          <a:xfrm>
            <a:off x="1937641" y="1228937"/>
            <a:ext cx="669704" cy="41291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Car App.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b="0" i="0" u="none" strike="noStrike" cap="none" normalizeH="0" baseline="0" dirty="0" err="1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Eurecom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楕円 54"/>
          <p:cNvSpPr/>
          <p:nvPr/>
        </p:nvSpPr>
        <p:spPr bwMode="gray">
          <a:xfrm>
            <a:off x="7278708" y="6297034"/>
            <a:ext cx="728161" cy="372986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Festo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Live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(Siemens)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楕円 56"/>
          <p:cNvSpPr/>
          <p:nvPr/>
        </p:nvSpPr>
        <p:spPr bwMode="gray">
          <a:xfrm>
            <a:off x="7766130" y="1218655"/>
            <a:ext cx="669704" cy="387437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Scripting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楕円 58"/>
          <p:cNvSpPr/>
          <p:nvPr/>
        </p:nvSpPr>
        <p:spPr bwMode="gray">
          <a:xfrm>
            <a:off x="8350061" y="1561939"/>
            <a:ext cx="669704" cy="39962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Scripting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Siemens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楕円 59"/>
          <p:cNvSpPr/>
          <p:nvPr/>
        </p:nvSpPr>
        <p:spPr bwMode="gray">
          <a:xfrm>
            <a:off x="7876011" y="6031862"/>
            <a:ext cx="728161" cy="350822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LED light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楕円 63"/>
          <p:cNvSpPr/>
          <p:nvPr/>
        </p:nvSpPr>
        <p:spPr bwMode="gray">
          <a:xfrm>
            <a:off x="55637" y="5588665"/>
            <a:ext cx="728161" cy="348602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LED Light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楕円 65"/>
          <p:cNvSpPr/>
          <p:nvPr/>
        </p:nvSpPr>
        <p:spPr bwMode="gray">
          <a:xfrm>
            <a:off x="67186" y="5952309"/>
            <a:ext cx="728161" cy="348602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Air conditioner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楕円 66"/>
          <p:cNvSpPr/>
          <p:nvPr/>
        </p:nvSpPr>
        <p:spPr bwMode="gray">
          <a:xfrm>
            <a:off x="67186" y="6299848"/>
            <a:ext cx="728161" cy="348602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Blind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楕円 68"/>
          <p:cNvSpPr/>
          <p:nvPr/>
        </p:nvSpPr>
        <p:spPr bwMode="gray">
          <a:xfrm>
            <a:off x="38939" y="3703550"/>
            <a:ext cx="761555" cy="504056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Local proxy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" name="直線コネクタ 2"/>
          <p:cNvCxnSpPr>
            <a:stCxn id="69" idx="4"/>
            <a:endCxn id="64" idx="0"/>
          </p:cNvCxnSpPr>
          <p:nvPr/>
        </p:nvCxnSpPr>
        <p:spPr>
          <a:xfrm>
            <a:off x="419717" y="4207606"/>
            <a:ext cx="1" cy="1381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>
            <a:stCxn id="5" idx="4"/>
            <a:endCxn id="9" idx="0"/>
          </p:cNvCxnSpPr>
          <p:nvPr/>
        </p:nvCxnSpPr>
        <p:spPr>
          <a:xfrm flipH="1">
            <a:off x="1244965" y="4197842"/>
            <a:ext cx="962599" cy="136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楕円 72"/>
          <p:cNvSpPr/>
          <p:nvPr/>
        </p:nvSpPr>
        <p:spPr bwMode="gray">
          <a:xfrm>
            <a:off x="3291418" y="6230845"/>
            <a:ext cx="728161" cy="39790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BMW 7S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b="0" i="0" u="none" strike="noStrike" cap="none" normalizeH="0" baseline="0" dirty="0" err="1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Eurecom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楕円 73"/>
          <p:cNvSpPr/>
          <p:nvPr/>
        </p:nvSpPr>
        <p:spPr bwMode="gray">
          <a:xfrm>
            <a:off x="4103053" y="6108004"/>
            <a:ext cx="728161" cy="367298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Motion sensor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(SmartThings)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8" name="楕円 77"/>
          <p:cNvSpPr/>
          <p:nvPr/>
        </p:nvSpPr>
        <p:spPr bwMode="gray">
          <a:xfrm>
            <a:off x="5657080" y="5973698"/>
            <a:ext cx="728161" cy="367298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OCF Smart home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(Intel)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0" name="直線コネクタ 79"/>
          <p:cNvCxnSpPr>
            <a:stCxn id="5" idx="4"/>
            <a:endCxn id="16" idx="0"/>
          </p:cNvCxnSpPr>
          <p:nvPr/>
        </p:nvCxnSpPr>
        <p:spPr>
          <a:xfrm flipH="1">
            <a:off x="2099606" y="4197842"/>
            <a:ext cx="107958" cy="1363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5" idx="4"/>
            <a:endCxn id="30" idx="0"/>
          </p:cNvCxnSpPr>
          <p:nvPr/>
        </p:nvCxnSpPr>
        <p:spPr>
          <a:xfrm>
            <a:off x="2207564" y="4197842"/>
            <a:ext cx="1438575" cy="1583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>
            <a:stCxn id="5" idx="4"/>
            <a:endCxn id="56" idx="0"/>
          </p:cNvCxnSpPr>
          <p:nvPr/>
        </p:nvCxnSpPr>
        <p:spPr>
          <a:xfrm>
            <a:off x="2207564" y="4197842"/>
            <a:ext cx="2593750" cy="1158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>
            <a:stCxn id="5" idx="4"/>
            <a:endCxn id="79" idx="0"/>
          </p:cNvCxnSpPr>
          <p:nvPr/>
        </p:nvCxnSpPr>
        <p:spPr>
          <a:xfrm>
            <a:off x="2207564" y="4197842"/>
            <a:ext cx="3370588" cy="1283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4" idx="3"/>
            <a:endCxn id="69" idx="7"/>
          </p:cNvCxnSpPr>
          <p:nvPr/>
        </p:nvCxnSpPr>
        <p:spPr>
          <a:xfrm flipH="1">
            <a:off x="688967" y="3370801"/>
            <a:ext cx="1249346" cy="40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>
            <a:stCxn id="4" idx="4"/>
            <a:endCxn id="5" idx="0"/>
          </p:cNvCxnSpPr>
          <p:nvPr/>
        </p:nvCxnSpPr>
        <p:spPr>
          <a:xfrm>
            <a:off x="2207564" y="3444618"/>
            <a:ext cx="0" cy="249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/>
          <p:cNvSpPr/>
          <p:nvPr/>
        </p:nvSpPr>
        <p:spPr bwMode="gray">
          <a:xfrm>
            <a:off x="2712737" y="1617915"/>
            <a:ext cx="669704" cy="41291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Paciello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Accesibility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Paciello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楕円 95"/>
          <p:cNvSpPr/>
          <p:nvPr/>
        </p:nvSpPr>
        <p:spPr bwMode="gray">
          <a:xfrm>
            <a:off x="4291806" y="1458852"/>
            <a:ext cx="669704" cy="41291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Application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(SmartThings)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7" name="直線コネクタ 96"/>
          <p:cNvCxnSpPr>
            <a:stCxn id="96" idx="4"/>
            <a:endCxn id="30" idx="0"/>
          </p:cNvCxnSpPr>
          <p:nvPr/>
        </p:nvCxnSpPr>
        <p:spPr>
          <a:xfrm flipH="1">
            <a:off x="3646139" y="1871764"/>
            <a:ext cx="980519" cy="3909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stCxn id="96" idx="4"/>
            <a:endCxn id="79" idx="0"/>
          </p:cNvCxnSpPr>
          <p:nvPr/>
        </p:nvCxnSpPr>
        <p:spPr>
          <a:xfrm>
            <a:off x="4626658" y="1871764"/>
            <a:ext cx="951494" cy="3609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93" idx="4"/>
            <a:endCxn id="30" idx="0"/>
          </p:cNvCxnSpPr>
          <p:nvPr/>
        </p:nvCxnSpPr>
        <p:spPr>
          <a:xfrm>
            <a:off x="3047589" y="2030827"/>
            <a:ext cx="598550" cy="3750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7" idx="4"/>
            <a:endCxn id="4" idx="0"/>
          </p:cNvCxnSpPr>
          <p:nvPr/>
        </p:nvCxnSpPr>
        <p:spPr>
          <a:xfrm>
            <a:off x="412352" y="2170828"/>
            <a:ext cx="1795212" cy="769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>
            <a:stCxn id="96" idx="4"/>
            <a:endCxn id="78" idx="0"/>
          </p:cNvCxnSpPr>
          <p:nvPr/>
        </p:nvCxnSpPr>
        <p:spPr>
          <a:xfrm>
            <a:off x="4626658" y="1871764"/>
            <a:ext cx="1394503" cy="4101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20" idx="4"/>
            <a:endCxn id="4" idx="0"/>
          </p:cNvCxnSpPr>
          <p:nvPr/>
        </p:nvCxnSpPr>
        <p:spPr>
          <a:xfrm>
            <a:off x="1524368" y="1973182"/>
            <a:ext cx="683196" cy="967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>
            <a:stCxn id="13" idx="4"/>
            <a:endCxn id="4" idx="0"/>
          </p:cNvCxnSpPr>
          <p:nvPr/>
        </p:nvCxnSpPr>
        <p:spPr>
          <a:xfrm>
            <a:off x="776243" y="1703138"/>
            <a:ext cx="1431321" cy="1237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>
            <a:stCxn id="76" idx="4"/>
            <a:endCxn id="4" idx="0"/>
          </p:cNvCxnSpPr>
          <p:nvPr/>
        </p:nvCxnSpPr>
        <p:spPr>
          <a:xfrm flipH="1">
            <a:off x="2207564" y="1656813"/>
            <a:ext cx="1643998" cy="1283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stCxn id="112" idx="4"/>
            <a:endCxn id="4" idx="0"/>
          </p:cNvCxnSpPr>
          <p:nvPr/>
        </p:nvCxnSpPr>
        <p:spPr>
          <a:xfrm flipH="1">
            <a:off x="2207564" y="1641849"/>
            <a:ext cx="64929" cy="129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楕円 125"/>
          <p:cNvSpPr/>
          <p:nvPr/>
        </p:nvSpPr>
        <p:spPr bwMode="gray">
          <a:xfrm>
            <a:off x="5792264" y="1414154"/>
            <a:ext cx="669704" cy="39962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IoT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Cloud service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Oracle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直線コネクタ 127"/>
          <p:cNvCxnSpPr>
            <a:stCxn id="311" idx="4"/>
            <a:endCxn id="79" idx="0"/>
          </p:cNvCxnSpPr>
          <p:nvPr/>
        </p:nvCxnSpPr>
        <p:spPr>
          <a:xfrm flipH="1">
            <a:off x="5578152" y="1606092"/>
            <a:ext cx="1306625" cy="3875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stCxn id="131" idx="4"/>
            <a:endCxn id="55" idx="0"/>
          </p:cNvCxnSpPr>
          <p:nvPr/>
        </p:nvCxnSpPr>
        <p:spPr>
          <a:xfrm flipH="1">
            <a:off x="7642789" y="4465996"/>
            <a:ext cx="1772" cy="1831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26" idx="4"/>
            <a:endCxn id="131" idx="0"/>
          </p:cNvCxnSpPr>
          <p:nvPr/>
        </p:nvCxnSpPr>
        <p:spPr>
          <a:xfrm>
            <a:off x="6127116" y="1813783"/>
            <a:ext cx="1517445" cy="2148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57" idx="4"/>
            <a:endCxn id="60" idx="0"/>
          </p:cNvCxnSpPr>
          <p:nvPr/>
        </p:nvCxnSpPr>
        <p:spPr>
          <a:xfrm>
            <a:off x="8100982" y="1606092"/>
            <a:ext cx="139110" cy="4425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>
            <a:stCxn id="59" idx="4"/>
            <a:endCxn id="60" idx="0"/>
          </p:cNvCxnSpPr>
          <p:nvPr/>
        </p:nvCxnSpPr>
        <p:spPr>
          <a:xfrm flipH="1">
            <a:off x="8240092" y="1961568"/>
            <a:ext cx="444821" cy="4070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12" idx="4"/>
            <a:endCxn id="56" idx="0"/>
          </p:cNvCxnSpPr>
          <p:nvPr/>
        </p:nvCxnSpPr>
        <p:spPr>
          <a:xfrm>
            <a:off x="2272493" y="1641849"/>
            <a:ext cx="2528821" cy="371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/>
          <p:cNvCxnSpPr>
            <a:stCxn id="112" idx="4"/>
            <a:endCxn id="74" idx="0"/>
          </p:cNvCxnSpPr>
          <p:nvPr/>
        </p:nvCxnSpPr>
        <p:spPr>
          <a:xfrm>
            <a:off x="2272493" y="1641849"/>
            <a:ext cx="2194641" cy="4466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/>
          <p:cNvCxnSpPr>
            <a:stCxn id="76" idx="4"/>
            <a:endCxn id="55" idx="0"/>
          </p:cNvCxnSpPr>
          <p:nvPr/>
        </p:nvCxnSpPr>
        <p:spPr>
          <a:xfrm>
            <a:off x="3851562" y="1656813"/>
            <a:ext cx="3791227" cy="4640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楕円 165"/>
          <p:cNvSpPr/>
          <p:nvPr/>
        </p:nvSpPr>
        <p:spPr bwMode="gray">
          <a:xfrm>
            <a:off x="2476657" y="5984910"/>
            <a:ext cx="728161" cy="33103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Unicorn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Siemens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7" name="直線コネクタ 166"/>
          <p:cNvCxnSpPr>
            <a:stCxn id="5" idx="4"/>
            <a:endCxn id="166" idx="0"/>
          </p:cNvCxnSpPr>
          <p:nvPr/>
        </p:nvCxnSpPr>
        <p:spPr>
          <a:xfrm>
            <a:off x="2207564" y="4197842"/>
            <a:ext cx="633174" cy="178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楕円 171"/>
          <p:cNvSpPr/>
          <p:nvPr/>
        </p:nvSpPr>
        <p:spPr bwMode="gray">
          <a:xfrm>
            <a:off x="4900618" y="6149779"/>
            <a:ext cx="728161" cy="367298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Web Camera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(Intel)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3" name="直線コネクタ 172"/>
          <p:cNvCxnSpPr>
            <a:stCxn id="5" idx="4"/>
            <a:endCxn id="172" idx="0"/>
          </p:cNvCxnSpPr>
          <p:nvPr/>
        </p:nvCxnSpPr>
        <p:spPr>
          <a:xfrm>
            <a:off x="2207564" y="4197842"/>
            <a:ext cx="3057135" cy="1951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楕円 175"/>
          <p:cNvSpPr/>
          <p:nvPr/>
        </p:nvSpPr>
        <p:spPr bwMode="gray">
          <a:xfrm>
            <a:off x="2720134" y="5499567"/>
            <a:ext cx="728161" cy="33103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Event Source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Siemens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7" name="直線コネクタ 176"/>
          <p:cNvCxnSpPr>
            <a:stCxn id="76" idx="4"/>
            <a:endCxn id="176" idx="0"/>
          </p:cNvCxnSpPr>
          <p:nvPr/>
        </p:nvCxnSpPr>
        <p:spPr>
          <a:xfrm flipH="1">
            <a:off x="3084215" y="1656813"/>
            <a:ext cx="767347" cy="3842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5" idx="4"/>
            <a:endCxn id="176" idx="0"/>
          </p:cNvCxnSpPr>
          <p:nvPr/>
        </p:nvCxnSpPr>
        <p:spPr>
          <a:xfrm>
            <a:off x="2207564" y="4197842"/>
            <a:ext cx="876651" cy="130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/>
          <p:cNvCxnSpPr>
            <a:stCxn id="76" idx="4"/>
            <a:endCxn id="56" idx="0"/>
          </p:cNvCxnSpPr>
          <p:nvPr/>
        </p:nvCxnSpPr>
        <p:spPr>
          <a:xfrm>
            <a:off x="3851562" y="1656813"/>
            <a:ext cx="949752" cy="369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/>
          <p:cNvCxnSpPr>
            <a:stCxn id="76" idx="4"/>
            <a:endCxn id="74" idx="0"/>
          </p:cNvCxnSpPr>
          <p:nvPr/>
        </p:nvCxnSpPr>
        <p:spPr>
          <a:xfrm>
            <a:off x="3851562" y="1656813"/>
            <a:ext cx="615572" cy="445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76" idx="4"/>
            <a:endCxn id="30" idx="0"/>
          </p:cNvCxnSpPr>
          <p:nvPr/>
        </p:nvCxnSpPr>
        <p:spPr>
          <a:xfrm flipH="1">
            <a:off x="3646139" y="1656813"/>
            <a:ext cx="205423" cy="4124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/>
          <p:cNvCxnSpPr>
            <a:stCxn id="76" idx="4"/>
            <a:endCxn id="172" idx="0"/>
          </p:cNvCxnSpPr>
          <p:nvPr/>
        </p:nvCxnSpPr>
        <p:spPr>
          <a:xfrm>
            <a:off x="3851562" y="1656813"/>
            <a:ext cx="1413137" cy="4492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76" idx="4"/>
            <a:endCxn id="78" idx="0"/>
          </p:cNvCxnSpPr>
          <p:nvPr/>
        </p:nvCxnSpPr>
        <p:spPr>
          <a:xfrm>
            <a:off x="3851562" y="1656813"/>
            <a:ext cx="2169599" cy="4316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/>
          <p:cNvCxnSpPr>
            <a:stCxn id="76" idx="4"/>
            <a:endCxn id="79" idx="0"/>
          </p:cNvCxnSpPr>
          <p:nvPr/>
        </p:nvCxnSpPr>
        <p:spPr>
          <a:xfrm>
            <a:off x="3851562" y="1656813"/>
            <a:ext cx="1726590" cy="3824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コネクタ 221"/>
          <p:cNvCxnSpPr>
            <a:stCxn id="57" idx="4"/>
            <a:endCxn id="4" idx="0"/>
          </p:cNvCxnSpPr>
          <p:nvPr/>
        </p:nvCxnSpPr>
        <p:spPr>
          <a:xfrm flipH="1">
            <a:off x="2207564" y="1606092"/>
            <a:ext cx="5893418" cy="1334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楕円 238"/>
          <p:cNvSpPr/>
          <p:nvPr/>
        </p:nvSpPr>
        <p:spPr bwMode="gray">
          <a:xfrm>
            <a:off x="5254474" y="2454650"/>
            <a:ext cx="761555" cy="504056"/>
          </a:xfrm>
          <a:prstGeom prst="ellipse">
            <a:avLst/>
          </a:prstGeom>
          <a:solidFill>
            <a:srgbClr val="E4AFFF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TD directory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(Siemens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0" name="楕円 239"/>
          <p:cNvSpPr/>
          <p:nvPr/>
        </p:nvSpPr>
        <p:spPr bwMode="gray">
          <a:xfrm>
            <a:off x="1320816" y="2823822"/>
            <a:ext cx="598868" cy="504056"/>
          </a:xfrm>
          <a:prstGeom prst="ellipse">
            <a:avLst/>
          </a:prstGeom>
          <a:solidFill>
            <a:srgbClr val="E4AFFF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TD directory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楕円 3"/>
          <p:cNvSpPr/>
          <p:nvPr/>
        </p:nvSpPr>
        <p:spPr bwMode="gray">
          <a:xfrm>
            <a:off x="1826786" y="2940562"/>
            <a:ext cx="761555" cy="504056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Remote proxy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2" name="正方形/長方形 241"/>
          <p:cNvSpPr/>
          <p:nvPr/>
        </p:nvSpPr>
        <p:spPr>
          <a:xfrm>
            <a:off x="7444157" y="6617713"/>
            <a:ext cx="593587" cy="1678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Iot.schema</a:t>
            </a:r>
            <a:endParaRPr kumimoji="1" lang="ja-JP" altLang="en-US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4" name="正方形/長方形 243"/>
          <p:cNvSpPr/>
          <p:nvPr/>
        </p:nvSpPr>
        <p:spPr>
          <a:xfrm>
            <a:off x="5697878" y="6290663"/>
            <a:ext cx="593587" cy="1678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Iot.schema</a:t>
            </a:r>
            <a:endParaRPr kumimoji="1" lang="ja-JP" altLang="en-US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5" name="正方形/長方形 244"/>
          <p:cNvSpPr/>
          <p:nvPr/>
        </p:nvSpPr>
        <p:spPr>
          <a:xfrm>
            <a:off x="4459840" y="5675648"/>
            <a:ext cx="593587" cy="1678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Iot.schema</a:t>
            </a:r>
            <a:endParaRPr kumimoji="1" lang="ja-JP" altLang="en-US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6" name="正方形/長方形 245"/>
          <p:cNvSpPr/>
          <p:nvPr/>
        </p:nvSpPr>
        <p:spPr>
          <a:xfrm>
            <a:off x="4206514" y="6446878"/>
            <a:ext cx="593587" cy="1678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Iot.schema</a:t>
            </a:r>
            <a:endParaRPr kumimoji="1" lang="ja-JP" altLang="en-US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7" name="正方形/長方形 246"/>
          <p:cNvSpPr/>
          <p:nvPr/>
        </p:nvSpPr>
        <p:spPr>
          <a:xfrm>
            <a:off x="1834652" y="5865324"/>
            <a:ext cx="593587" cy="1678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Iot.schema</a:t>
            </a:r>
            <a:endParaRPr kumimoji="1" lang="ja-JP" altLang="en-US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0" name="テキスト ボックス 249"/>
          <p:cNvSpPr txBox="1"/>
          <p:nvPr/>
        </p:nvSpPr>
        <p:spPr>
          <a:xfrm>
            <a:off x="4911396" y="2980870"/>
            <a:ext cx="12907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http://192.168.1.163:8080</a:t>
            </a:r>
            <a:endParaRPr kumimoji="1" lang="ja-JP" altLang="en-US" sz="800" dirty="0"/>
          </a:p>
        </p:txBody>
      </p:sp>
      <p:sp>
        <p:nvSpPr>
          <p:cNvPr id="251" name="テキスト ボックス 250"/>
          <p:cNvSpPr txBox="1"/>
          <p:nvPr/>
        </p:nvSpPr>
        <p:spPr>
          <a:xfrm>
            <a:off x="784182" y="4231106"/>
            <a:ext cx="12907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http://192.168.1.99:18081</a:t>
            </a:r>
            <a:endParaRPr kumimoji="1" lang="ja-JP" altLang="en-US" sz="800" dirty="0"/>
          </a:p>
        </p:txBody>
      </p:sp>
      <p:sp>
        <p:nvSpPr>
          <p:cNvPr id="254" name="楕円 253"/>
          <p:cNvSpPr/>
          <p:nvPr/>
        </p:nvSpPr>
        <p:spPr bwMode="gray">
          <a:xfrm>
            <a:off x="5040010" y="1172264"/>
            <a:ext cx="669704" cy="41291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Overflow protection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(Siemens)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55" name="直線コネクタ 254"/>
          <p:cNvCxnSpPr>
            <a:stCxn id="126" idx="1"/>
            <a:endCxn id="254" idx="6"/>
          </p:cNvCxnSpPr>
          <p:nvPr/>
        </p:nvCxnSpPr>
        <p:spPr>
          <a:xfrm flipH="1" flipV="1">
            <a:off x="5709714" y="1378720"/>
            <a:ext cx="180626" cy="93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/>
          <p:cNvCxnSpPr>
            <a:stCxn id="254" idx="4"/>
            <a:endCxn id="239" idx="0"/>
          </p:cNvCxnSpPr>
          <p:nvPr/>
        </p:nvCxnSpPr>
        <p:spPr>
          <a:xfrm>
            <a:off x="5374862" y="1585176"/>
            <a:ext cx="260390" cy="869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39" idx="4"/>
            <a:endCxn id="74" idx="1"/>
          </p:cNvCxnSpPr>
          <p:nvPr/>
        </p:nvCxnSpPr>
        <p:spPr>
          <a:xfrm flipH="1">
            <a:off x="4209690" y="2958706"/>
            <a:ext cx="1425562" cy="3203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/>
          <p:cNvCxnSpPr>
            <a:stCxn id="239" idx="4"/>
            <a:endCxn id="56" idx="7"/>
          </p:cNvCxnSpPr>
          <p:nvPr/>
        </p:nvCxnSpPr>
        <p:spPr>
          <a:xfrm flipH="1">
            <a:off x="5058757" y="2958706"/>
            <a:ext cx="576495" cy="245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/>
          <p:cNvCxnSpPr>
            <a:stCxn id="239" idx="4"/>
            <a:endCxn id="55" idx="1"/>
          </p:cNvCxnSpPr>
          <p:nvPr/>
        </p:nvCxnSpPr>
        <p:spPr>
          <a:xfrm>
            <a:off x="5635252" y="2958706"/>
            <a:ext cx="1750093" cy="3392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93" idx="4"/>
            <a:endCxn id="79" idx="0"/>
          </p:cNvCxnSpPr>
          <p:nvPr/>
        </p:nvCxnSpPr>
        <p:spPr>
          <a:xfrm>
            <a:off x="3047589" y="2030827"/>
            <a:ext cx="2530563" cy="3450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楕円 286"/>
          <p:cNvSpPr/>
          <p:nvPr/>
        </p:nvSpPr>
        <p:spPr bwMode="gray">
          <a:xfrm>
            <a:off x="7198814" y="1977237"/>
            <a:ext cx="669704" cy="380165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Ari.jp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Siemens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8" name="楕円 287"/>
          <p:cNvSpPr/>
          <p:nvPr/>
        </p:nvSpPr>
        <p:spPr bwMode="gray">
          <a:xfrm>
            <a:off x="7664498" y="5375215"/>
            <a:ext cx="728161" cy="367298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LWM2M client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(Ericsson)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89" name="直線コネクタ 288"/>
          <p:cNvCxnSpPr>
            <a:stCxn id="287" idx="4"/>
            <a:endCxn id="288" idx="0"/>
          </p:cNvCxnSpPr>
          <p:nvPr/>
        </p:nvCxnSpPr>
        <p:spPr>
          <a:xfrm>
            <a:off x="7533666" y="2357402"/>
            <a:ext cx="494913" cy="3017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/>
          <p:cNvCxnSpPr>
            <a:stCxn id="288" idx="1"/>
            <a:endCxn id="303" idx="5"/>
          </p:cNvCxnSpPr>
          <p:nvPr/>
        </p:nvCxnSpPr>
        <p:spPr>
          <a:xfrm flipH="1" flipV="1">
            <a:off x="7108016" y="5118720"/>
            <a:ext cx="663119" cy="310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/>
          <p:cNvCxnSpPr>
            <a:stCxn id="302" idx="0"/>
            <a:endCxn id="239" idx="5"/>
          </p:cNvCxnSpPr>
          <p:nvPr/>
        </p:nvCxnSpPr>
        <p:spPr>
          <a:xfrm flipH="1" flipV="1">
            <a:off x="5904502" y="2884889"/>
            <a:ext cx="946072" cy="158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楕円 310"/>
          <p:cNvSpPr/>
          <p:nvPr/>
        </p:nvSpPr>
        <p:spPr bwMode="gray">
          <a:xfrm>
            <a:off x="6549925" y="1225927"/>
            <a:ext cx="669704" cy="380165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mashup.jp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TUM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15" name="直線コネクタ 314"/>
          <p:cNvCxnSpPr>
            <a:stCxn id="311" idx="4"/>
            <a:endCxn id="55" idx="0"/>
          </p:cNvCxnSpPr>
          <p:nvPr/>
        </p:nvCxnSpPr>
        <p:spPr>
          <a:xfrm>
            <a:off x="6884777" y="1606092"/>
            <a:ext cx="758012" cy="469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正方形/長方形 317"/>
          <p:cNvSpPr/>
          <p:nvPr/>
        </p:nvSpPr>
        <p:spPr>
          <a:xfrm>
            <a:off x="3412061" y="6033126"/>
            <a:ext cx="593587" cy="1678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Iot.schema</a:t>
            </a:r>
            <a:endParaRPr kumimoji="1" lang="ja-JP" altLang="en-US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9" name="正方形/長方形 318"/>
          <p:cNvSpPr/>
          <p:nvPr/>
        </p:nvSpPr>
        <p:spPr>
          <a:xfrm>
            <a:off x="3412038" y="6560943"/>
            <a:ext cx="593587" cy="1678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Iot.schema</a:t>
            </a:r>
            <a:endParaRPr kumimoji="1" lang="ja-JP" altLang="en-US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0" name="楕円 319"/>
          <p:cNvSpPr/>
          <p:nvPr/>
        </p:nvSpPr>
        <p:spPr bwMode="gray">
          <a:xfrm>
            <a:off x="8438328" y="5661937"/>
            <a:ext cx="728161" cy="350822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Counter.js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(Siemens)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21" name="直線コネクタ 320"/>
          <p:cNvCxnSpPr>
            <a:stCxn id="59" idx="4"/>
            <a:endCxn id="320" idx="0"/>
          </p:cNvCxnSpPr>
          <p:nvPr/>
        </p:nvCxnSpPr>
        <p:spPr>
          <a:xfrm>
            <a:off x="8684913" y="1961568"/>
            <a:ext cx="117496" cy="370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/>
          <p:cNvCxnSpPr>
            <a:stCxn id="57" idx="4"/>
            <a:endCxn id="320" idx="0"/>
          </p:cNvCxnSpPr>
          <p:nvPr/>
        </p:nvCxnSpPr>
        <p:spPr>
          <a:xfrm>
            <a:off x="8100982" y="1606092"/>
            <a:ext cx="701427" cy="4055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正方形/長方形 242"/>
          <p:cNvSpPr/>
          <p:nvPr/>
        </p:nvSpPr>
        <p:spPr>
          <a:xfrm>
            <a:off x="5149133" y="2352590"/>
            <a:ext cx="593587" cy="1678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Iot.schema</a:t>
            </a:r>
            <a:endParaRPr kumimoji="1" lang="ja-JP" altLang="en-US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楕円 55"/>
          <p:cNvSpPr/>
          <p:nvPr/>
        </p:nvSpPr>
        <p:spPr bwMode="gray">
          <a:xfrm>
            <a:off x="4437233" y="5356759"/>
            <a:ext cx="728161" cy="367298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Lamp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(SmartThings)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9" name="楕円 78"/>
          <p:cNvSpPr/>
          <p:nvPr/>
        </p:nvSpPr>
        <p:spPr bwMode="gray">
          <a:xfrm>
            <a:off x="5214071" y="5481437"/>
            <a:ext cx="728161" cy="367298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WebSpeech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(Intel)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58" name="グループ化 157"/>
          <p:cNvGrpSpPr/>
          <p:nvPr/>
        </p:nvGrpSpPr>
        <p:grpSpPr>
          <a:xfrm>
            <a:off x="6396545" y="5784989"/>
            <a:ext cx="836262" cy="1057007"/>
            <a:chOff x="6683831" y="5713486"/>
            <a:chExt cx="836262" cy="1057007"/>
          </a:xfrm>
        </p:grpSpPr>
        <p:sp>
          <p:nvSpPr>
            <p:cNvPr id="127" name="楕円 126"/>
            <p:cNvSpPr/>
            <p:nvPr/>
          </p:nvSpPr>
          <p:spPr bwMode="gray">
            <a:xfrm>
              <a:off x="6683831" y="5713486"/>
              <a:ext cx="728161" cy="350822"/>
            </a:xfrm>
            <a:prstGeom prst="ellipse">
              <a:avLst/>
            </a:prstGeom>
            <a:solidFill>
              <a:srgbClr val="D6EAFA"/>
            </a:solidFill>
            <a:ln w="9525" cap="flat" cmpd="sng" algn="ctr">
              <a:solidFill>
                <a:srgbClr val="B1B1A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700" dirty="0" err="1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IoT</a:t>
              </a:r>
              <a:r>
                <a:rPr lang="en-US" altLang="ja-JP" sz="7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 Dev. Sim.</a:t>
              </a:r>
            </a:p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700" b="0" i="0" u="none" strike="noStrike" cap="none" normalizeH="0" baseline="0" dirty="0" smtClean="0">
                  <a:ln>
                    <a:noFill/>
                  </a:ln>
                  <a:effectLst/>
                  <a:latin typeface="Meiryo UI" panose="020B0604030504040204" pitchFamily="50" charset="-128"/>
                  <a:ea typeface="Meiryo UI" panose="020B0604030504040204" pitchFamily="50" charset="-128"/>
                </a:rPr>
                <a:t>(Oracle)</a:t>
              </a:r>
              <a:endParaRPr kumimoji="1" lang="ja-JP" altLang="en-US" sz="700" b="0" i="0" u="none" strike="noStrike" cap="none" normalizeH="0" baseline="0" dirty="0" err="1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7" name="テキスト ボックス 156"/>
            <p:cNvSpPr txBox="1"/>
            <p:nvPr/>
          </p:nvSpPr>
          <p:spPr>
            <a:xfrm>
              <a:off x="6710256" y="6031829"/>
              <a:ext cx="80983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7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Pump</a:t>
              </a:r>
            </a:p>
            <a:p>
              <a:r>
                <a:rPr kumimoji="1" lang="en-US" altLang="ja-JP" sz="7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HVAC</a:t>
              </a:r>
            </a:p>
            <a:p>
              <a:r>
                <a:rPr kumimoji="1" lang="en-US" altLang="ja-JP" sz="7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Connected car</a:t>
              </a:r>
            </a:p>
            <a:p>
              <a:r>
                <a:rPr kumimoji="1" lang="en-US" altLang="ja-JP" sz="700" dirty="0" err="1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Festo</a:t>
              </a:r>
              <a:r>
                <a:rPr kumimoji="1" lang="en-US" altLang="ja-JP" sz="7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 plant</a:t>
              </a:r>
            </a:p>
            <a:p>
              <a:r>
                <a:rPr kumimoji="1" lang="en-US" altLang="ja-JP" sz="7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Cleaner</a:t>
              </a:r>
            </a:p>
            <a:p>
              <a:r>
                <a:rPr kumimoji="1" lang="en-US" altLang="ja-JP" sz="7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Rotating light</a:t>
              </a:r>
              <a:endParaRPr kumimoji="1" lang="ja-JP" altLang="en-US" sz="7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31" name="楕円 130"/>
          <p:cNvSpPr/>
          <p:nvPr/>
        </p:nvSpPr>
        <p:spPr bwMode="gray">
          <a:xfrm>
            <a:off x="7263783" y="3961940"/>
            <a:ext cx="761555" cy="504056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Munich Proxy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Node-wot+Oracle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binding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Siemens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7" name="直線コネクタ 296"/>
          <p:cNvCxnSpPr>
            <a:stCxn id="126" idx="4"/>
            <a:endCxn id="127" idx="0"/>
          </p:cNvCxnSpPr>
          <p:nvPr/>
        </p:nvCxnSpPr>
        <p:spPr>
          <a:xfrm>
            <a:off x="6127116" y="1813783"/>
            <a:ext cx="633510" cy="3971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楕円 301"/>
          <p:cNvSpPr/>
          <p:nvPr/>
        </p:nvSpPr>
        <p:spPr bwMode="gray">
          <a:xfrm>
            <a:off x="6486493" y="4473511"/>
            <a:ext cx="728161" cy="367298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LWM2M TD generator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(Ericsson)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3" name="楕円 302"/>
          <p:cNvSpPr/>
          <p:nvPr/>
        </p:nvSpPr>
        <p:spPr bwMode="gray">
          <a:xfrm>
            <a:off x="6486492" y="4805212"/>
            <a:ext cx="728161" cy="367298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LWM2M MS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(Ericsson)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5" name="スライド番号プレースホルダー 2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74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</TotalTime>
  <Words>292</Words>
  <Application>Microsoft Office PowerPoint</Application>
  <PresentationFormat>画面に合わせる (4:3)</PresentationFormat>
  <Paragraphs>111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Meiryo UI</vt:lpstr>
      <vt:lpstr>游ゴシック</vt:lpstr>
      <vt:lpstr>游ゴシック Light</vt:lpstr>
      <vt:lpstr>Arial</vt:lpstr>
      <vt:lpstr>Calibri</vt:lpstr>
      <vt:lpstr>Calibri Light</vt:lpstr>
      <vt:lpstr>Office テーマ</vt:lpstr>
      <vt:lpstr>Summary of PlugFest (24-25 March 2018) @Oracle, Prague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Matsukura, Ryuichi/松倉 隆一</dc:creator>
  <cp:lastModifiedBy>Matsukura, Ryuichi/松倉 隆一</cp:lastModifiedBy>
  <cp:revision>30</cp:revision>
  <dcterms:created xsi:type="dcterms:W3CDTF">2018-03-24T14:41:58Z</dcterms:created>
  <dcterms:modified xsi:type="dcterms:W3CDTF">2018-03-26T04:45:22Z</dcterms:modified>
</cp:coreProperties>
</file>