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4" r:id="rId5"/>
    <p:sldId id="257" r:id="rId6"/>
    <p:sldId id="265" r:id="rId7"/>
    <p:sldId id="266" r:id="rId8"/>
    <p:sldId id="258" r:id="rId9"/>
    <p:sldId id="267" r:id="rId1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0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AB2E7-15A8-48F2-861E-A5AFD18AE688}" type="datetimeFigureOut">
              <a:rPr lang="de-DE" smtClean="0"/>
              <a:pPr/>
              <a:t>30.05.2018</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CA301-5879-49B1-A708-5ED718A0C0A4}"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W3C </a:t>
            </a:r>
            <a:r>
              <a:rPr lang="en-US" dirty="0" err="1" smtClean="0"/>
              <a:t>WoT</a:t>
            </a:r>
            <a:r>
              <a:rPr lang="en-US" dirty="0" smtClean="0"/>
              <a:t> - </a:t>
            </a:r>
            <a:r>
              <a:rPr lang="en-US" dirty="0" err="1" smtClean="0"/>
              <a:t>Bundang</a:t>
            </a:r>
            <a:r>
              <a:rPr lang="en-US" dirty="0" smtClean="0"/>
              <a:t> </a:t>
            </a:r>
            <a:r>
              <a:rPr lang="en-US" dirty="0" err="1" smtClean="0"/>
              <a:t>Plugfest</a:t>
            </a:r>
            <a:endParaRPr lang="en-US" dirty="0"/>
          </a:p>
        </p:txBody>
      </p:sp>
      <p:sp>
        <p:nvSpPr>
          <p:cNvPr id="3" name="Untertitel 2"/>
          <p:cNvSpPr>
            <a:spLocks noGrp="1"/>
          </p:cNvSpPr>
          <p:nvPr>
            <p:ph type="subTitle" idx="1"/>
          </p:nvPr>
        </p:nvSpPr>
        <p:spPr>
          <a:xfrm>
            <a:off x="1371600" y="3417844"/>
            <a:ext cx="6400800" cy="1752600"/>
          </a:xfrm>
        </p:spPr>
        <p:txBody>
          <a:bodyPr>
            <a:normAutofit/>
          </a:bodyPr>
          <a:lstStyle/>
          <a:p>
            <a:r>
              <a:rPr lang="en-US" sz="5400" dirty="0" smtClean="0">
                <a:solidFill>
                  <a:schemeClr val="tx1"/>
                </a:solidFill>
              </a:rPr>
              <a:t>Security</a:t>
            </a:r>
            <a:endParaRPr lang="de-DE" sz="54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Scope</a:t>
            </a:r>
            <a:endParaRPr lang="de-DE" dirty="0"/>
          </a:p>
        </p:txBody>
      </p:sp>
      <p:sp>
        <p:nvSpPr>
          <p:cNvPr id="3" name="Inhaltsplatzhalter 2"/>
          <p:cNvSpPr>
            <a:spLocks noGrp="1"/>
          </p:cNvSpPr>
          <p:nvPr>
            <p:ph idx="1"/>
          </p:nvPr>
        </p:nvSpPr>
        <p:spPr/>
        <p:txBody>
          <a:bodyPr/>
          <a:lstStyle/>
          <a:p>
            <a:r>
              <a:rPr lang="en-US" dirty="0" smtClean="0"/>
              <a:t>Preparation for W3C WoT Prague </a:t>
            </a:r>
            <a:r>
              <a:rPr lang="en-US" dirty="0" err="1" smtClean="0"/>
              <a:t>Plugfest</a:t>
            </a:r>
            <a:r>
              <a:rPr lang="en-US" dirty="0" smtClean="0"/>
              <a:t> w.r.t </a:t>
            </a:r>
            <a:r>
              <a:rPr lang="en-US" dirty="0" smtClean="0"/>
              <a:t>Security goals</a:t>
            </a:r>
            <a:endParaRPr lang="en-US" dirty="0" smtClean="0"/>
          </a:p>
          <a:p>
            <a:r>
              <a:rPr lang="en-US" dirty="0" smtClean="0"/>
              <a:t>The slides are to be continually updated (mostly in the scope of </a:t>
            </a:r>
            <a:r>
              <a:rPr lang="en-US" dirty="0" smtClean="0"/>
              <a:t>Security TF </a:t>
            </a:r>
            <a:r>
              <a:rPr lang="en-US" dirty="0" smtClean="0"/>
              <a:t>Web meetings</a:t>
            </a:r>
            <a:r>
              <a:rPr lang="en-US" dirty="0" smtClean="0"/>
              <a:t>)</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Charter Review</a:t>
            </a:r>
            <a:endParaRPr lang="de-DE" dirty="0"/>
          </a:p>
        </p:txBody>
      </p:sp>
      <p:sp>
        <p:nvSpPr>
          <p:cNvPr id="3" name="Inhaltsplatzhalter 2"/>
          <p:cNvSpPr>
            <a:spLocks noGrp="1"/>
          </p:cNvSpPr>
          <p:nvPr>
            <p:ph idx="1"/>
          </p:nvPr>
        </p:nvSpPr>
        <p:spPr/>
        <p:txBody>
          <a:bodyPr>
            <a:normAutofit fontScale="85000" lnSpcReduction="20000"/>
          </a:bodyPr>
          <a:lstStyle/>
          <a:p>
            <a:pPr marL="0" indent="0">
              <a:buNone/>
            </a:pPr>
            <a:r>
              <a:rPr lang="en-US" dirty="0" smtClean="0"/>
              <a:t>The W3C </a:t>
            </a:r>
            <a:r>
              <a:rPr lang="en-US" dirty="0" err="1" smtClean="0"/>
              <a:t>WoT</a:t>
            </a:r>
            <a:r>
              <a:rPr lang="en-US" dirty="0" smtClean="0"/>
              <a:t> Charter states:</a:t>
            </a:r>
            <a:endParaRPr lang="en-US" dirty="0" smtClean="0"/>
          </a:p>
          <a:p>
            <a:pPr marL="904875" lvl="1" indent="-457200"/>
            <a:r>
              <a:rPr lang="en-US" dirty="0"/>
              <a:t>The mechanisms for security and privacy must be cross-cutting over the descriptions, scripting APIs, and bindings. </a:t>
            </a:r>
            <a:endParaRPr lang="en-US" dirty="0" smtClean="0"/>
          </a:p>
          <a:p>
            <a:pPr marL="904875" lvl="1" indent="-457200"/>
            <a:r>
              <a:rPr lang="en-US" dirty="0" smtClean="0"/>
              <a:t>The </a:t>
            </a:r>
            <a:r>
              <a:rPr lang="en-US" dirty="0"/>
              <a:t>Thing Description and the Scripting API will support both transport and object security using best practices, and the Binding Templates will support the use of appropriate security for the protocols they map </a:t>
            </a:r>
            <a:r>
              <a:rPr lang="en-US" dirty="0" smtClean="0"/>
              <a:t>to.</a:t>
            </a:r>
          </a:p>
          <a:p>
            <a:pPr marL="904875" lvl="1" indent="-457200"/>
            <a:r>
              <a:rPr lang="en-US" dirty="0" smtClean="0"/>
              <a:t>In </a:t>
            </a:r>
            <a:r>
              <a:rPr lang="en-US" dirty="0"/>
              <a:t>order to enhance the security of </a:t>
            </a:r>
            <a:r>
              <a:rPr lang="en-US" dirty="0" err="1"/>
              <a:t>WoT</a:t>
            </a:r>
            <a:r>
              <a:rPr lang="en-US" dirty="0"/>
              <a:t> systems, we will also generate and implement a security testing plan which will include both functional and adversarial testing of the proposed standards and their implementations. </a:t>
            </a:r>
            <a:endParaRPr lang="en-US" dirty="0" smtClean="0"/>
          </a:p>
          <a:p>
            <a:pPr marL="904875" lvl="1" indent="-457200"/>
            <a:r>
              <a:rPr lang="en-US" dirty="0" smtClean="0"/>
              <a:t>We </a:t>
            </a:r>
            <a:r>
              <a:rPr lang="en-US" dirty="0"/>
              <a:t>will only recommend an implementation of the proposed standards for use in production once it has passed such testing.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fontScale="92500"/>
          </a:bodyPr>
          <a:lstStyle/>
          <a:p>
            <a:r>
              <a:rPr lang="en-US" dirty="0" smtClean="0"/>
              <a:t>Demonstrate Things supporting appropriate security mechanisms</a:t>
            </a:r>
          </a:p>
          <a:p>
            <a:r>
              <a:rPr lang="en-US" dirty="0" smtClean="0"/>
              <a:t>We can start with simple, basic security mechanisms and expand the supported mechanisms over time</a:t>
            </a:r>
          </a:p>
          <a:p>
            <a:r>
              <a:rPr lang="en-US" dirty="0" smtClean="0"/>
              <a:t>We can treat authentication and confidentiality separately *for testing purposes only*</a:t>
            </a:r>
          </a:p>
          <a:p>
            <a:r>
              <a:rPr lang="en-US" dirty="0" smtClean="0"/>
              <a:t>We should consider implementations without support for security to be “incomplete”.</a:t>
            </a:r>
          </a:p>
          <a:p>
            <a:endParaRPr lang="en-US" dirty="0"/>
          </a:p>
        </p:txBody>
      </p:sp>
    </p:spTree>
    <p:extLst>
      <p:ext uri="{BB962C8B-B14F-4D97-AF65-F5344CB8AC3E}">
        <p14:creationId xmlns:p14="http://schemas.microsoft.com/office/powerpoint/2010/main" val="89589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Proposed </a:t>
            </a:r>
            <a:r>
              <a:rPr lang="en-US" dirty="0" err="1" smtClean="0"/>
              <a:t>Plugfest</a:t>
            </a:r>
            <a:r>
              <a:rPr lang="en-US" dirty="0" smtClean="0"/>
              <a:t> Security Requirements: Authentication</a:t>
            </a:r>
            <a:endParaRPr lang="en-US" dirty="0"/>
          </a:p>
        </p:txBody>
      </p:sp>
      <p:sp>
        <p:nvSpPr>
          <p:cNvPr id="3" name="Inhaltsplatzhalter 2"/>
          <p:cNvSpPr>
            <a:spLocks noGrp="1"/>
          </p:cNvSpPr>
          <p:nvPr>
            <p:ph idx="1"/>
          </p:nvPr>
        </p:nvSpPr>
        <p:spPr/>
        <p:txBody>
          <a:bodyPr>
            <a:normAutofit lnSpcReduction="10000"/>
          </a:bodyPr>
          <a:lstStyle/>
          <a:p>
            <a:r>
              <a:rPr lang="en-US" dirty="0" smtClean="0"/>
              <a:t>Each exposed Thing must support an authentication mechanism chosen from the following:</a:t>
            </a:r>
          </a:p>
          <a:p>
            <a:pPr lvl="1"/>
            <a:r>
              <a:rPr lang="en-US" dirty="0" smtClean="0"/>
              <a:t>HTTP Basic Authentication </a:t>
            </a:r>
          </a:p>
          <a:p>
            <a:pPr lvl="1"/>
            <a:r>
              <a:rPr lang="en-US" dirty="0" smtClean="0"/>
              <a:t>HTTP Digest Authentication</a:t>
            </a:r>
          </a:p>
          <a:p>
            <a:pPr lvl="1"/>
            <a:r>
              <a:rPr lang="en-US" dirty="0" smtClean="0"/>
              <a:t>Bearer tokens (JWT tokens)</a:t>
            </a:r>
          </a:p>
          <a:p>
            <a:r>
              <a:rPr lang="en-US" dirty="0" smtClean="0"/>
              <a:t>Implementations consuming things must be able to provide the corresponding credentials</a:t>
            </a:r>
          </a:p>
          <a:p>
            <a:pPr lvl="1"/>
            <a:r>
              <a:rPr lang="en-US" dirty="0" err="1" smtClean="0"/>
              <a:t>Eg</a:t>
            </a:r>
            <a:r>
              <a:rPr lang="en-US" dirty="0" smtClean="0"/>
              <a:t>. a username/password for Basic </a:t>
            </a:r>
            <a:r>
              <a:rPr lang="en-US" dirty="0" err="1" smtClean="0"/>
              <a:t>Auth</a:t>
            </a:r>
            <a:endParaRPr lang="en-US" dirty="0" smtClean="0"/>
          </a:p>
          <a:p>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Proposed </a:t>
            </a:r>
            <a:r>
              <a:rPr lang="en-US" dirty="0" err="1" smtClean="0"/>
              <a:t>Plugfest</a:t>
            </a:r>
            <a:r>
              <a:rPr lang="en-US" dirty="0" smtClean="0"/>
              <a:t> Security Requirements: Confidentiality</a:t>
            </a:r>
            <a:endParaRPr lang="en-US" dirty="0"/>
          </a:p>
        </p:txBody>
      </p:sp>
      <p:sp>
        <p:nvSpPr>
          <p:cNvPr id="3" name="Inhaltsplatzhalter 2"/>
          <p:cNvSpPr>
            <a:spLocks noGrp="1"/>
          </p:cNvSpPr>
          <p:nvPr>
            <p:ph idx="1"/>
          </p:nvPr>
        </p:nvSpPr>
        <p:spPr/>
        <p:txBody>
          <a:bodyPr>
            <a:normAutofit/>
          </a:bodyPr>
          <a:lstStyle/>
          <a:p>
            <a:r>
              <a:rPr lang="en-US" dirty="0" smtClean="0"/>
              <a:t>Support for HTTPS</a:t>
            </a:r>
          </a:p>
          <a:p>
            <a:r>
              <a:rPr lang="en-US" dirty="0" smtClean="0"/>
              <a:t>Implementations should allow self-signed certificates</a:t>
            </a:r>
          </a:p>
          <a:p>
            <a:r>
              <a:rPr lang="en-US" dirty="0" smtClean="0"/>
              <a:t>Intel proxy actually supports an external CA for its certificate (it will run on an external cloud server)</a:t>
            </a:r>
            <a:endParaRPr lang="en-US" dirty="0" smtClean="0"/>
          </a:p>
          <a:p>
            <a:endParaRPr lang="de-DE" dirty="0"/>
          </a:p>
        </p:txBody>
      </p:sp>
    </p:spTree>
    <p:extLst>
      <p:ext uri="{BB962C8B-B14F-4D97-AF65-F5344CB8AC3E}">
        <p14:creationId xmlns:p14="http://schemas.microsoft.com/office/powerpoint/2010/main" val="161303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Directory Security</a:t>
            </a:r>
            <a:endParaRPr lang="en-US" dirty="0"/>
          </a:p>
        </p:txBody>
      </p:sp>
      <p:sp>
        <p:nvSpPr>
          <p:cNvPr id="3" name="Content Placeholder 2"/>
          <p:cNvSpPr>
            <a:spLocks noGrp="1"/>
          </p:cNvSpPr>
          <p:nvPr>
            <p:ph idx="1"/>
          </p:nvPr>
        </p:nvSpPr>
        <p:spPr/>
        <p:txBody>
          <a:bodyPr/>
          <a:lstStyle/>
          <a:p>
            <a:r>
              <a:rPr lang="en-US" dirty="0" smtClean="0"/>
              <a:t>Thing Directory APIs should provide authentication and confidentiality</a:t>
            </a:r>
          </a:p>
          <a:p>
            <a:pPr lvl="1"/>
            <a:r>
              <a:rPr lang="en-US" dirty="0" smtClean="0"/>
              <a:t>We should decide on this in advance so systems that use it know what to expect</a:t>
            </a:r>
          </a:p>
          <a:p>
            <a:pPr lvl="1"/>
            <a:r>
              <a:rPr lang="en-US" dirty="0" smtClean="0"/>
              <a:t>Can be provided by a proxy</a:t>
            </a:r>
          </a:p>
          <a:p>
            <a:r>
              <a:rPr lang="en-US" dirty="0" smtClean="0"/>
              <a:t>For instance, using the Intel proxy, the current </a:t>
            </a:r>
            <a:r>
              <a:rPr lang="en-US" dirty="0" err="1" smtClean="0"/>
              <a:t>Thingweb</a:t>
            </a:r>
            <a:r>
              <a:rPr lang="en-US" dirty="0" smtClean="0"/>
              <a:t> Thing Directory can be set up to use HTTPS + Digest Auth.</a:t>
            </a:r>
            <a:endParaRPr lang="en-US" dirty="0"/>
          </a:p>
        </p:txBody>
      </p:sp>
    </p:spTree>
    <p:extLst>
      <p:ext uri="{BB962C8B-B14F-4D97-AF65-F5344CB8AC3E}">
        <p14:creationId xmlns:p14="http://schemas.microsoft.com/office/powerpoint/2010/main" val="284600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Tools</a:t>
            </a:r>
            <a:endParaRPr lang="en-US" dirty="0"/>
          </a:p>
        </p:txBody>
      </p:sp>
      <p:sp>
        <p:nvSpPr>
          <p:cNvPr id="3" name="Inhaltsplatzhalter 2"/>
          <p:cNvSpPr>
            <a:spLocks noGrp="1"/>
          </p:cNvSpPr>
          <p:nvPr>
            <p:ph idx="1"/>
          </p:nvPr>
        </p:nvSpPr>
        <p:spPr/>
        <p:txBody>
          <a:bodyPr>
            <a:normAutofit fontScale="92500" lnSpcReduction="10000"/>
          </a:bodyPr>
          <a:lstStyle/>
          <a:p>
            <a:r>
              <a:rPr lang="en-US" dirty="0" smtClean="0"/>
              <a:t>Node-wot supports basic </a:t>
            </a:r>
            <a:r>
              <a:rPr lang="en-US" dirty="0" err="1" smtClean="0"/>
              <a:t>auth</a:t>
            </a:r>
            <a:r>
              <a:rPr lang="en-US" dirty="0" smtClean="0"/>
              <a:t> and bearer tokens (digest is in progress)</a:t>
            </a:r>
          </a:p>
          <a:p>
            <a:r>
              <a:rPr lang="en-US" dirty="0" smtClean="0"/>
              <a:t>Intel can provide a transparent proxy service that provides basic and digest authentication (bearer tokens in progress) as well as HTTPS for Things exposing only an unauthenticated HTTP interface.</a:t>
            </a:r>
          </a:p>
          <a:p>
            <a:pPr lvl="1"/>
            <a:r>
              <a:rPr lang="en-US" dirty="0" smtClean="0"/>
              <a:t>Then the exposed Thing does not have to deal with it, but consuming Things still need to provide credentials, etc.</a:t>
            </a:r>
          </a:p>
          <a:p>
            <a:pPr lvl="1"/>
            <a:r>
              <a:rPr lang="en-US" dirty="0" smtClean="0"/>
              <a:t>Can also be used for Thing Directory</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Let’s make security a priority from this </a:t>
            </a:r>
            <a:r>
              <a:rPr lang="en-US" dirty="0" err="1" smtClean="0"/>
              <a:t>plugfest</a:t>
            </a:r>
            <a:r>
              <a:rPr lang="en-US" dirty="0" smtClean="0"/>
              <a:t> onwards!</a:t>
            </a:r>
          </a:p>
          <a:p>
            <a:r>
              <a:rPr lang="en-US" dirty="0" smtClean="0"/>
              <a:t>It’s not enough to get something working; it has to work while secured from unauthorized access.</a:t>
            </a:r>
          </a:p>
          <a:p>
            <a:r>
              <a:rPr lang="en-US" dirty="0" smtClean="0"/>
              <a:t>We can aim for simple mechanisms first…</a:t>
            </a:r>
          </a:p>
          <a:p>
            <a:pPr lvl="1"/>
            <a:r>
              <a:rPr lang="en-US" dirty="0" smtClean="0"/>
              <a:t>DLTS, ACLs, </a:t>
            </a:r>
            <a:r>
              <a:rPr lang="en-US" dirty="0" err="1" smtClean="0"/>
              <a:t>Oauth</a:t>
            </a:r>
            <a:r>
              <a:rPr lang="en-US" dirty="0" smtClean="0"/>
              <a:t>, etc. etc. important but can be left to future </a:t>
            </a:r>
            <a:r>
              <a:rPr lang="en-US" dirty="0" err="1" smtClean="0"/>
              <a:t>plugfests</a:t>
            </a:r>
            <a:endParaRPr lang="en-US" dirty="0" smtClean="0"/>
          </a:p>
          <a:p>
            <a:pPr lvl="1"/>
            <a:r>
              <a:rPr lang="en-US" dirty="0" smtClean="0"/>
              <a:t>Let’s just do a few basic security mechanisms ({</a:t>
            </a:r>
            <a:r>
              <a:rPr lang="en-US" dirty="0" err="1" smtClean="0"/>
              <a:t>basic,digest,bearer</a:t>
            </a:r>
            <a:r>
              <a:rPr lang="en-US" dirty="0" smtClean="0"/>
              <a:t>}+HTTPS) this time</a:t>
            </a:r>
            <a:endParaRPr lang="en-US" dirty="0"/>
          </a:p>
        </p:txBody>
      </p:sp>
    </p:spTree>
    <p:extLst>
      <p:ext uri="{BB962C8B-B14F-4D97-AF65-F5344CB8AC3E}">
        <p14:creationId xmlns:p14="http://schemas.microsoft.com/office/powerpoint/2010/main" val="3336106791"/>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489</Words>
  <Application>Microsoft Office PowerPoint</Application>
  <PresentationFormat>On-screen Show (4:3)</PresentationFormat>
  <Paragraphs>43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Larissa-Design</vt:lpstr>
      <vt:lpstr>W3C WoT - Bundang Plugfest</vt:lpstr>
      <vt:lpstr>Scope</vt:lpstr>
      <vt:lpstr>Charter Review</vt:lpstr>
      <vt:lpstr>Goals</vt:lpstr>
      <vt:lpstr>Proposed Plugfest Security Requirements: Authentication</vt:lpstr>
      <vt:lpstr>Proposed Plugfest Security Requirements: Confidentiality</vt:lpstr>
      <vt:lpstr>Thing Directory Security</vt:lpstr>
      <vt:lpstr>Tools</vt:lpstr>
      <vt:lpstr>Conclusion</vt:lpstr>
    </vt:vector>
  </TitlesOfParts>
  <Company>Siemens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Darko Anicic</dc:creator>
  <cp:keywords>CTPClassification=CTP_NT</cp:keywords>
  <cp:lastModifiedBy>Mccool, Michael</cp:lastModifiedBy>
  <cp:revision>50</cp:revision>
  <dcterms:created xsi:type="dcterms:W3CDTF">2018-02-02T14:38:33Z</dcterms:created>
  <dcterms:modified xsi:type="dcterms:W3CDTF">2018-05-30T09:13:40Z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eae9e688-eb7a-4e67-bc6a-f1701e54c3c8</vt:lpwstr>
  </property>
  <property fmtid="{D5CDD505-2E9C-101B-9397-08002B2CF9AE}" pid="3" name="CTP_TimeStamp">
    <vt:lpwstr>2018-05-30 09:13:40Z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