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5" r:id="rId12"/>
    <p:sldId id="267" r:id="rId13"/>
    <p:sldId id="266" r:id="rId14"/>
    <p:sldId id="279" r:id="rId15"/>
    <p:sldId id="274" r:id="rId16"/>
    <p:sldId id="268" r:id="rId17"/>
    <p:sldId id="270" r:id="rId18"/>
    <p:sldId id="278" r:id="rId19"/>
    <p:sldId id="272" r:id="rId20"/>
    <p:sldId id="269" r:id="rId21"/>
    <p:sldId id="273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6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42348-17C0-914F-8AE2-8CB75AFDFA3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EF923-B3EB-EC4F-833A-CF8ABCC4A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E0110-DE29-1842-BC45-24A3BE99C36A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C29E-D1CB-1147-9211-A8EB1426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2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C29E-D1CB-1147-9211-A8EB1426A3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6131-05C8-4D4A-A3A4-98A7CB5165EB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8C9E-8CFF-B14A-B26A-DC7D6F0CFA37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6365-C499-DE4B-9F21-52A46C03D888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DD5C-1AA7-3E4F-8328-43431F169B87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435-3E14-9B42-B27F-A7D94B38F8BF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C169-88E4-4A48-AD50-033E906E50E3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9C05-4437-0342-8374-A3DF94070388}" type="datetime1">
              <a:rPr lang="en-GB" smtClean="0"/>
              <a:t>18/05/2017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5573-263F-A04B-AB50-D1955AE965C6}" type="datetime1">
              <a:rPr lang="en-GB" smtClean="0"/>
              <a:t>18/05/2017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9641-F561-9F44-BF22-DFCF3361824B}" type="datetime1">
              <a:rPr lang="en-GB" smtClean="0"/>
              <a:t>18/05/2017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F71-9ED2-A347-8540-D79DC5AEF929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8EC-83E8-BE42-8746-E95B4A660556}" type="datetime1">
              <a:rPr lang="en-GB" smtClean="0"/>
              <a:t>18/05/2017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4154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84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0767-3505-4F43-A6CC-B2B7B6922049}" type="datetime1">
              <a:rPr lang="en-GB" smtClean="0"/>
              <a:t>18/05/2017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E1C9-ACA8-C844-BF9D-B5BFB8FAABAF}" type="slidenum">
              <a:rPr lang="en-US" smtClean="0"/>
              <a:t>‹#›</a:t>
            </a:fld>
            <a:r>
              <a:rPr lang="en-US" dirty="0"/>
              <a:t>/17</a:t>
            </a:r>
          </a:p>
        </p:txBody>
      </p:sp>
      <p:pic>
        <p:nvPicPr>
          <p:cNvPr id="7" name="Picture 6" descr="w3c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18" y="495758"/>
            <a:ext cx="984105" cy="4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m2m.org/technical/developers-corner/tools/onem2m-ontologies" TargetMode="External"/><Relationship Id="rId4" Type="http://schemas.openxmlformats.org/officeDocument/2006/relationships/hyperlink" Target="https://standards.ieee.org/findstds/standard/1872-2015.html" TargetMode="External"/><Relationship Id="rId5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oT/demos/td2ttl/oic.html" TargetMode="External"/><Relationship Id="rId3" Type="http://schemas.openxmlformats.org/officeDocument/2006/relationships/hyperlink" Target="https://www.w3.org/WoT/demos/td2ttl/m2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977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Linked Data &amp; Semantic </a:t>
            </a:r>
            <a:r>
              <a:rPr lang="en-US" dirty="0" smtClean="0"/>
              <a:t>Processing Task Force</a:t>
            </a:r>
            <a:br>
              <a:rPr lang="en-US" dirty="0" smtClean="0"/>
            </a:br>
            <a:r>
              <a:rPr lang="en-US" dirty="0" smtClean="0"/>
              <a:t>Osaka Face to Face, May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8518" y="4026370"/>
            <a:ext cx="285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Dave </a:t>
            </a:r>
            <a:r>
              <a:rPr lang="en-US" dirty="0" err="1"/>
              <a:t>Raggett</a:t>
            </a:r>
            <a:r>
              <a:rPr lang="en-US" dirty="0"/>
              <a:t> &lt;dsr@w3.org&gt;</a:t>
            </a:r>
          </a:p>
        </p:txBody>
      </p:sp>
    </p:spTree>
    <p:extLst>
      <p:ext uri="{BB962C8B-B14F-4D97-AF65-F5344CB8AC3E}">
        <p14:creationId xmlns:p14="http://schemas.microsoft.com/office/powerpoint/2010/main" val="21396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If the interaction model is represented in JSON we can use @context to map strings to URIs</a:t>
            </a:r>
          </a:p>
          <a:p>
            <a:r>
              <a:rPr lang="en-GB" dirty="0" smtClean="0"/>
              <a:t>This allows us to translate JSON to RDF</a:t>
            </a:r>
          </a:p>
          <a:p>
            <a:r>
              <a:rPr lang="en-GB" dirty="0" smtClean="0"/>
              <a:t>But interaction model is not same as semantic model, so conflating the two is likely to cause problems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when risk of invalid reasoning when mapping several different interaction models to the same semantic model</a:t>
            </a:r>
          </a:p>
          <a:p>
            <a:pPr lvl="1"/>
            <a:r>
              <a:rPr lang="en-GB" dirty="0" smtClean="0"/>
              <a:t>Thus need for explicit mapping, hence “semantic role”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</a:t>
            </a:r>
            <a:r>
              <a:rPr lang="en-GB" dirty="0" smtClean="0"/>
              <a:t>Defaults Help?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Opportunity to simplify thing descriptions via the use of defaults in the semantic models</a:t>
            </a:r>
          </a:p>
          <a:p>
            <a:pPr lvl="1"/>
            <a:r>
              <a:rPr lang="en-GB" dirty="0" smtClean="0"/>
              <a:t>Units of measure</a:t>
            </a:r>
          </a:p>
          <a:p>
            <a:pPr lvl="2"/>
            <a:r>
              <a:rPr lang="en-GB" dirty="0" smtClean="0"/>
              <a:t>Where the same units are used in majority of instances of a particular semantic class</a:t>
            </a:r>
          </a:p>
          <a:p>
            <a:pPr lvl="1"/>
            <a:r>
              <a:rPr lang="en-GB" dirty="0" smtClean="0"/>
              <a:t>“standard” property names</a:t>
            </a:r>
          </a:p>
          <a:p>
            <a:pPr lvl="2"/>
            <a:r>
              <a:rPr lang="en-GB" dirty="0" smtClean="0"/>
              <a:t>Using standard name for a property avoids need to explicitly declare its “role” in interaction model</a:t>
            </a:r>
          </a:p>
          <a:p>
            <a:r>
              <a:rPr lang="en-GB" dirty="0" smtClean="0"/>
              <a:t>Inheritance from super classes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declarations on the generic “sensor”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Keeping </a:t>
            </a:r>
            <a:r>
              <a:rPr lang="en-GB" dirty="0"/>
              <a:t>it simple with RDF </a:t>
            </a:r>
            <a:r>
              <a:rPr lang="en-GB" dirty="0" smtClean="0"/>
              <a:t>Schema together with additional predicates</a:t>
            </a:r>
            <a:endParaRPr lang="en-GB" dirty="0"/>
          </a:p>
          <a:p>
            <a:r>
              <a:rPr lang="en-GB" dirty="0" smtClean="0"/>
              <a:t>OWL ontologies</a:t>
            </a:r>
          </a:p>
          <a:p>
            <a:pPr lvl="1"/>
            <a:r>
              <a:rPr lang="en-GB" dirty="0" smtClean="0"/>
              <a:t>Increased sophistication and complexity</a:t>
            </a:r>
            <a:endParaRPr lang="en-GB" dirty="0"/>
          </a:p>
          <a:p>
            <a:r>
              <a:rPr lang="en-GB" dirty="0"/>
              <a:t>Validation with </a:t>
            </a:r>
            <a:r>
              <a:rPr lang="en-GB" dirty="0" smtClean="0"/>
              <a:t>Linked Data Shape rules</a:t>
            </a:r>
          </a:p>
          <a:p>
            <a:pPr lvl="1"/>
            <a:r>
              <a:rPr lang="en-GB" dirty="0" smtClean="0"/>
              <a:t>Potential for simple graphical rules</a:t>
            </a:r>
          </a:p>
          <a:p>
            <a:pPr lvl="2"/>
            <a:r>
              <a:rPr lang="en-GB" dirty="0" smtClean="0"/>
              <a:t>SHACL, </a:t>
            </a:r>
            <a:r>
              <a:rPr lang="en-GB" dirty="0" err="1" smtClean="0"/>
              <a:t>ShEx</a:t>
            </a:r>
            <a:r>
              <a:rPr lang="en-GB" dirty="0" smtClean="0"/>
              <a:t>, SHRL as different flavours of shape rule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Other tools</a:t>
            </a:r>
          </a:p>
          <a:p>
            <a:pPr lvl="1"/>
            <a:r>
              <a:rPr lang="en-GB" dirty="0" smtClean="0"/>
              <a:t>Semantic Data annotating tools</a:t>
            </a:r>
          </a:p>
          <a:p>
            <a:pPr lvl="1"/>
            <a:r>
              <a:rPr lang="en-GB" dirty="0" smtClean="0"/>
              <a:t>Storage and query engines</a:t>
            </a:r>
          </a:p>
          <a:p>
            <a:pPr lvl="1"/>
            <a:r>
              <a:rPr lang="en-GB" dirty="0" smtClean="0"/>
              <a:t>Reasoners</a:t>
            </a:r>
          </a:p>
          <a:p>
            <a:pPr lvl="1"/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But we shouldn’t be scared of introducing new approaches where these make obvious sense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need to win over people who are suspicious of semantic technologies!</a:t>
            </a:r>
          </a:p>
          <a:p>
            <a:pPr lvl="1"/>
            <a:r>
              <a:rPr lang="en-GB" dirty="0" smtClean="0"/>
              <a:t>Widespread use in research projects</a:t>
            </a:r>
          </a:p>
          <a:p>
            <a:pPr lvl="1"/>
            <a:r>
              <a:rPr lang="en-GB" dirty="0" smtClean="0"/>
              <a:t>But comparatively little commercial adoption</a:t>
            </a:r>
          </a:p>
          <a:p>
            <a:r>
              <a:rPr lang="en-GB" dirty="0" smtClean="0"/>
              <a:t>We need to show that semantic interoperability is easy and solves commercially important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829" y="1489971"/>
            <a:ext cx="2792386" cy="2147311"/>
          </a:xfrm>
        </p:spPr>
        <p:txBody>
          <a:bodyPr>
            <a:normAutofit/>
          </a:bodyPr>
          <a:lstStyle/>
          <a:p>
            <a:r>
              <a:rPr lang="en-GB" dirty="0" smtClean="0"/>
              <a:t>Simple?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" y="-8123"/>
            <a:ext cx="5386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Could we define a roadmap for demonstrating benefits of semantic technologies?</a:t>
            </a:r>
          </a:p>
          <a:p>
            <a:pPr lvl="1"/>
            <a:r>
              <a:rPr lang="en-GB" dirty="0" err="1" smtClean="0"/>
              <a:t>NodeJS</a:t>
            </a:r>
            <a:r>
              <a:rPr lang="en-GB" dirty="0" smtClean="0"/>
              <a:t> implementation on Web of Things with access to simulations of OCF, oneM2M and </a:t>
            </a:r>
            <a:r>
              <a:rPr lang="en-GB" dirty="0" err="1" smtClean="0"/>
              <a:t>ECHOnet</a:t>
            </a:r>
            <a:r>
              <a:rPr lang="en-GB" dirty="0" smtClean="0"/>
              <a:t> devices?</a:t>
            </a:r>
          </a:p>
          <a:p>
            <a:pPr lvl="1"/>
            <a:r>
              <a:rPr lang="en-GB" dirty="0" smtClean="0"/>
              <a:t>Smart services that adapt to variations in the interaction models based upon inspecting their semantic models</a:t>
            </a:r>
          </a:p>
          <a:p>
            <a:pPr lvl="1"/>
            <a:r>
              <a:rPr lang="en-GB" dirty="0" smtClean="0"/>
              <a:t>Validation of interaction models are consistent with their linked semantic models</a:t>
            </a:r>
          </a:p>
          <a:p>
            <a:pPr lvl="1"/>
            <a:r>
              <a:rPr lang="en-GB" dirty="0" smtClean="0"/>
              <a:t>Virtual things as dynamic compositions of other things based upon a registry of services</a:t>
            </a:r>
          </a:p>
          <a:p>
            <a:r>
              <a:rPr lang="en-GB" dirty="0" smtClean="0"/>
              <a:t>Practical way to explore different approaches to representing semantic models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7798741" cy="857250"/>
          </a:xfrm>
        </p:spPr>
        <p:txBody>
          <a:bodyPr>
            <a:normAutofit fontScale="90000"/>
          </a:bodyPr>
          <a:lstStyle/>
          <a:p>
            <a:r>
              <a:rPr lang="en-GB" smtClean="0"/>
              <a:t>Requirements for 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means to declare semantic classes</a:t>
            </a:r>
          </a:p>
          <a:p>
            <a:pPr lvl="1"/>
            <a:r>
              <a:rPr lang="en-GB" dirty="0" smtClean="0"/>
              <a:t>Taxonomies of semantic classes</a:t>
            </a:r>
          </a:p>
          <a:p>
            <a:pPr lvl="1"/>
            <a:r>
              <a:rPr lang="en-GB" dirty="0" smtClean="0"/>
              <a:t>Constraints on interaction models</a:t>
            </a:r>
          </a:p>
          <a:p>
            <a:pPr lvl="2"/>
            <a:r>
              <a:rPr lang="en-GB" dirty="0" smtClean="0"/>
              <a:t>Properties, actions, events, metadata</a:t>
            </a:r>
          </a:p>
          <a:p>
            <a:pPr lvl="2"/>
            <a:r>
              <a:rPr lang="en-GB" dirty="0" smtClean="0"/>
              <a:t>Whether optional or required</a:t>
            </a:r>
          </a:p>
          <a:p>
            <a:pPr lvl="1"/>
            <a:r>
              <a:rPr lang="en-GB" dirty="0" smtClean="0"/>
              <a:t>Use of roles for identifying properties, actions and events independent of the name used in specific interaction models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efault names for properties, actions and events</a:t>
            </a:r>
          </a:p>
          <a:p>
            <a:pPr lvl="1"/>
            <a:r>
              <a:rPr lang="en-GB" dirty="0" smtClean="0"/>
              <a:t>Defaults for units of measure</a:t>
            </a:r>
          </a:p>
          <a:p>
            <a:r>
              <a:rPr lang="en-GB" dirty="0" smtClean="0"/>
              <a:t>Don’t forget the overriding need to keep it simple!</a:t>
            </a:r>
          </a:p>
          <a:p>
            <a:pPr lvl="1"/>
            <a:r>
              <a:rPr lang="en-GB" dirty="0" smtClean="0"/>
              <a:t>Even if this implies the need for new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to address the requirements for semantic models of things for the oneM2M motion sensor</a:t>
            </a:r>
          </a:p>
          <a:p>
            <a:pPr lvl="1"/>
            <a:r>
              <a:rPr lang="en-GB" dirty="0" smtClean="0"/>
              <a:t>How to represent the semantic model?</a:t>
            </a:r>
          </a:p>
          <a:p>
            <a:pPr lvl="2"/>
            <a:r>
              <a:rPr lang="en-GB" dirty="0" smtClean="0"/>
              <a:t>e.g. the need for a property with a given role, and the means to express defaults</a:t>
            </a:r>
          </a:p>
          <a:p>
            <a:pPr lvl="1"/>
            <a:r>
              <a:rPr lang="en-GB" dirty="0" smtClean="0"/>
              <a:t>Whether current standards support the kinds of reasoning required?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Different Communities</a:t>
            </a:r>
            <a:br>
              <a:rPr lang="en-GB" dirty="0" smtClean="0"/>
            </a:br>
            <a:r>
              <a:rPr lang="en-GB" smtClean="0"/>
              <a:t>Different Semantic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276"/>
            <a:ext cx="8229600" cy="346683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When different communities work on defining semantic models we can expect differences</a:t>
            </a:r>
          </a:p>
          <a:p>
            <a:r>
              <a:rPr lang="en-GB" dirty="0" smtClean="0"/>
              <a:t>This is already the case in the research community, and can be expected to be the case for Standards Development Organisations</a:t>
            </a:r>
          </a:p>
          <a:p>
            <a:pPr lvl="1"/>
            <a:r>
              <a:rPr lang="en-GB" dirty="0" smtClean="0"/>
              <a:t>Evidence from comparing OCF, oneM2M and </a:t>
            </a:r>
            <a:r>
              <a:rPr lang="en-GB" dirty="0" err="1" smtClean="0"/>
              <a:t>ECHOnet</a:t>
            </a:r>
            <a:endParaRPr lang="en-GB" dirty="0" smtClean="0"/>
          </a:p>
          <a:p>
            <a:r>
              <a:rPr lang="en-GB" dirty="0" smtClean="0"/>
              <a:t>Tools relating to mappings between models</a:t>
            </a:r>
          </a:p>
          <a:p>
            <a:r>
              <a:rPr lang="en-GB" dirty="0" smtClean="0"/>
              <a:t>What social and technical factors can encourage reuse and convergence?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ideas for discussion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626" y="1150374"/>
            <a:ext cx="4060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:</a:t>
            </a:r>
            <a:r>
              <a:rPr lang="en-GB" sz="1200" dirty="0" err="1" smtClean="0"/>
              <a:t>motionSensor</a:t>
            </a:r>
            <a:r>
              <a:rPr lang="en-GB" sz="1200" dirty="0" smtClean="0"/>
              <a:t> </a:t>
            </a:r>
            <a:r>
              <a:rPr lang="en-GB" sz="1200" dirty="0" err="1" smtClean="0"/>
              <a:t>rdfs:subClassOf</a:t>
            </a:r>
            <a:r>
              <a:rPr lang="en-GB" sz="1200" dirty="0" smtClean="0"/>
              <a:t> :sensor .</a:t>
            </a:r>
          </a:p>
          <a:p>
            <a:endParaRPr lang="en-GB" sz="1200" dirty="0" smtClean="0"/>
          </a:p>
          <a:p>
            <a:r>
              <a:rPr lang="en-GB" sz="1200" dirty="0" smtClean="0"/>
              <a:t>:</a:t>
            </a:r>
            <a:r>
              <a:rPr lang="en-GB" sz="1200" dirty="0" err="1" smtClean="0"/>
              <a:t>motionSensor</a:t>
            </a:r>
            <a:r>
              <a:rPr lang="en-GB" sz="1200" dirty="0" smtClean="0"/>
              <a:t> </a:t>
            </a:r>
            <a:r>
              <a:rPr lang="en-GB" sz="1200" dirty="0" err="1" smtClean="0"/>
              <a:t>td:hasInteractlonModel</a:t>
            </a:r>
            <a:r>
              <a:rPr lang="en-GB" sz="1200" dirty="0" smtClean="0"/>
              <a:t> _:23 .</a:t>
            </a:r>
          </a:p>
          <a:p>
            <a:endParaRPr lang="en-GB" sz="1200" dirty="0"/>
          </a:p>
          <a:p>
            <a:r>
              <a:rPr lang="en-GB" sz="1200" dirty="0" smtClean="0"/>
              <a:t>_:23 </a:t>
            </a:r>
            <a:r>
              <a:rPr lang="en-GB" sz="1200" dirty="0" err="1" smtClean="0"/>
              <a:t>td:hasProperty</a:t>
            </a:r>
            <a:r>
              <a:rPr lang="en-GB" sz="1200" dirty="0" smtClean="0"/>
              <a:t> _:31 , _:32 , _:33 .</a:t>
            </a:r>
          </a:p>
          <a:p>
            <a:endParaRPr lang="en-GB" sz="1200" dirty="0"/>
          </a:p>
          <a:p>
            <a:r>
              <a:rPr lang="en-GB" sz="1200" dirty="0" smtClean="0"/>
              <a:t>_:31 </a:t>
            </a:r>
            <a:r>
              <a:rPr lang="en-GB" sz="1200" dirty="0" err="1" smtClean="0"/>
              <a:t>td:role</a:t>
            </a:r>
            <a:r>
              <a:rPr lang="en-GB" sz="1200" dirty="0" smtClean="0"/>
              <a:t> “value”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rdfs:comment</a:t>
            </a:r>
            <a:r>
              <a:rPr lang="en-GB" sz="1200" dirty="0" smtClean="0"/>
              <a:t> “true if motion has been detected”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td:type</a:t>
            </a:r>
            <a:r>
              <a:rPr lang="en-GB" sz="1200" dirty="0" smtClean="0"/>
              <a:t> </a:t>
            </a:r>
            <a:r>
              <a:rPr lang="en-GB" sz="1200" dirty="0" err="1" smtClean="0"/>
              <a:t>td:boolean</a:t>
            </a:r>
            <a:r>
              <a:rPr lang="en-GB" sz="1200" dirty="0" smtClean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 smtClean="0"/>
              <a:t>td:writeable</a:t>
            </a:r>
            <a:r>
              <a:rPr lang="en-GB" sz="1200" dirty="0" smtClean="0"/>
              <a:t> false .</a:t>
            </a:r>
          </a:p>
          <a:p>
            <a:endParaRPr lang="en-GB" sz="1200" dirty="0" smtClean="0"/>
          </a:p>
          <a:p>
            <a:r>
              <a:rPr lang="en-GB" sz="1200" dirty="0"/>
              <a:t>_:32 </a:t>
            </a:r>
            <a:r>
              <a:rPr lang="en-GB" sz="1200" dirty="0" err="1"/>
              <a:t>td:role</a:t>
            </a:r>
            <a:r>
              <a:rPr lang="en-GB" sz="1200" dirty="0"/>
              <a:t> “</a:t>
            </a:r>
            <a:r>
              <a:rPr lang="en-GB" sz="1200" dirty="0" err="1"/>
              <a:t>minInterval</a:t>
            </a:r>
            <a:r>
              <a:rPr lang="en-GB" sz="1200" dirty="0"/>
              <a:t>”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rdfs:comment</a:t>
            </a:r>
            <a:r>
              <a:rPr lang="en-GB" sz="1200" dirty="0"/>
              <a:t> “minimum interval between alarms”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td:type</a:t>
            </a:r>
            <a:r>
              <a:rPr lang="en-GB" sz="1200" dirty="0"/>
              <a:t> </a:t>
            </a:r>
            <a:r>
              <a:rPr lang="en-GB" sz="1200" dirty="0" err="1"/>
              <a:t>td:integer</a:t>
            </a:r>
            <a:r>
              <a:rPr lang="en-GB" sz="1200" dirty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td:optional</a:t>
            </a:r>
            <a:r>
              <a:rPr lang="en-GB" sz="1200" dirty="0"/>
              <a:t> true .</a:t>
            </a:r>
          </a:p>
          <a:p>
            <a:endParaRPr lang="en-GB" sz="1200" dirty="0"/>
          </a:p>
          <a:p>
            <a:r>
              <a:rPr lang="en-GB" sz="1200" dirty="0"/>
              <a:t>_:32 </a:t>
            </a:r>
            <a:r>
              <a:rPr lang="en-GB" sz="1200" dirty="0" err="1"/>
              <a:t>td:role</a:t>
            </a:r>
            <a:r>
              <a:rPr lang="en-GB" sz="1200" dirty="0"/>
              <a:t> </a:t>
            </a:r>
            <a:r>
              <a:rPr lang="en-GB" sz="1200" dirty="0" smtClean="0"/>
              <a:t>“sensitivity” </a:t>
            </a:r>
            <a:r>
              <a:rPr lang="en-GB" sz="1200" dirty="0"/>
              <a:t>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rdfs:comment</a:t>
            </a:r>
            <a:r>
              <a:rPr lang="en-GB" sz="1200" dirty="0"/>
              <a:t> </a:t>
            </a:r>
            <a:r>
              <a:rPr lang="en-GB" sz="1200" dirty="0" smtClean="0"/>
              <a:t>“detector sensitivity” </a:t>
            </a:r>
            <a:r>
              <a:rPr lang="en-GB" sz="1200" dirty="0"/>
              <a:t>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td:type</a:t>
            </a:r>
            <a:r>
              <a:rPr lang="en-GB" sz="1200" dirty="0"/>
              <a:t> </a:t>
            </a:r>
            <a:r>
              <a:rPr lang="en-GB" sz="1200" dirty="0" err="1"/>
              <a:t>td:integer</a:t>
            </a:r>
            <a:r>
              <a:rPr lang="en-GB" sz="1200" dirty="0"/>
              <a:t> 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td:optional</a:t>
            </a:r>
            <a:r>
              <a:rPr lang="en-GB" sz="1200" dirty="0"/>
              <a:t> true </a:t>
            </a:r>
            <a:r>
              <a:rPr lang="en-GB" sz="1200" dirty="0" smtClean="0"/>
              <a:t>.</a:t>
            </a:r>
            <a:endParaRPr lang="en-GB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6360" y="1200151"/>
            <a:ext cx="4370439" cy="3840956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Importance of graphical representation</a:t>
            </a:r>
          </a:p>
          <a:p>
            <a:pPr lvl="1"/>
            <a:r>
              <a:rPr lang="en-GB" dirty="0" smtClean="0"/>
              <a:t>As a tree of nodes and attributes</a:t>
            </a:r>
          </a:p>
          <a:p>
            <a:r>
              <a:rPr lang="en-GB" dirty="0" err="1" smtClean="0"/>
              <a:t>motionSensor</a:t>
            </a:r>
            <a:r>
              <a:rPr lang="en-GB" dirty="0" smtClean="0"/>
              <a:t> is a sub-class of “sensor”</a:t>
            </a:r>
          </a:p>
          <a:p>
            <a:r>
              <a:rPr lang="en-GB" dirty="0" err="1" smtClean="0"/>
              <a:t>motionSensor</a:t>
            </a:r>
            <a:r>
              <a:rPr lang="en-GB" dirty="0" smtClean="0"/>
              <a:t> has an interaction model</a:t>
            </a:r>
          </a:p>
          <a:p>
            <a:r>
              <a:rPr lang="en-GB" dirty="0" smtClean="0"/>
              <a:t>Each property is identified by a role</a:t>
            </a:r>
          </a:p>
          <a:p>
            <a:pPr lvl="1"/>
            <a:r>
              <a:rPr lang="en-GB" dirty="0" smtClean="0"/>
              <a:t>A string literal</a:t>
            </a:r>
          </a:p>
          <a:p>
            <a:r>
              <a:rPr lang="en-GB" dirty="0" smtClean="0"/>
              <a:t>Properties may be required or optional</a:t>
            </a:r>
          </a:p>
          <a:p>
            <a:r>
              <a:rPr lang="en-GB" dirty="0" smtClean="0"/>
              <a:t>Properties may have metadata</a:t>
            </a:r>
          </a:p>
          <a:p>
            <a:r>
              <a:rPr lang="en-GB" dirty="0" smtClean="0"/>
              <a:t>Properties may have default names</a:t>
            </a:r>
          </a:p>
          <a:p>
            <a:r>
              <a:rPr lang="en-GB" dirty="0" smtClean="0"/>
              <a:t>This example needs extending to declare the units for </a:t>
            </a:r>
            <a:r>
              <a:rPr lang="en-GB" dirty="0" err="1" smtClean="0"/>
              <a:t>minInterval</a:t>
            </a:r>
            <a:r>
              <a:rPr lang="en-GB" dirty="0" smtClean="0"/>
              <a:t> and sensitivity</a:t>
            </a:r>
          </a:p>
          <a:p>
            <a:r>
              <a:rPr lang="en-GB" dirty="0" smtClean="0"/>
              <a:t>The semantic model can be validated against a specific interaction model</a:t>
            </a:r>
          </a:p>
          <a:p>
            <a:pPr lvl="1"/>
            <a:r>
              <a:rPr lang="en-GB" dirty="0" smtClean="0"/>
              <a:t>Using a simple script and Linked Data library</a:t>
            </a:r>
            <a:endParaRPr lang="en-GB" dirty="0"/>
          </a:p>
          <a:p>
            <a:r>
              <a:rPr lang="en-GB" dirty="0" smtClean="0"/>
              <a:t>Questions</a:t>
            </a:r>
          </a:p>
          <a:p>
            <a:pPr lvl="1"/>
            <a:r>
              <a:rPr lang="en-GB" dirty="0" smtClean="0"/>
              <a:t>Would OWL be simpler or more complex?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hich requirements would OWL leave  unfulfilled?</a:t>
            </a:r>
          </a:p>
        </p:txBody>
      </p:sp>
    </p:spTree>
    <p:extLst>
      <p:ext uri="{BB962C8B-B14F-4D97-AF65-F5344CB8AC3E}">
        <p14:creationId xmlns:p14="http://schemas.microsoft.com/office/powerpoint/2010/main" val="892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Semantic Interoperability is increasingly a priority to enable open markets of services</a:t>
            </a:r>
          </a:p>
          <a:p>
            <a:pPr lvl="1"/>
            <a:r>
              <a:rPr lang="en-GB" dirty="0" smtClean="0"/>
              <a:t>Ensuring communicating parties share the same meaning for the data that they exchange</a:t>
            </a:r>
          </a:p>
          <a:p>
            <a:r>
              <a:rPr lang="en-GB" dirty="0" smtClean="0"/>
              <a:t>Existing </a:t>
            </a:r>
            <a:r>
              <a:rPr lang="en-GB" dirty="0" err="1" smtClean="0"/>
              <a:t>IoT</a:t>
            </a:r>
            <a:r>
              <a:rPr lang="en-GB" dirty="0" smtClean="0"/>
              <a:t> standards suites focus on the protocols and interaction patterns, and only informally describe the semantics in the prose text of the </a:t>
            </a:r>
            <a:r>
              <a:rPr lang="en-GB" dirty="0" smtClean="0"/>
              <a:t>specifications</a:t>
            </a:r>
          </a:p>
          <a:p>
            <a:r>
              <a:rPr lang="en-GB" dirty="0" smtClean="0"/>
              <a:t>Some background on semantic models</a:t>
            </a:r>
          </a:p>
          <a:p>
            <a:pPr lvl="1"/>
            <a:r>
              <a:rPr lang="en-GB" dirty="0" smtClean="0"/>
              <a:t>OneM2M ontologies</a:t>
            </a:r>
          </a:p>
          <a:p>
            <a:pPr lvl="2"/>
            <a:r>
              <a:rPr lang="en-GB" u="sng" dirty="0" smtClean="0">
                <a:hlinkClick r:id="rId3"/>
              </a:rPr>
              <a:t>http</a:t>
            </a:r>
            <a:r>
              <a:rPr lang="en-GB" u="sng" dirty="0">
                <a:hlinkClick r:id="rId3"/>
              </a:rPr>
              <a:t>://www.onem2m.org/technical/developers-corner/tools/onem2m-ontologies</a:t>
            </a:r>
            <a:endParaRPr lang="en-GB" dirty="0"/>
          </a:p>
          <a:p>
            <a:pPr lvl="1"/>
            <a:r>
              <a:rPr lang="en-GB" dirty="0" smtClean="0"/>
              <a:t>IEEE </a:t>
            </a:r>
            <a:r>
              <a:rPr lang="en-GB" dirty="0"/>
              <a:t>IEEE Standard Ontologies for Robotics and </a:t>
            </a:r>
            <a:r>
              <a:rPr lang="en-GB" dirty="0" smtClean="0"/>
              <a:t>Automation,</a:t>
            </a:r>
          </a:p>
          <a:p>
            <a:pPr lvl="2"/>
            <a:r>
              <a:rPr lang="en-GB" u="sng" dirty="0" smtClean="0">
                <a:hlinkClick r:id="rId4"/>
              </a:rPr>
              <a:t>https</a:t>
            </a:r>
            <a:r>
              <a:rPr lang="en-GB" u="sng" dirty="0">
                <a:hlinkClick r:id="rId4"/>
              </a:rPr>
              <a:t>://standards.ieee.org/findstds/standard/1872-2015.html</a:t>
            </a:r>
            <a:endParaRPr lang="en-GB" dirty="0"/>
          </a:p>
          <a:p>
            <a:pPr lvl="1"/>
            <a:r>
              <a:rPr lang="en-GB" dirty="0" smtClean="0"/>
              <a:t>W3C </a:t>
            </a:r>
            <a:r>
              <a:rPr lang="en-GB" dirty="0"/>
              <a:t>Semantic Sensor </a:t>
            </a:r>
            <a:r>
              <a:rPr lang="en-GB" dirty="0" smtClean="0"/>
              <a:t>Network</a:t>
            </a:r>
          </a:p>
          <a:p>
            <a:pPr lvl="2"/>
            <a:r>
              <a:rPr lang="en-GB" u="sng" dirty="0" smtClean="0">
                <a:hlinkClick r:id="rId5"/>
              </a:rPr>
              <a:t>https</a:t>
            </a:r>
            <a:r>
              <a:rPr lang="en-GB" u="sng" dirty="0">
                <a:hlinkClick r:id="rId5"/>
              </a:rPr>
              <a:t>://www.w3.org/TR/vocab-ssn/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JSON context maps names to RDF concepts</a:t>
            </a:r>
          </a:p>
          <a:p>
            <a:pPr lvl="1"/>
            <a:r>
              <a:rPr lang="en-GB" dirty="0" smtClean="0"/>
              <a:t>Local context to disambiguate short names</a:t>
            </a:r>
          </a:p>
          <a:p>
            <a:pPr lvl="2"/>
            <a:r>
              <a:rPr lang="en-GB" dirty="0" smtClean="0"/>
              <a:t>mA for </a:t>
            </a:r>
            <a:r>
              <a:rPr lang="en-GB" dirty="0" err="1" smtClean="0"/>
              <a:t>milliamperes</a:t>
            </a:r>
            <a:endParaRPr lang="en-GB" dirty="0" smtClean="0"/>
          </a:p>
          <a:p>
            <a:pPr lvl="2"/>
            <a:r>
              <a:rPr lang="en-GB" dirty="0" smtClean="0"/>
              <a:t>Grouping by domain and system (e.g. SI vs Imperial)</a:t>
            </a:r>
          </a:p>
          <a:p>
            <a:r>
              <a:rPr lang="en-GB" dirty="0" smtClean="0"/>
              <a:t>RDF concept for combination of unit of measure and scale factor,</a:t>
            </a:r>
            <a:br>
              <a:rPr lang="en-GB" dirty="0" smtClean="0"/>
            </a:br>
            <a:r>
              <a:rPr lang="en-GB" dirty="0" smtClean="0"/>
              <a:t>e.g. </a:t>
            </a:r>
            <a:r>
              <a:rPr lang="en-GB" dirty="0" err="1" smtClean="0"/>
              <a:t>milliamperes</a:t>
            </a:r>
            <a:r>
              <a:rPr lang="en-GB" dirty="0" smtClean="0"/>
              <a:t> (amperes x 1000)</a:t>
            </a:r>
          </a:p>
          <a:p>
            <a:r>
              <a:rPr lang="en-GB" dirty="0" smtClean="0"/>
              <a:t>Concept acts as link to further triples that identify</a:t>
            </a:r>
          </a:p>
          <a:p>
            <a:pPr lvl="1"/>
            <a:r>
              <a:rPr lang="en-GB" dirty="0" smtClean="0"/>
              <a:t>the base unit (amperes)</a:t>
            </a:r>
          </a:p>
          <a:p>
            <a:pPr lvl="1"/>
            <a:r>
              <a:rPr lang="en-GB" dirty="0" smtClean="0"/>
              <a:t>the scale factor (1000)</a:t>
            </a:r>
          </a:p>
          <a:p>
            <a:pPr lvl="1"/>
            <a:r>
              <a:rPr lang="en-GB" dirty="0" smtClean="0"/>
              <a:t>the property being measured (electrical current)</a:t>
            </a:r>
          </a:p>
          <a:p>
            <a:pPr lvl="1"/>
            <a:r>
              <a:rPr lang="en-GB" dirty="0" smtClean="0"/>
              <a:t>Conversion formulae between different units</a:t>
            </a:r>
          </a:p>
          <a:p>
            <a:r>
              <a:rPr lang="en-GB" dirty="0" smtClean="0"/>
              <a:t>Questions, e.g. relationship to QUDT, and whether the </a:t>
            </a:r>
            <a:r>
              <a:rPr lang="en-GB" dirty="0" err="1" smtClean="0"/>
              <a:t>WoT</a:t>
            </a:r>
            <a:r>
              <a:rPr lang="en-GB" dirty="0" smtClean="0"/>
              <a:t> IG should survey the needs for common domains, e.g. smart homes and make some recommendations for standardisation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Epilogue </a:t>
            </a:r>
            <a:r>
              <a:rPr lang="mr-IN" dirty="0" smtClean="0"/>
              <a:t>–</a:t>
            </a:r>
            <a:r>
              <a:rPr lang="en-GB" dirty="0" smtClean="0"/>
              <a:t> Cognitive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362" y="1415845"/>
            <a:ext cx="5673212" cy="362526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Semantic models for the Web of Things are the starting point for the Cognitive Web</a:t>
            </a:r>
          </a:p>
          <a:p>
            <a:r>
              <a:rPr lang="en-GB" dirty="0" smtClean="0"/>
              <a:t>Extension to Linked Data to support reasoning more like we humans do</a:t>
            </a:r>
          </a:p>
          <a:p>
            <a:pPr lvl="1"/>
            <a:r>
              <a:rPr lang="en-GB" dirty="0" smtClean="0"/>
              <a:t>Synthesis of AI and Cognitive Science (ACT-R)</a:t>
            </a:r>
          </a:p>
          <a:p>
            <a:pPr lvl="1"/>
            <a:r>
              <a:rPr lang="en-GB" dirty="0" smtClean="0"/>
              <a:t>Based upon statistics of prior experience</a:t>
            </a:r>
          </a:p>
          <a:p>
            <a:pPr lvl="1"/>
            <a:r>
              <a:rPr lang="en-GB" dirty="0" smtClean="0"/>
              <a:t>Link strengths and exponentially decaying activation levels</a:t>
            </a:r>
          </a:p>
          <a:p>
            <a:pPr lvl="1"/>
            <a:r>
              <a:rPr lang="en-GB" dirty="0" smtClean="0"/>
              <a:t>What-when, what-if and semantic knowledge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ognitive rule language for procedural knowledge</a:t>
            </a:r>
          </a:p>
          <a:p>
            <a:pPr lvl="1"/>
            <a:r>
              <a:rPr lang="en-GB" dirty="0" smtClean="0"/>
              <a:t>Reasoning at multiple levels (</a:t>
            </a:r>
            <a:r>
              <a:rPr lang="en-GB" dirty="0"/>
              <a:t>M</a:t>
            </a:r>
            <a:r>
              <a:rPr lang="en-GB" dirty="0" smtClean="0"/>
              <a:t>insky)</a:t>
            </a:r>
          </a:p>
          <a:p>
            <a:pPr lvl="1"/>
            <a:r>
              <a:rPr lang="en-GB" dirty="0" smtClean="0"/>
              <a:t>Trained and assessed using lessons</a:t>
            </a:r>
          </a:p>
          <a:p>
            <a:pPr lvl="1"/>
            <a:r>
              <a:rPr lang="en-GB" dirty="0" smtClean="0"/>
              <a:t>Self aware cognitive agents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5" y="2872185"/>
            <a:ext cx="2032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5" y="1063229"/>
            <a:ext cx="2010828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1" y="2064276"/>
            <a:ext cx="7341541" cy="85725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Interoperability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Interaction model for things expressed in term of the software object properties, actions and events</a:t>
            </a:r>
          </a:p>
          <a:p>
            <a:pPr lvl="1"/>
            <a:r>
              <a:rPr lang="en-GB" dirty="0" smtClean="0"/>
              <a:t>Data types and constraints, e.g. min/max</a:t>
            </a:r>
          </a:p>
          <a:p>
            <a:pPr lvl="1"/>
            <a:r>
              <a:rPr lang="en-GB" dirty="0" smtClean="0"/>
              <a:t>Units of measure, e.g. degrees Celsius</a:t>
            </a:r>
          </a:p>
          <a:p>
            <a:r>
              <a:rPr lang="en-GB" dirty="0" smtClean="0"/>
              <a:t>Links to semantic models</a:t>
            </a:r>
          </a:p>
          <a:p>
            <a:pPr lvl="1"/>
            <a:r>
              <a:rPr lang="en-GB" dirty="0" smtClean="0"/>
              <a:t>Support for discovery, composition, validation, and adaptation to variations across devices</a:t>
            </a:r>
          </a:p>
          <a:p>
            <a:pPr lvl="1"/>
            <a:r>
              <a:rPr lang="en-GB" dirty="0" smtClean="0"/>
              <a:t>We now need to work on how to realise this!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practical 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OCF, oneM2M and </a:t>
            </a:r>
            <a:r>
              <a:rPr lang="en-GB" dirty="0" err="1" smtClean="0"/>
              <a:t>ECHOnet</a:t>
            </a:r>
            <a:r>
              <a:rPr lang="en-GB" dirty="0" smtClean="0"/>
              <a:t> all specify devices for smart homes, but they vary in the details of the interaction models and capabilities</a:t>
            </a:r>
          </a:p>
          <a:p>
            <a:r>
              <a:rPr lang="en-GB" dirty="0" smtClean="0"/>
              <a:t>Let’s look at some specific examples and discuss ideas for how to express the corresponding semantic models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Same devices,</a:t>
            </a:r>
            <a:br>
              <a:rPr lang="en-GB" dirty="0" smtClean="0"/>
            </a:br>
            <a:r>
              <a:rPr lang="en-GB" dirty="0" smtClean="0"/>
              <a:t>different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23"/>
            <a:ext cx="8229600" cy="34187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Let’s compare </a:t>
            </a:r>
            <a:r>
              <a:rPr lang="en-US" dirty="0"/>
              <a:t>the different interaction models for OCF and oneM2M </a:t>
            </a:r>
            <a:r>
              <a:rPr lang="en-US" dirty="0" smtClean="0"/>
              <a:t>devices</a:t>
            </a:r>
          </a:p>
          <a:p>
            <a:pPr lvl="1"/>
            <a:r>
              <a:rPr lang="en-US" b="1" dirty="0" smtClean="0"/>
              <a:t>OCF devices</a:t>
            </a:r>
            <a:r>
              <a:rPr lang="en-US" dirty="0" smtClean="0"/>
              <a:t>: air conditioner, air purifier, window blind, camera, dishwasher, door open status, dryer, fan, garage door, on/off light, oven, printer, printer multi-function, receiver,  refrigerator</a:t>
            </a:r>
          </a:p>
          <a:p>
            <a:pPr lvl="1"/>
            <a:r>
              <a:rPr lang="en-US" b="1" dirty="0" smtClean="0"/>
              <a:t>oneM2M </a:t>
            </a:r>
            <a:r>
              <a:rPr lang="en-US" b="1" dirty="0"/>
              <a:t>devices</a:t>
            </a:r>
            <a:r>
              <a:rPr lang="en-US" dirty="0"/>
              <a:t>: air conditioner, clothes washer, electric vehicle charger,  smart light, electrical generator, oven, refrigerator, robot cleaner, electric meter, storage battery, television, thermostat, water heater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definition of an air conditioner is very different between the two platforms. OCF just defines an on/off switch and a temperature range. oneM2M, however, also defines the step interval for temperature, a turbo mode, a run mode with a set of states, a timer, and a wind speed setting </a:t>
            </a:r>
            <a:r>
              <a:rPr lang="en-US" dirty="0" smtClean="0"/>
              <a:t>expressed </a:t>
            </a:r>
            <a:r>
              <a:rPr lang="en-US" dirty="0"/>
              <a:t>via an enumeration.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84095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Full details of OIC 1.1 and oneM2M Home Appliances: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www.w3.org/WoT/demos/td2ttl/oic.html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www.w3.org/WoT/demos/td2ttl/m2m.html</a:t>
            </a:r>
            <a:endParaRPr lang="en-GB" dirty="0" smtClean="0"/>
          </a:p>
          <a:p>
            <a:r>
              <a:rPr lang="en-GB" dirty="0" smtClean="0"/>
              <a:t>These include simple JSON representations of the interaction models that have been reverse engineered from the OCF and oneM2M specs</a:t>
            </a:r>
          </a:p>
          <a:p>
            <a:r>
              <a:rPr lang="en-GB" dirty="0" smtClean="0"/>
              <a:t>The demos include scripts that map the JSON to RDF as either Turtle, JSON-LD or a graphical representation</a:t>
            </a:r>
          </a:p>
          <a:p>
            <a:r>
              <a:rPr lang="en-GB" dirty="0" smtClean="0"/>
              <a:t>The demos don</a:t>
            </a:r>
            <a:r>
              <a:rPr lang="mr-IN" dirty="0" smtClean="0"/>
              <a:t>’</a:t>
            </a:r>
            <a:r>
              <a:rPr lang="en-GB" dirty="0" smtClean="0"/>
              <a:t>t yet include the semantic models 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Motion Sensor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OCF: a read-only Boolean property</a:t>
            </a:r>
          </a:p>
          <a:p>
            <a:pPr lvl="1"/>
            <a:r>
              <a:rPr lang="en-GB" dirty="0"/>
              <a:t>This resource describes whether motion has been sensed or not. The value is a </a:t>
            </a:r>
            <a:r>
              <a:rPr lang="en-GB" dirty="0" smtClean="0"/>
              <a:t>Boolean</a:t>
            </a:r>
            <a:r>
              <a:rPr lang="en-GB" dirty="0"/>
              <a:t>. A value of 'true' means that motion has been sensed. A value of 'false' means that motion not been sensed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oneM2M: further properties</a:t>
            </a:r>
          </a:p>
          <a:p>
            <a:pPr lvl="1"/>
            <a:r>
              <a:rPr lang="en-GB" dirty="0" smtClean="0"/>
              <a:t>Wait time in case of continuous motion</a:t>
            </a:r>
          </a:p>
          <a:p>
            <a:pPr lvl="1"/>
            <a:r>
              <a:rPr lang="en-GB" dirty="0" smtClean="0"/>
              <a:t>Integer value for detection accuracy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Thing is an instance of a motion sensor class</a:t>
            </a:r>
          </a:p>
          <a:p>
            <a:pPr lvl="1"/>
            <a:r>
              <a:rPr lang="en-GB" dirty="0" smtClean="0"/>
              <a:t>Instances of this class may have a wait time</a:t>
            </a:r>
          </a:p>
          <a:p>
            <a:pPr lvl="1"/>
            <a:r>
              <a:rPr lang="en-GB" dirty="0" smtClean="0"/>
              <a:t>Instance of this class may have an adjustable sensitivity </a:t>
            </a:r>
          </a:p>
          <a:p>
            <a:r>
              <a:rPr lang="en-GB" dirty="0" smtClean="0"/>
              <a:t>Thing descriptions from different vendors may use different names for the properties, actions and events, and moreover,  there will be variations in the capabilities available</a:t>
            </a:r>
          </a:p>
          <a:p>
            <a:pPr lvl="1"/>
            <a:r>
              <a:rPr lang="en-GB" dirty="0" smtClean="0"/>
              <a:t>Vendors want to differentiate their products from their rivals</a:t>
            </a:r>
          </a:p>
          <a:p>
            <a:pPr lvl="1"/>
            <a:r>
              <a:rPr lang="en-GB" dirty="0" smtClean="0"/>
              <a:t>OCF, oneM2M, </a:t>
            </a:r>
            <a:r>
              <a:rPr lang="en-GB" dirty="0" err="1" smtClean="0"/>
              <a:t>ECHOnet</a:t>
            </a:r>
            <a:r>
              <a:rPr lang="en-GB" dirty="0" smtClean="0"/>
              <a:t>, etc. all define smart home devices differently</a:t>
            </a:r>
          </a:p>
          <a:p>
            <a:pPr lvl="1"/>
            <a:r>
              <a:rPr lang="en-GB" dirty="0" smtClean="0"/>
              <a:t>The Web of things needs to support such variations</a:t>
            </a:r>
          </a:p>
          <a:p>
            <a:r>
              <a:rPr lang="en-GB" dirty="0" smtClean="0"/>
              <a:t>How to cope with different property names for essentially the same concept?</a:t>
            </a:r>
          </a:p>
          <a:p>
            <a:pPr lvl="1"/>
            <a:r>
              <a:rPr lang="en-GB" dirty="0" smtClean="0"/>
              <a:t>One idea is to assert that the property is an instance of the motion sensor class</a:t>
            </a:r>
          </a:p>
          <a:p>
            <a:pPr lvl="2"/>
            <a:r>
              <a:rPr lang="en-GB" dirty="0" smtClean="0"/>
              <a:t>The wait time and sensitivity would then need to be exposed in the interaction model as read/write metadata for that property</a:t>
            </a:r>
          </a:p>
          <a:p>
            <a:pPr lvl="1"/>
            <a:r>
              <a:rPr lang="en-GB" dirty="0" smtClean="0"/>
              <a:t>Another idea is to assert the </a:t>
            </a:r>
            <a:r>
              <a:rPr lang="en-GB" b="1" dirty="0" smtClean="0"/>
              <a:t>semantic role </a:t>
            </a:r>
            <a:r>
              <a:rPr lang="en-GB" dirty="0" smtClean="0"/>
              <a:t>of each property</a:t>
            </a:r>
          </a:p>
          <a:p>
            <a:pPr lvl="2"/>
            <a:r>
              <a:rPr lang="en-GB" dirty="0" smtClean="0"/>
              <a:t>The thing is declared as an instance of the motion sensor class</a:t>
            </a:r>
          </a:p>
          <a:p>
            <a:pPr lvl="2"/>
            <a:r>
              <a:rPr lang="en-GB" dirty="0" smtClean="0"/>
              <a:t>The oneM2M alarm, </a:t>
            </a:r>
            <a:r>
              <a:rPr lang="en-GB" dirty="0" err="1" smtClean="0"/>
              <a:t>silentTime</a:t>
            </a:r>
            <a:r>
              <a:rPr lang="en-GB" dirty="0" smtClean="0"/>
              <a:t> and sensitivity properties are declared with their respective semantic roles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Mapping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1C9-ACA8-C844-BF9D-B5BFB8FAABA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72251" y="1753899"/>
            <a:ext cx="3957849" cy="3201868"/>
            <a:chOff x="4872251" y="1274598"/>
            <a:chExt cx="3957849" cy="3201868"/>
          </a:xfrm>
        </p:grpSpPr>
        <p:sp>
          <p:nvSpPr>
            <p:cNvPr id="15" name="Hexagon 14"/>
            <p:cNvSpPr/>
            <p:nvPr/>
          </p:nvSpPr>
          <p:spPr>
            <a:xfrm>
              <a:off x="5868537" y="2434621"/>
              <a:ext cx="2084696" cy="102659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motionSensor</a:t>
              </a:r>
              <a:endParaRPr lang="en-GB" dirty="0"/>
            </a:p>
          </p:txBody>
        </p:sp>
        <p:sp>
          <p:nvSpPr>
            <p:cNvPr id="16" name="Hexagon 15"/>
            <p:cNvSpPr/>
            <p:nvPr/>
          </p:nvSpPr>
          <p:spPr>
            <a:xfrm>
              <a:off x="6277970" y="1274598"/>
              <a:ext cx="1262418" cy="7151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sensor</a:t>
              </a:r>
              <a:endParaRPr lang="en-GB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892119" y="1989711"/>
              <a:ext cx="0" cy="44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71647" y="1997049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Subclass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2251" y="3957851"/>
              <a:ext cx="996286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55056" y="3957851"/>
              <a:ext cx="1335205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minInterval</a:t>
              </a:r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60859" y="3957851"/>
              <a:ext cx="1269241" cy="518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sensitivity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27343" y="3461211"/>
              <a:ext cx="1364776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3" idx="0"/>
            </p:cNvCxnSpPr>
            <p:nvPr/>
          </p:nvCxnSpPr>
          <p:spPr>
            <a:xfrm flipH="1">
              <a:off x="6722659" y="3461211"/>
              <a:ext cx="169460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4" idx="0"/>
            </p:cNvCxnSpPr>
            <p:nvPr/>
          </p:nvCxnSpPr>
          <p:spPr>
            <a:xfrm>
              <a:off x="6892119" y="3461211"/>
              <a:ext cx="1303361" cy="49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653616" y="3435627"/>
              <a:ext cx="111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Attributes</a:t>
              </a:r>
              <a:endParaRPr lang="en-GB" dirty="0"/>
            </a:p>
          </p:txBody>
        </p:sp>
      </p:grpSp>
      <p:cxnSp>
        <p:nvCxnSpPr>
          <p:cNvPr id="35" name="Curved Connector 34"/>
          <p:cNvCxnSpPr/>
          <p:nvPr/>
        </p:nvCxnSpPr>
        <p:spPr>
          <a:xfrm>
            <a:off x="3520828" y="2658248"/>
            <a:ext cx="2060959" cy="383477"/>
          </a:xfrm>
          <a:prstGeom prst="curved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90951" y="1932546"/>
            <a:ext cx="12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50214" y="1209897"/>
            <a:ext cx="24388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Interaction Model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974027" y="1166199"/>
            <a:ext cx="18703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Semantic Model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855" y="2059465"/>
            <a:ext cx="3838029" cy="2844720"/>
            <a:chOff x="196793" y="1794396"/>
            <a:chExt cx="3838029" cy="2844720"/>
          </a:xfrm>
        </p:grpSpPr>
        <p:sp>
          <p:nvSpPr>
            <p:cNvPr id="5" name="Oval 4"/>
            <p:cNvSpPr/>
            <p:nvPr/>
          </p:nvSpPr>
          <p:spPr>
            <a:xfrm>
              <a:off x="859882" y="2913922"/>
              <a:ext cx="2585884" cy="73741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Sensor123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1343" y="4229683"/>
              <a:ext cx="948519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alarm</a:t>
              </a:r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78142" y="4229683"/>
              <a:ext cx="1219200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silentTime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5622" y="4229683"/>
              <a:ext cx="1219200" cy="40943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sensitivity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5" idx="4"/>
            </p:cNvCxnSpPr>
            <p:nvPr/>
          </p:nvCxnSpPr>
          <p:spPr>
            <a:xfrm flipH="1">
              <a:off x="1073259" y="3651341"/>
              <a:ext cx="1079565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</p:cNvCxnSpPr>
            <p:nvPr/>
          </p:nvCxnSpPr>
          <p:spPr>
            <a:xfrm>
              <a:off x="2152824" y="3651341"/>
              <a:ext cx="0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8" idx="0"/>
            </p:cNvCxnSpPr>
            <p:nvPr/>
          </p:nvCxnSpPr>
          <p:spPr>
            <a:xfrm>
              <a:off x="2152824" y="3651341"/>
              <a:ext cx="1272398" cy="57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6793" y="3651341"/>
              <a:ext cx="11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Properties</a:t>
              </a:r>
              <a:endParaRPr lang="en-GB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305754" y="1794396"/>
              <a:ext cx="1694139" cy="73741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Thing</a:t>
              </a:r>
              <a:endParaRPr lang="en-GB" dirty="0"/>
            </a:p>
          </p:txBody>
        </p:sp>
        <p:cxnSp>
          <p:nvCxnSpPr>
            <p:cNvPr id="41" name="Straight Arrow Connector 40"/>
            <p:cNvCxnSpPr>
              <a:stCxn id="40" idx="4"/>
              <a:endCxn id="5" idx="0"/>
            </p:cNvCxnSpPr>
            <p:nvPr/>
          </p:nvCxnSpPr>
          <p:spPr>
            <a:xfrm>
              <a:off x="2152824" y="2531815"/>
              <a:ext cx="0" cy="38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2102" y="2506801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Instance</a:t>
              </a:r>
              <a:endParaRPr lang="en-GB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78459" y="3086035"/>
            <a:ext cx="173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The mapping may not </a:t>
            </a:r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be isomorphic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9703</TotalTime>
  <Words>1403</Words>
  <Application>Microsoft Macintosh PowerPoint</Application>
  <PresentationFormat>On-screen Show (16:9)</PresentationFormat>
  <Paragraphs>223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Mangal</vt:lpstr>
      <vt:lpstr>Arial</vt:lpstr>
      <vt:lpstr>Office Theme</vt:lpstr>
      <vt:lpstr>Web of Things</vt:lpstr>
      <vt:lpstr>Semantic Interoperability</vt:lpstr>
      <vt:lpstr>Semantic Interoperability</vt:lpstr>
      <vt:lpstr>Let’s get practical …</vt:lpstr>
      <vt:lpstr>Same devices, different capabilities</vt:lpstr>
      <vt:lpstr>More details</vt:lpstr>
      <vt:lpstr>Example: Motion Sensor</vt:lpstr>
      <vt:lpstr>Semantic Model</vt:lpstr>
      <vt:lpstr>Defining a Mapping</vt:lpstr>
      <vt:lpstr>Some Comments</vt:lpstr>
      <vt:lpstr>Can Defaults Help?</vt:lpstr>
      <vt:lpstr>Linked Data Technologies</vt:lpstr>
      <vt:lpstr>Semantic Models</vt:lpstr>
      <vt:lpstr>Simple?</vt:lpstr>
      <vt:lpstr>Roadmap?</vt:lpstr>
      <vt:lpstr>Requirements for Semantic Models</vt:lpstr>
      <vt:lpstr>Challenge!</vt:lpstr>
      <vt:lpstr>Different Communities Different Semantic Models</vt:lpstr>
      <vt:lpstr>Some ideas for discussion</vt:lpstr>
      <vt:lpstr>Units of Measure</vt:lpstr>
      <vt:lpstr>Epilogue – Cognitive Web</vt:lpstr>
      <vt:lpstr>Thanks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Raggett</dc:creator>
  <cp:lastModifiedBy>Dave Raggett</cp:lastModifiedBy>
  <cp:revision>155</cp:revision>
  <dcterms:created xsi:type="dcterms:W3CDTF">2017-01-30T11:30:42Z</dcterms:created>
  <dcterms:modified xsi:type="dcterms:W3CDTF">2017-05-17T23:13:18Z</dcterms:modified>
</cp:coreProperties>
</file>