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8" r:id="rId2"/>
    <p:sldId id="317" r:id="rId3"/>
    <p:sldId id="329" r:id="rId4"/>
    <p:sldId id="331" r:id="rId5"/>
    <p:sldId id="325" r:id="rId6"/>
    <p:sldId id="332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1" autoAdjust="0"/>
    <p:restoredTop sz="97580" autoAdjust="0"/>
  </p:normalViewPr>
  <p:slideViewPr>
    <p:cSldViewPr snapToGrid="0">
      <p:cViewPr varScale="1">
        <p:scale>
          <a:sx n="71" d="100"/>
          <a:sy n="71" d="100"/>
        </p:scale>
        <p:origin x="11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5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95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95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Results and Issues for </a:t>
            </a:r>
            <a:r>
              <a:rPr lang="en-US" altLang="ja-JP" dirty="0" smtClean="0"/>
              <a:t>Burlingame </a:t>
            </a:r>
            <a:r>
              <a:rPr lang="en-US" altLang="ja-JP" dirty="0" err="1" smtClean="0"/>
              <a:t>Plugfest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December 13</a:t>
            </a:r>
            <a:r>
              <a:rPr kumimoji="1" lang="en-US" altLang="ja-JP" baseline="30000" dirty="0" smtClean="0"/>
              <a:t>th</a:t>
            </a:r>
            <a:r>
              <a:rPr kumimoji="1" lang="en-US" altLang="ja-JP" dirty="0" smtClean="0"/>
              <a:t>, 2017</a:t>
            </a:r>
          </a:p>
          <a:p>
            <a:r>
              <a:rPr lang="en-US" altLang="ja-JP" dirty="0" smtClean="0"/>
              <a:t>Ryuichi Matsukura</a:t>
            </a:r>
          </a:p>
          <a:p>
            <a:r>
              <a:rPr kumimoji="1" lang="en-US" altLang="ja-JP" dirty="0" smtClean="0"/>
              <a:t>Fujitsu Laboratories Ltd. / Fujitsu Ltd.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0474" y="5513046"/>
            <a:ext cx="828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See </a:t>
            </a:r>
            <a:r>
              <a:rPr lang="en-US" altLang="ja-JP" dirty="0" smtClean="0"/>
              <a:t>TPAC2017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github</a:t>
            </a:r>
            <a:endParaRPr lang="en-US" altLang="ja-JP" dirty="0" smtClean="0"/>
          </a:p>
          <a:p>
            <a:r>
              <a:rPr lang="en-US" altLang="ja-JP" dirty="0" smtClean="0"/>
              <a:t>https</a:t>
            </a:r>
            <a:r>
              <a:rPr lang="en-US" altLang="ja-JP" dirty="0"/>
              <a:t>://github.com/w3c/wot/blob/master/plugfest/2017-burlingame/preparation.md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53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>
          <a:xfrm>
            <a:off x="8128033" y="5367025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72" name="正方形/長方形 57"/>
          <p:cNvSpPr/>
          <p:nvPr/>
        </p:nvSpPr>
        <p:spPr>
          <a:xfrm>
            <a:off x="1421687" y="5295477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498730" y="5344011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575773" y="5392545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652816" y="5441079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09235" y="5338755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205692" y="5277547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82735" y="5326081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59778" y="5374615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854"/>
          </a:xfrm>
        </p:spPr>
        <p:txBody>
          <a:bodyPr anchor="t">
            <a:noAutofit/>
          </a:bodyPr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diagram on TPAC2017</a:t>
            </a:r>
            <a:endParaRPr kumimoji="1" lang="en-US" altLang="ja-JP" dirty="0"/>
          </a:p>
        </p:txBody>
      </p:sp>
      <p:sp>
        <p:nvSpPr>
          <p:cNvPr id="79" name="正方形/長方形 78"/>
          <p:cNvSpPr/>
          <p:nvPr/>
        </p:nvSpPr>
        <p:spPr>
          <a:xfrm>
            <a:off x="1836236" y="2274241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565515" y="5410635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269703" y="5415631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36821" y="5423149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072814" y="5410635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273670" y="4561186"/>
            <a:ext cx="645117" cy="580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282790" y="5412347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180976" y="4572244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180976" y="5412347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695368" y="2284916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318817" y="140402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8128085" y="1408209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00196" y="5141870"/>
            <a:ext cx="167489" cy="29920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736556" y="5141870"/>
            <a:ext cx="63640" cy="15360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596229" y="5141869"/>
            <a:ext cx="9120" cy="2704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29303" y="5141870"/>
            <a:ext cx="0" cy="2704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596229" y="2854542"/>
            <a:ext cx="421698" cy="170664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8017927" y="2854542"/>
            <a:ext cx="511376" cy="171770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641376" y="1973646"/>
            <a:ext cx="376551" cy="31127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8017927" y="1977835"/>
            <a:ext cx="432717" cy="30708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477637" y="4572244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00196" y="2843867"/>
            <a:ext cx="358599" cy="17283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51690" y="1971052"/>
            <a:ext cx="403729" cy="345209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832860" y="1401426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124295" y="1400782"/>
            <a:ext cx="645117" cy="577053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446854" y="1977835"/>
            <a:ext cx="304836" cy="34453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875518" y="5412347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673153" y="5413237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1846379" y="140402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3551888" y="1388045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481089" y="541542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7347" y="2687701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216845" y="627737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7425" y="6148942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18787" y="6144847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en-US" altLang="ja-JP" sz="1200" dirty="0"/>
          </a:p>
        </p:txBody>
      </p:sp>
      <p:sp>
        <p:nvSpPr>
          <p:cNvPr id="62" name="角丸四角形 61"/>
          <p:cNvSpPr/>
          <p:nvPr/>
        </p:nvSpPr>
        <p:spPr>
          <a:xfrm>
            <a:off x="2485782" y="3701243"/>
            <a:ext cx="5506750" cy="2378246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52109" y="3608943"/>
            <a:ext cx="9004803" cy="2542591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7876074"/>
              <a:gd name="connsiteY0" fmla="*/ 1982928 h 1982928"/>
              <a:gd name="connsiteX1" fmla="*/ 1030181 w 7876074"/>
              <a:gd name="connsiteY1" fmla="*/ 1982541 h 1982928"/>
              <a:gd name="connsiteX2" fmla="*/ 1042338 w 7876074"/>
              <a:gd name="connsiteY2" fmla="*/ 11359 h 1982928"/>
              <a:gd name="connsiteX3" fmla="*/ 7799559 w 7876074"/>
              <a:gd name="connsiteY3" fmla="*/ 10018 h 1982928"/>
              <a:gd name="connsiteX4" fmla="*/ 7799559 w 7876074"/>
              <a:gd name="connsiteY4" fmla="*/ 10018 h 1982928"/>
              <a:gd name="connsiteX5" fmla="*/ 7799559 w 7876074"/>
              <a:gd name="connsiteY5" fmla="*/ 10018 h 1982928"/>
              <a:gd name="connsiteX6" fmla="*/ 7876074 w 7876074"/>
              <a:gd name="connsiteY6" fmla="*/ 0 h 198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6074" h="1982928">
                <a:moveTo>
                  <a:pt x="0" y="1982928"/>
                </a:moveTo>
                <a:lnTo>
                  <a:pt x="1030181" y="1982541"/>
                </a:lnTo>
                <a:cubicBezTo>
                  <a:pt x="1033862" y="1329267"/>
                  <a:pt x="1038657" y="664633"/>
                  <a:pt x="1042338" y="11359"/>
                </a:cubicBezTo>
                <a:lnTo>
                  <a:pt x="7799559" y="10018"/>
                </a:lnTo>
                <a:lnTo>
                  <a:pt x="7799559" y="10018"/>
                </a:lnTo>
                <a:lnTo>
                  <a:pt x="7799559" y="10018"/>
                </a:lnTo>
                <a:lnTo>
                  <a:pt x="7876074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22927" y="3324422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 dirty="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98985" y="5091836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082327" y="3701244"/>
            <a:ext cx="861849" cy="2378245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673419" y="614573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71" name="角丸四角形 66"/>
          <p:cNvSpPr/>
          <p:nvPr/>
        </p:nvSpPr>
        <p:spPr>
          <a:xfrm>
            <a:off x="1297050" y="3701128"/>
            <a:ext cx="1073252" cy="2379187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00196" y="5141870"/>
            <a:ext cx="90446" cy="25067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00196" y="5141870"/>
            <a:ext cx="13403" cy="20214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182538" y="6148941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127" name="Textfeld 126"/>
          <p:cNvSpPr txBox="1"/>
          <p:nvPr/>
        </p:nvSpPr>
        <p:spPr>
          <a:xfrm rot="2678737">
            <a:off x="2168267" y="3245077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rgbClr val="C00000"/>
                </a:solidFill>
              </a:rPr>
              <a:t>(Client Requests)</a:t>
            </a:r>
            <a:endParaRPr lang="en-US" sz="600" dirty="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135" idx="0"/>
            <a:endCxn id="79" idx="2"/>
          </p:cNvCxnSpPr>
          <p:nvPr/>
        </p:nvCxnSpPr>
        <p:spPr>
          <a:xfrm flipH="1" flipV="1">
            <a:off x="2158795" y="2843867"/>
            <a:ext cx="905727" cy="94345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2580331" y="222333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91" name="正方形/長方形 90"/>
          <p:cNvSpPr/>
          <p:nvPr/>
        </p:nvSpPr>
        <p:spPr>
          <a:xfrm>
            <a:off x="4875518" y="4572244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5700047" y="4560297"/>
            <a:ext cx="652919" cy="581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cxnSp>
        <p:nvCxnSpPr>
          <p:cNvPr id="116" name="直線コネクタ 115"/>
          <p:cNvCxnSpPr>
            <a:stCxn id="126" idx="0"/>
            <a:endCxn id="103" idx="2"/>
          </p:cNvCxnSpPr>
          <p:nvPr/>
        </p:nvCxnSpPr>
        <p:spPr>
          <a:xfrm flipV="1">
            <a:off x="6013060" y="5141869"/>
            <a:ext cx="13447" cy="27136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0" name="直線コネクタ 119"/>
          <p:cNvCxnSpPr>
            <a:stCxn id="123" idx="0"/>
            <a:endCxn id="91" idx="2"/>
          </p:cNvCxnSpPr>
          <p:nvPr/>
        </p:nvCxnSpPr>
        <p:spPr>
          <a:xfrm flipV="1">
            <a:off x="5197984" y="5141870"/>
            <a:ext cx="93" cy="2704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正方形/長方形 120"/>
          <p:cNvSpPr/>
          <p:nvPr/>
        </p:nvSpPr>
        <p:spPr>
          <a:xfrm>
            <a:off x="4870597" y="1389478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5700874" y="1400782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25" name="正方形/長方形 124"/>
          <p:cNvSpPr/>
          <p:nvPr/>
        </p:nvSpPr>
        <p:spPr>
          <a:xfrm>
            <a:off x="6417705" y="3788542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4056145" y="457985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11" name="正方形/長方形 110"/>
          <p:cNvSpPr/>
          <p:nvPr/>
        </p:nvSpPr>
        <p:spPr>
          <a:xfrm>
            <a:off x="4870597" y="2256575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(Intel)</a:t>
            </a:r>
            <a:endParaRPr kumimoji="1" lang="en-US" altLang="ja-JP" sz="8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700874" y="223848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smartthings</a:t>
            </a:r>
            <a:r>
              <a:rPr kumimoji="1" lang="en-US" altLang="ja-JP" sz="800" dirty="0" smtClean="0"/>
              <a:t>)</a:t>
            </a:r>
            <a:endParaRPr kumimoji="1" lang="en-US" altLang="ja-JP" sz="8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4150020" y="2955284"/>
            <a:ext cx="644931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6417705" y="2916511"/>
            <a:ext cx="679814" cy="57416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2741963" y="3787319"/>
            <a:ext cx="645117" cy="569626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err="1" smtClean="0"/>
              <a:t>WebUI</a:t>
            </a:r>
            <a:r>
              <a:rPr lang="en-US" altLang="ja-JP" sz="800" dirty="0" smtClean="0"/>
              <a:t> WoT Client (Siemens)</a:t>
            </a:r>
          </a:p>
        </p:txBody>
      </p:sp>
      <p:sp>
        <p:nvSpPr>
          <p:cNvPr id="137" name="正方形/長方形 97"/>
          <p:cNvSpPr/>
          <p:nvPr/>
        </p:nvSpPr>
        <p:spPr>
          <a:xfrm>
            <a:off x="8407468" y="220598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58692" y="2741930"/>
            <a:ext cx="8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Implemented inside Remote proxy</a:t>
            </a:r>
            <a:endParaRPr kumimoji="1" lang="ja-JP" altLang="en-US" sz="800" dirty="0"/>
          </a:p>
        </p:txBody>
      </p:sp>
      <p:cxnSp>
        <p:nvCxnSpPr>
          <p:cNvPr id="138" name="直線コネクタ 137"/>
          <p:cNvCxnSpPr>
            <a:stCxn id="92" idx="0"/>
            <a:endCxn id="89" idx="2"/>
          </p:cNvCxnSpPr>
          <p:nvPr/>
        </p:nvCxnSpPr>
        <p:spPr>
          <a:xfrm flipH="1" flipV="1">
            <a:off x="4378704" y="5149477"/>
            <a:ext cx="16576" cy="26115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9" name="直線コネクタ 138"/>
          <p:cNvCxnSpPr>
            <a:stCxn id="87" idx="0"/>
            <a:endCxn id="135" idx="2"/>
          </p:cNvCxnSpPr>
          <p:nvPr/>
        </p:nvCxnSpPr>
        <p:spPr>
          <a:xfrm flipH="1" flipV="1">
            <a:off x="3064522" y="4356945"/>
            <a:ext cx="520661" cy="105868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0" name="直線コネクタ 139"/>
          <p:cNvCxnSpPr>
            <a:stCxn id="86" idx="0"/>
            <a:endCxn id="135" idx="2"/>
          </p:cNvCxnSpPr>
          <p:nvPr/>
        </p:nvCxnSpPr>
        <p:spPr>
          <a:xfrm flipV="1">
            <a:off x="2880995" y="4356945"/>
            <a:ext cx="183527" cy="105369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1" name="直線コネクタ 140"/>
          <p:cNvCxnSpPr>
            <a:stCxn id="79" idx="0"/>
          </p:cNvCxnSpPr>
          <p:nvPr/>
        </p:nvCxnSpPr>
        <p:spPr>
          <a:xfrm flipV="1">
            <a:off x="2158795" y="1662527"/>
            <a:ext cx="0" cy="6117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2" name="直線コネクタ 141"/>
          <p:cNvCxnSpPr>
            <a:stCxn id="111" idx="0"/>
            <a:endCxn id="121" idx="2"/>
          </p:cNvCxnSpPr>
          <p:nvPr/>
        </p:nvCxnSpPr>
        <p:spPr>
          <a:xfrm flipV="1">
            <a:off x="5193156" y="1959104"/>
            <a:ext cx="0" cy="29747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3" name="直線コネクタ 142"/>
          <p:cNvCxnSpPr>
            <a:stCxn id="131" idx="0"/>
            <a:endCxn id="122" idx="2"/>
          </p:cNvCxnSpPr>
          <p:nvPr/>
        </p:nvCxnSpPr>
        <p:spPr>
          <a:xfrm flipV="1">
            <a:off x="6023433" y="1970408"/>
            <a:ext cx="0" cy="26807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4" name="直線コネクタ 143"/>
          <p:cNvCxnSpPr>
            <a:stCxn id="103" idx="0"/>
            <a:endCxn id="131" idx="2"/>
          </p:cNvCxnSpPr>
          <p:nvPr/>
        </p:nvCxnSpPr>
        <p:spPr>
          <a:xfrm flipH="1" flipV="1">
            <a:off x="6023433" y="2808109"/>
            <a:ext cx="3074" cy="175218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5" name="直線コネクタ 144"/>
          <p:cNvCxnSpPr>
            <a:stCxn id="91" idx="0"/>
            <a:endCxn id="111" idx="2"/>
          </p:cNvCxnSpPr>
          <p:nvPr/>
        </p:nvCxnSpPr>
        <p:spPr>
          <a:xfrm flipH="1" flipV="1">
            <a:off x="5193156" y="2826201"/>
            <a:ext cx="4921" cy="17460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2" name="直線コネクタ 111"/>
          <p:cNvCxnSpPr>
            <a:stCxn id="103" idx="0"/>
            <a:endCxn id="125" idx="2"/>
          </p:cNvCxnSpPr>
          <p:nvPr/>
        </p:nvCxnSpPr>
        <p:spPr>
          <a:xfrm flipV="1">
            <a:off x="6026507" y="4358168"/>
            <a:ext cx="713757" cy="20212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直線コネクタ 123"/>
          <p:cNvCxnSpPr>
            <a:stCxn id="131" idx="2"/>
            <a:endCxn id="133" idx="0"/>
          </p:cNvCxnSpPr>
          <p:nvPr/>
        </p:nvCxnSpPr>
        <p:spPr>
          <a:xfrm>
            <a:off x="6023433" y="2808109"/>
            <a:ext cx="734179" cy="10840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104" name="図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27" y="3364729"/>
            <a:ext cx="1170432" cy="877824"/>
          </a:xfrm>
          <a:prstGeom prst="rect">
            <a:avLst/>
          </a:prstGeom>
        </p:spPr>
      </p:pic>
      <p:pic>
        <p:nvPicPr>
          <p:cNvPr id="129" name="図 1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7" y="2551176"/>
            <a:ext cx="1170432" cy="877824"/>
          </a:xfrm>
          <a:prstGeom prst="rect">
            <a:avLst/>
          </a:prstGeom>
        </p:spPr>
      </p:pic>
      <p:pic>
        <p:nvPicPr>
          <p:cNvPr id="146" name="図 1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09" y="3654979"/>
            <a:ext cx="1170432" cy="877824"/>
          </a:xfrm>
          <a:prstGeom prst="rect">
            <a:avLst/>
          </a:prstGeom>
        </p:spPr>
      </p:pic>
      <p:pic>
        <p:nvPicPr>
          <p:cNvPr id="147" name="図 1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67" y="3654979"/>
            <a:ext cx="1170432" cy="877824"/>
          </a:xfrm>
          <a:prstGeom prst="rect">
            <a:avLst/>
          </a:prstGeom>
        </p:spPr>
      </p:pic>
      <p:pic>
        <p:nvPicPr>
          <p:cNvPr id="148" name="図 1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73" y="6028387"/>
            <a:ext cx="1234180" cy="694094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02" y="3216067"/>
            <a:ext cx="1170432" cy="877824"/>
          </a:xfrm>
          <a:prstGeom prst="rect">
            <a:avLst/>
          </a:prstGeo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>
          <a:xfrm>
            <a:off x="8128033" y="5367025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72" name="正方形/長方形 57"/>
          <p:cNvSpPr/>
          <p:nvPr/>
        </p:nvSpPr>
        <p:spPr>
          <a:xfrm>
            <a:off x="1421687" y="5295477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498730" y="5344011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575773" y="5392545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652816" y="5441079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09235" y="5338755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205692" y="5277547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82735" y="5326081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59778" y="5374615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854"/>
          </a:xfrm>
        </p:spPr>
        <p:txBody>
          <a:bodyPr anchor="t">
            <a:noAutofit/>
          </a:bodyPr>
          <a:lstStyle/>
          <a:p>
            <a:r>
              <a:rPr lang="en-US" altLang="ja-JP" dirty="0" smtClean="0"/>
              <a:t>TPAC2017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results</a:t>
            </a:r>
            <a:endParaRPr kumimoji="1" lang="en-US" altLang="ja-JP" dirty="0"/>
          </a:p>
        </p:txBody>
      </p:sp>
      <p:sp>
        <p:nvSpPr>
          <p:cNvPr id="79" name="正方形/長方形 78"/>
          <p:cNvSpPr/>
          <p:nvPr/>
        </p:nvSpPr>
        <p:spPr>
          <a:xfrm>
            <a:off x="1836236" y="2274241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565515" y="5410635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269703" y="5415631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36821" y="5423149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en-US" altLang="ja-JP" sz="800" dirty="0"/>
          </a:p>
        </p:txBody>
      </p:sp>
      <p:sp>
        <p:nvSpPr>
          <p:cNvPr id="92" name="正方形/長方形 91"/>
          <p:cNvSpPr/>
          <p:nvPr/>
        </p:nvSpPr>
        <p:spPr>
          <a:xfrm>
            <a:off x="4072814" y="5410635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273670" y="4561186"/>
            <a:ext cx="645117" cy="580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282790" y="5412347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180976" y="4572244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180976" y="5412347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695368" y="2284916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318817" y="140402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8128085" y="1408209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00196" y="5141870"/>
            <a:ext cx="167489" cy="29920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736556" y="5141870"/>
            <a:ext cx="63640" cy="15360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596229" y="5141869"/>
            <a:ext cx="9120" cy="2704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29303" y="5141870"/>
            <a:ext cx="0" cy="2704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596229" y="2854542"/>
            <a:ext cx="421698" cy="170664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8017927" y="2854542"/>
            <a:ext cx="511376" cy="171770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641376" y="1973646"/>
            <a:ext cx="376551" cy="31127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8017927" y="1977835"/>
            <a:ext cx="432717" cy="30708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477637" y="4572244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00196" y="2843867"/>
            <a:ext cx="358599" cy="17283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51690" y="1971052"/>
            <a:ext cx="403729" cy="345209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832860" y="1401426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124295" y="1400782"/>
            <a:ext cx="645117" cy="577053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446854" y="1977835"/>
            <a:ext cx="304836" cy="34453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875518" y="5412347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673153" y="5413237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1846379" y="140402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3551888" y="1388045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481089" y="541542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7347" y="2687701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216845" y="627737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7425" y="6148942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18787" y="6144847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en-US" altLang="ja-JP" sz="1200" dirty="0"/>
          </a:p>
        </p:txBody>
      </p:sp>
      <p:sp>
        <p:nvSpPr>
          <p:cNvPr id="62" name="角丸四角形 61"/>
          <p:cNvSpPr/>
          <p:nvPr/>
        </p:nvSpPr>
        <p:spPr>
          <a:xfrm>
            <a:off x="2485782" y="3701243"/>
            <a:ext cx="5506750" cy="2378246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52109" y="3608943"/>
            <a:ext cx="9004803" cy="2542591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7876074"/>
              <a:gd name="connsiteY0" fmla="*/ 1982928 h 1982928"/>
              <a:gd name="connsiteX1" fmla="*/ 1030181 w 7876074"/>
              <a:gd name="connsiteY1" fmla="*/ 1982541 h 1982928"/>
              <a:gd name="connsiteX2" fmla="*/ 1042338 w 7876074"/>
              <a:gd name="connsiteY2" fmla="*/ 11359 h 1982928"/>
              <a:gd name="connsiteX3" fmla="*/ 7799559 w 7876074"/>
              <a:gd name="connsiteY3" fmla="*/ 10018 h 1982928"/>
              <a:gd name="connsiteX4" fmla="*/ 7799559 w 7876074"/>
              <a:gd name="connsiteY4" fmla="*/ 10018 h 1982928"/>
              <a:gd name="connsiteX5" fmla="*/ 7799559 w 7876074"/>
              <a:gd name="connsiteY5" fmla="*/ 10018 h 1982928"/>
              <a:gd name="connsiteX6" fmla="*/ 7876074 w 7876074"/>
              <a:gd name="connsiteY6" fmla="*/ 0 h 198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6074" h="1982928">
                <a:moveTo>
                  <a:pt x="0" y="1982928"/>
                </a:moveTo>
                <a:lnTo>
                  <a:pt x="1030181" y="1982541"/>
                </a:lnTo>
                <a:cubicBezTo>
                  <a:pt x="1033862" y="1329267"/>
                  <a:pt x="1038657" y="664633"/>
                  <a:pt x="1042338" y="11359"/>
                </a:cubicBezTo>
                <a:lnTo>
                  <a:pt x="7799559" y="10018"/>
                </a:lnTo>
                <a:lnTo>
                  <a:pt x="7799559" y="10018"/>
                </a:lnTo>
                <a:lnTo>
                  <a:pt x="7799559" y="10018"/>
                </a:lnTo>
                <a:lnTo>
                  <a:pt x="7876074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22927" y="3324422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 dirty="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98985" y="5091836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082327" y="3701244"/>
            <a:ext cx="861849" cy="2378245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673419" y="614573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71" name="角丸四角形 66"/>
          <p:cNvSpPr/>
          <p:nvPr/>
        </p:nvSpPr>
        <p:spPr>
          <a:xfrm>
            <a:off x="1297050" y="3701128"/>
            <a:ext cx="1073252" cy="2379187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00196" y="5141870"/>
            <a:ext cx="90446" cy="25067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00196" y="5141870"/>
            <a:ext cx="13403" cy="20214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182538" y="6148941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127" name="Textfeld 126"/>
          <p:cNvSpPr txBox="1"/>
          <p:nvPr/>
        </p:nvSpPr>
        <p:spPr>
          <a:xfrm rot="2678737">
            <a:off x="2168267" y="3245077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rgbClr val="C00000"/>
                </a:solidFill>
              </a:rPr>
              <a:t>(Client Requests)</a:t>
            </a:r>
            <a:endParaRPr lang="en-US" sz="600" dirty="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135" idx="0"/>
            <a:endCxn id="79" idx="2"/>
          </p:cNvCxnSpPr>
          <p:nvPr/>
        </p:nvCxnSpPr>
        <p:spPr>
          <a:xfrm flipH="1" flipV="1">
            <a:off x="2158795" y="2843867"/>
            <a:ext cx="905727" cy="94345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2580331" y="222333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91" name="正方形/長方形 90"/>
          <p:cNvSpPr/>
          <p:nvPr/>
        </p:nvSpPr>
        <p:spPr>
          <a:xfrm>
            <a:off x="4875518" y="4572244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5700047" y="4560297"/>
            <a:ext cx="652919" cy="581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cxnSp>
        <p:nvCxnSpPr>
          <p:cNvPr id="116" name="直線コネクタ 115"/>
          <p:cNvCxnSpPr>
            <a:stCxn id="126" idx="0"/>
            <a:endCxn id="103" idx="2"/>
          </p:cNvCxnSpPr>
          <p:nvPr/>
        </p:nvCxnSpPr>
        <p:spPr>
          <a:xfrm flipV="1">
            <a:off x="6013060" y="5141869"/>
            <a:ext cx="13447" cy="27136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0" name="直線コネクタ 119"/>
          <p:cNvCxnSpPr>
            <a:stCxn id="123" idx="0"/>
            <a:endCxn id="91" idx="2"/>
          </p:cNvCxnSpPr>
          <p:nvPr/>
        </p:nvCxnSpPr>
        <p:spPr>
          <a:xfrm flipV="1">
            <a:off x="5197984" y="5141870"/>
            <a:ext cx="93" cy="2704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正方形/長方形 120"/>
          <p:cNvSpPr/>
          <p:nvPr/>
        </p:nvSpPr>
        <p:spPr>
          <a:xfrm>
            <a:off x="4870597" y="1389478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5700874" y="1400782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25" name="正方形/長方形 124"/>
          <p:cNvSpPr/>
          <p:nvPr/>
        </p:nvSpPr>
        <p:spPr>
          <a:xfrm>
            <a:off x="6417705" y="3788542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4056145" y="457985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11" name="正方形/長方形 110"/>
          <p:cNvSpPr/>
          <p:nvPr/>
        </p:nvSpPr>
        <p:spPr>
          <a:xfrm>
            <a:off x="4870597" y="2256575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(Intel)</a:t>
            </a:r>
            <a:endParaRPr kumimoji="1" lang="en-US" altLang="ja-JP" sz="8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700874" y="223848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smartthings</a:t>
            </a:r>
            <a:r>
              <a:rPr kumimoji="1" lang="en-US" altLang="ja-JP" sz="800" dirty="0" smtClean="0"/>
              <a:t>)</a:t>
            </a:r>
            <a:endParaRPr kumimoji="1" lang="en-US" altLang="ja-JP" sz="8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4150020" y="2955284"/>
            <a:ext cx="644931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6417705" y="2916511"/>
            <a:ext cx="679814" cy="57416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2741963" y="3787319"/>
            <a:ext cx="645117" cy="569626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err="1" smtClean="0"/>
              <a:t>WebUI</a:t>
            </a:r>
            <a:r>
              <a:rPr lang="en-US" altLang="ja-JP" sz="800" dirty="0" smtClean="0"/>
              <a:t> WoT Client (Siemens)</a:t>
            </a:r>
          </a:p>
        </p:txBody>
      </p:sp>
      <p:sp>
        <p:nvSpPr>
          <p:cNvPr id="137" name="正方形/長方形 97"/>
          <p:cNvSpPr/>
          <p:nvPr/>
        </p:nvSpPr>
        <p:spPr>
          <a:xfrm>
            <a:off x="8407468" y="220598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58692" y="2741930"/>
            <a:ext cx="8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Implemented inside Remote proxy</a:t>
            </a:r>
            <a:endParaRPr kumimoji="1" lang="ja-JP" altLang="en-US" sz="800" dirty="0"/>
          </a:p>
        </p:txBody>
      </p:sp>
      <p:cxnSp>
        <p:nvCxnSpPr>
          <p:cNvPr id="138" name="直線コネクタ 137"/>
          <p:cNvCxnSpPr>
            <a:stCxn id="92" idx="0"/>
            <a:endCxn id="89" idx="2"/>
          </p:cNvCxnSpPr>
          <p:nvPr/>
        </p:nvCxnSpPr>
        <p:spPr>
          <a:xfrm flipH="1" flipV="1">
            <a:off x="4378704" y="5149477"/>
            <a:ext cx="16576" cy="26115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9" name="直線コネクタ 138"/>
          <p:cNvCxnSpPr>
            <a:stCxn id="87" idx="0"/>
            <a:endCxn id="135" idx="2"/>
          </p:cNvCxnSpPr>
          <p:nvPr/>
        </p:nvCxnSpPr>
        <p:spPr>
          <a:xfrm flipH="1" flipV="1">
            <a:off x="3064522" y="4356945"/>
            <a:ext cx="520661" cy="105868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0" name="直線コネクタ 139"/>
          <p:cNvCxnSpPr>
            <a:stCxn id="86" idx="0"/>
            <a:endCxn id="135" idx="2"/>
          </p:cNvCxnSpPr>
          <p:nvPr/>
        </p:nvCxnSpPr>
        <p:spPr>
          <a:xfrm flipV="1">
            <a:off x="2880995" y="4356945"/>
            <a:ext cx="183527" cy="105369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1" name="直線コネクタ 140"/>
          <p:cNvCxnSpPr>
            <a:stCxn id="79" idx="0"/>
          </p:cNvCxnSpPr>
          <p:nvPr/>
        </p:nvCxnSpPr>
        <p:spPr>
          <a:xfrm flipV="1">
            <a:off x="2158795" y="1662527"/>
            <a:ext cx="0" cy="6117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2" name="直線コネクタ 141"/>
          <p:cNvCxnSpPr>
            <a:stCxn id="111" idx="0"/>
            <a:endCxn id="121" idx="2"/>
          </p:cNvCxnSpPr>
          <p:nvPr/>
        </p:nvCxnSpPr>
        <p:spPr>
          <a:xfrm flipV="1">
            <a:off x="5193156" y="1959104"/>
            <a:ext cx="0" cy="29747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3" name="直線コネクタ 142"/>
          <p:cNvCxnSpPr>
            <a:stCxn id="131" idx="0"/>
            <a:endCxn id="122" idx="2"/>
          </p:cNvCxnSpPr>
          <p:nvPr/>
        </p:nvCxnSpPr>
        <p:spPr>
          <a:xfrm flipV="1">
            <a:off x="6023433" y="1970408"/>
            <a:ext cx="0" cy="26807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4" name="直線コネクタ 143"/>
          <p:cNvCxnSpPr>
            <a:stCxn id="103" idx="0"/>
            <a:endCxn id="131" idx="2"/>
          </p:cNvCxnSpPr>
          <p:nvPr/>
        </p:nvCxnSpPr>
        <p:spPr>
          <a:xfrm flipH="1" flipV="1">
            <a:off x="6023433" y="2808109"/>
            <a:ext cx="3074" cy="175218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5" name="直線コネクタ 144"/>
          <p:cNvCxnSpPr>
            <a:stCxn id="91" idx="0"/>
            <a:endCxn id="111" idx="2"/>
          </p:cNvCxnSpPr>
          <p:nvPr/>
        </p:nvCxnSpPr>
        <p:spPr>
          <a:xfrm flipH="1" flipV="1">
            <a:off x="5193156" y="2826201"/>
            <a:ext cx="4921" cy="17460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2" name="直線コネクタ 111"/>
          <p:cNvCxnSpPr>
            <a:stCxn id="103" idx="0"/>
            <a:endCxn id="125" idx="2"/>
          </p:cNvCxnSpPr>
          <p:nvPr/>
        </p:nvCxnSpPr>
        <p:spPr>
          <a:xfrm flipV="1">
            <a:off x="6026507" y="4358168"/>
            <a:ext cx="713757" cy="20212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直線コネクタ 123"/>
          <p:cNvCxnSpPr>
            <a:stCxn id="131" idx="2"/>
            <a:endCxn id="133" idx="0"/>
          </p:cNvCxnSpPr>
          <p:nvPr/>
        </p:nvCxnSpPr>
        <p:spPr>
          <a:xfrm>
            <a:off x="6023433" y="2808109"/>
            <a:ext cx="734179" cy="10840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" name="直線矢印コネクタ 2"/>
          <p:cNvCxnSpPr/>
          <p:nvPr/>
        </p:nvCxnSpPr>
        <p:spPr>
          <a:xfrm>
            <a:off x="674647" y="1408209"/>
            <a:ext cx="7185466" cy="113317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V="1">
            <a:off x="4554510" y="4793205"/>
            <a:ext cx="2846673" cy="97517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 flipV="1">
            <a:off x="6957848" y="5013434"/>
            <a:ext cx="551662" cy="54892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V="1">
            <a:off x="953554" y="4930360"/>
            <a:ext cx="6447629" cy="69320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>
            <a:off x="599272" y="1784733"/>
            <a:ext cx="6032756" cy="3682277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>
            <a:endCxn id="89" idx="1"/>
          </p:cNvCxnSpPr>
          <p:nvPr/>
        </p:nvCxnSpPr>
        <p:spPr>
          <a:xfrm>
            <a:off x="520561" y="1872867"/>
            <a:ext cx="3535584" cy="2991797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>
            <a:off x="2282554" y="1569606"/>
            <a:ext cx="5636233" cy="81586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>
            <a:off x="4554510" y="5091836"/>
            <a:ext cx="2003945" cy="80387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7860113" y="1872867"/>
            <a:ext cx="78907" cy="5126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>
            <a:off x="8128086" y="1872867"/>
            <a:ext cx="145529" cy="54346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/>
          <p:nvPr/>
        </p:nvCxnSpPr>
        <p:spPr>
          <a:xfrm flipH="1">
            <a:off x="2370302" y="1569606"/>
            <a:ext cx="5863984" cy="846727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 flipV="1">
            <a:off x="1658825" y="4849622"/>
            <a:ext cx="96574" cy="63852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 flipV="1">
            <a:off x="1658825" y="2741930"/>
            <a:ext cx="320670" cy="197721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/>
          <p:nvPr/>
        </p:nvCxnSpPr>
        <p:spPr>
          <a:xfrm>
            <a:off x="2370302" y="2701139"/>
            <a:ext cx="832484" cy="116545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>
            <a:off x="2902890" y="4264495"/>
            <a:ext cx="111871" cy="135907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flipV="1">
            <a:off x="3306384" y="2701139"/>
            <a:ext cx="4587299" cy="1282282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H="1">
            <a:off x="7783624" y="2756388"/>
            <a:ext cx="76489" cy="2036817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>
            <a:off x="7758228" y="5003908"/>
            <a:ext cx="25396" cy="558452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 flipH="1" flipV="1">
            <a:off x="614804" y="1510326"/>
            <a:ext cx="1391681" cy="83262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>
            <a:off x="5339050" y="2741930"/>
            <a:ext cx="2167383" cy="190144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/>
          <p:nvPr/>
        </p:nvCxnSpPr>
        <p:spPr>
          <a:xfrm>
            <a:off x="648805" y="1569606"/>
            <a:ext cx="5315159" cy="3992754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直線矢印コネクタ 165"/>
          <p:cNvCxnSpPr/>
          <p:nvPr/>
        </p:nvCxnSpPr>
        <p:spPr>
          <a:xfrm flipH="1">
            <a:off x="5239157" y="1665250"/>
            <a:ext cx="921316" cy="83404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>
            <a:stCxn id="125" idx="1"/>
          </p:cNvCxnSpPr>
          <p:nvPr/>
        </p:nvCxnSpPr>
        <p:spPr>
          <a:xfrm flipH="1">
            <a:off x="5305480" y="4073355"/>
            <a:ext cx="1112225" cy="57001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125" idx="1"/>
            <a:endCxn id="111" idx="2"/>
          </p:cNvCxnSpPr>
          <p:nvPr/>
        </p:nvCxnSpPr>
        <p:spPr>
          <a:xfrm flipH="1" flipV="1">
            <a:off x="5193156" y="2826201"/>
            <a:ext cx="1224549" cy="1247154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>
            <a:stCxn id="85" idx="2"/>
            <a:endCxn id="91" idx="0"/>
          </p:cNvCxnSpPr>
          <p:nvPr/>
        </p:nvCxnSpPr>
        <p:spPr>
          <a:xfrm>
            <a:off x="2902890" y="2792965"/>
            <a:ext cx="2295187" cy="177927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/>
          <p:nvPr/>
        </p:nvCxnSpPr>
        <p:spPr>
          <a:xfrm flipV="1">
            <a:off x="6149690" y="5035438"/>
            <a:ext cx="1251493" cy="40932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2" name="直線矢印コネクタ 171"/>
          <p:cNvCxnSpPr/>
          <p:nvPr/>
        </p:nvCxnSpPr>
        <p:spPr>
          <a:xfrm flipH="1">
            <a:off x="3122927" y="1816510"/>
            <a:ext cx="4195891" cy="59982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/>
          <p:nvPr/>
        </p:nvCxnSpPr>
        <p:spPr>
          <a:xfrm flipH="1">
            <a:off x="912474" y="1926639"/>
            <a:ext cx="6593959" cy="36357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>
            <a:off x="3256808" y="4264495"/>
            <a:ext cx="265930" cy="134098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/>
          <p:nvPr/>
        </p:nvCxnSpPr>
        <p:spPr>
          <a:xfrm>
            <a:off x="8200851" y="2792965"/>
            <a:ext cx="529175" cy="192618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直線矢印コネクタ 177"/>
          <p:cNvCxnSpPr/>
          <p:nvPr/>
        </p:nvCxnSpPr>
        <p:spPr>
          <a:xfrm>
            <a:off x="8730408" y="4977638"/>
            <a:ext cx="25396" cy="558452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スライド番号プレースホルダー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Summary of achievements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Proxy </a:t>
            </a:r>
            <a:r>
              <a:rPr kumimoji="1" lang="en-US" altLang="ja-JP" dirty="0" err="1" smtClean="0"/>
              <a:t>servients</a:t>
            </a:r>
            <a:r>
              <a:rPr kumimoji="1" lang="en-US" altLang="ja-JP" dirty="0" smtClean="0"/>
              <a:t> can help to set up a larger scale system</a:t>
            </a:r>
          </a:p>
          <a:p>
            <a:pPr lvl="1"/>
            <a:r>
              <a:rPr lang="en-US" altLang="ja-JP" dirty="0" smtClean="0"/>
              <a:t>Proxy </a:t>
            </a:r>
            <a:r>
              <a:rPr lang="en-US" altLang="ja-JP" dirty="0" err="1" smtClean="0"/>
              <a:t>servients</a:t>
            </a:r>
            <a:r>
              <a:rPr lang="en-US" altLang="ja-JP" dirty="0" smtClean="0"/>
              <a:t> aggregate applications and devices to easily connect to each other.</a:t>
            </a:r>
            <a:endParaRPr kumimoji="1" lang="en-US" altLang="ja-JP" dirty="0" smtClean="0"/>
          </a:p>
          <a:p>
            <a:r>
              <a:rPr lang="en-US" altLang="ja-JP" dirty="0"/>
              <a:t>Connectivity and security</a:t>
            </a:r>
          </a:p>
          <a:p>
            <a:pPr lvl="1"/>
            <a:r>
              <a:rPr lang="en-US" altLang="ja-JP" dirty="0"/>
              <a:t>Some resolutions </a:t>
            </a:r>
            <a:r>
              <a:rPr lang="en-US" altLang="ja-JP" dirty="0" smtClean="0"/>
              <a:t>were given for the local and the Internet connections including </a:t>
            </a:r>
            <a:r>
              <a:rPr lang="en-US" altLang="ja-JP" dirty="0"/>
              <a:t>NAT </a:t>
            </a:r>
            <a:r>
              <a:rPr lang="en-US" altLang="ja-JP" dirty="0" smtClean="0"/>
              <a:t>/ Firewall traversal</a:t>
            </a:r>
            <a:endParaRPr lang="en-US" altLang="ja-JP" dirty="0"/>
          </a:p>
          <a:p>
            <a:r>
              <a:rPr kumimoji="1" lang="en-US" altLang="ja-JP" dirty="0" smtClean="0"/>
              <a:t>Many </a:t>
            </a:r>
            <a:r>
              <a:rPr kumimoji="1" lang="en-US" altLang="ja-JP" dirty="0" smtClean="0"/>
              <a:t>devices can connect using WoT framework</a:t>
            </a:r>
          </a:p>
          <a:p>
            <a:pPr lvl="1"/>
            <a:r>
              <a:rPr lang="en-US" altLang="ja-JP" dirty="0" smtClean="0"/>
              <a:t>Sensors and actuators of house, building, factory and vehicle</a:t>
            </a:r>
          </a:p>
          <a:p>
            <a:pPr lvl="1"/>
            <a:r>
              <a:rPr lang="en-US" altLang="ja-JP" dirty="0"/>
              <a:t>ECHONET Lite, OCF, SmartThings, IPSO, </a:t>
            </a:r>
            <a:r>
              <a:rPr lang="en-US" altLang="ja-JP" dirty="0" smtClean="0"/>
              <a:t>BACnet, </a:t>
            </a:r>
            <a:r>
              <a:rPr lang="en-US" altLang="ja-JP" dirty="0"/>
              <a:t>KNX, </a:t>
            </a:r>
            <a:r>
              <a:rPr lang="en-US" altLang="ja-JP" dirty="0" err="1" smtClean="0"/>
              <a:t>Lemonbeat</a:t>
            </a:r>
            <a:r>
              <a:rPr lang="en-US" altLang="ja-JP" dirty="0" smtClean="0"/>
              <a:t>, Modbus, </a:t>
            </a:r>
            <a:r>
              <a:rPr lang="en-US" altLang="ja-JP" dirty="0" err="1" smtClean="0"/>
              <a:t>EtherCAT</a:t>
            </a:r>
            <a:r>
              <a:rPr lang="en-US" altLang="ja-JP" dirty="0" smtClean="0"/>
              <a:t>, and VISS</a:t>
            </a:r>
          </a:p>
          <a:p>
            <a:r>
              <a:rPr lang="en-US" altLang="ja-JP" dirty="0" smtClean="0"/>
              <a:t>Applications </a:t>
            </a:r>
            <a:r>
              <a:rPr lang="en-US" altLang="ja-JP" dirty="0" smtClean="0"/>
              <a:t>are developed on Scripting API and Node-RED</a:t>
            </a:r>
          </a:p>
          <a:p>
            <a:pPr lvl="1"/>
            <a:r>
              <a:rPr lang="en-US" altLang="ja-JP" dirty="0" smtClean="0"/>
              <a:t>Applications were connected to the proxies and the devices using the external WoT interface.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74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Issues for the next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 smtClean="0"/>
              <a:t>Inter-Servient Interface</a:t>
            </a:r>
          </a:p>
          <a:p>
            <a:pPr lvl="1"/>
            <a:r>
              <a:rPr lang="en-US" altLang="ja-JP" dirty="0" smtClean="0"/>
              <a:t>Detailed specification is necessary for the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participants</a:t>
            </a:r>
          </a:p>
          <a:p>
            <a:pPr marL="457200" lvl="1" indent="0">
              <a:buNone/>
            </a:pPr>
            <a:r>
              <a:rPr lang="en-US" altLang="ja-JP" dirty="0" smtClean="0"/>
              <a:t>-&gt; Share your interface descriptions if possible</a:t>
            </a:r>
          </a:p>
          <a:p>
            <a:pPr marL="4572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See Fujitsu implementations on the appendix of the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preparation document</a:t>
            </a:r>
          </a:p>
          <a:p>
            <a:pPr marL="457200" lvl="1" indent="0">
              <a:buNone/>
            </a:pPr>
            <a:r>
              <a:rPr lang="en-US" altLang="ja-JP" dirty="0"/>
              <a:t>     https://github.com/w3c/wot/blob/master/plugfest/2017-burlingame/preparation.md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Some mismatches on the implementations: Action vs. Set, payload format, …</a:t>
            </a:r>
          </a:p>
          <a:p>
            <a:r>
              <a:rPr kumimoji="1" lang="en-US" altLang="ja-JP" dirty="0" smtClean="0"/>
              <a:t>Architecture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Proxy servient: function </a:t>
            </a:r>
            <a:r>
              <a:rPr lang="en-US" altLang="ja-JP" dirty="0" smtClean="0"/>
              <a:t>should </a:t>
            </a:r>
            <a:r>
              <a:rPr lang="en-US" altLang="ja-JP" dirty="0" smtClean="0"/>
              <a:t>be </a:t>
            </a:r>
            <a:r>
              <a:rPr lang="en-US" altLang="ja-JP" dirty="0" smtClean="0"/>
              <a:t>specified</a:t>
            </a:r>
            <a:endParaRPr kumimoji="1" lang="en-US" altLang="ja-JP" dirty="0" smtClean="0"/>
          </a:p>
          <a:p>
            <a:r>
              <a:rPr kumimoji="1" lang="en-US" altLang="ja-JP" dirty="0" smtClean="0"/>
              <a:t>Connectivity </a:t>
            </a:r>
            <a:r>
              <a:rPr kumimoji="1" lang="en-US" altLang="ja-JP" dirty="0" smtClean="0"/>
              <a:t>and security</a:t>
            </a:r>
          </a:p>
          <a:p>
            <a:pPr lvl="1"/>
            <a:r>
              <a:rPr lang="en-US" altLang="ja-JP" dirty="0" smtClean="0"/>
              <a:t>Interoperable firewall and NAT traversal patterns between remote/local proxies</a:t>
            </a:r>
          </a:p>
          <a:p>
            <a:pPr lvl="1"/>
            <a:r>
              <a:rPr kumimoji="1" lang="en-US" altLang="ja-JP" dirty="0" smtClean="0"/>
              <a:t>Security consideration</a:t>
            </a:r>
          </a:p>
          <a:p>
            <a:r>
              <a:rPr lang="en-US" altLang="ja-JP" dirty="0" smtClean="0"/>
              <a:t>TD </a:t>
            </a:r>
            <a:r>
              <a:rPr lang="en-US" altLang="ja-JP" dirty="0" smtClean="0"/>
              <a:t>management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Functions and Interface of Thing directory should be specified.</a:t>
            </a:r>
          </a:p>
          <a:p>
            <a:pPr lvl="1"/>
            <a:r>
              <a:rPr lang="en-US" altLang="ja-JP" dirty="0" smtClean="0"/>
              <a:t>Life cycle management of TD</a:t>
            </a:r>
            <a:endParaRPr lang="en-US" altLang="ja-JP" dirty="0" smtClean="0"/>
          </a:p>
          <a:p>
            <a:r>
              <a:rPr lang="en-US" altLang="ja-JP" dirty="0" smtClean="0"/>
              <a:t>TD Model</a:t>
            </a:r>
          </a:p>
          <a:p>
            <a:pPr lvl="1"/>
            <a:r>
              <a:rPr lang="en-US" altLang="ja-JP" dirty="0" smtClean="0"/>
              <a:t>Event </a:t>
            </a:r>
            <a:r>
              <a:rPr lang="en-US" altLang="ja-JP" dirty="0" smtClean="0"/>
              <a:t>representation</a:t>
            </a:r>
          </a:p>
          <a:p>
            <a:pPr lvl="1"/>
            <a:r>
              <a:rPr lang="en-US" altLang="ja-JP" dirty="0" smtClean="0"/>
              <a:t>Complex Action representation</a:t>
            </a:r>
          </a:p>
          <a:p>
            <a:pPr lvl="1"/>
            <a:r>
              <a:rPr lang="en-US" altLang="ja-JP" dirty="0" smtClean="0"/>
              <a:t>Semantic annotations</a:t>
            </a:r>
          </a:p>
          <a:p>
            <a:pPr lvl="1"/>
            <a:r>
              <a:rPr lang="en-US" altLang="ja-JP" dirty="0" smtClean="0"/>
              <a:t>Protocol bindings to specific protocols, for examples OCF, EHONET lite,…</a:t>
            </a:r>
            <a:endParaRPr lang="en-US" altLang="ja-JP" dirty="0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45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Action plans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Plugfest</a:t>
            </a:r>
            <a:r>
              <a:rPr kumimoji="1" lang="en-US" altLang="ja-JP" dirty="0" smtClean="0"/>
              <a:t> call</a:t>
            </a:r>
          </a:p>
          <a:p>
            <a:pPr lvl="1"/>
            <a:endParaRPr lang="en-US" altLang="ja-JP" dirty="0" smtClean="0"/>
          </a:p>
          <a:p>
            <a:r>
              <a:rPr kumimoji="1" lang="en-US" altLang="ja-JP" dirty="0" err="1" smtClean="0"/>
              <a:t>Plugfest</a:t>
            </a:r>
            <a:r>
              <a:rPr kumimoji="1" lang="en-US" altLang="ja-JP" dirty="0" smtClean="0"/>
              <a:t> guideline document</a:t>
            </a:r>
          </a:p>
          <a:p>
            <a:pPr lvl="1"/>
            <a:r>
              <a:rPr lang="en-US" altLang="ja-JP" dirty="0" smtClean="0"/>
              <a:t>Detailed specification will be shown for new participants</a:t>
            </a:r>
          </a:p>
          <a:p>
            <a:pPr lvl="1"/>
            <a:r>
              <a:rPr kumimoji="1" lang="en-US" altLang="ja-JP" dirty="0" smtClean="0"/>
              <a:t>Part of them should be merged to WG documents and others to notes or appendix after the discussions</a:t>
            </a:r>
          </a:p>
          <a:p>
            <a:pPr lvl="1"/>
            <a:r>
              <a:rPr lang="en-US" altLang="ja-JP" dirty="0" smtClean="0"/>
              <a:t>Setup the document on IG repository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23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5487</TotalTime>
  <Words>812</Words>
  <Application>Microsoft Office PowerPoint</Application>
  <PresentationFormat>画面に合わせる (4:3)</PresentationFormat>
  <Paragraphs>257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Results and Issues for Burlingame Plugfest</vt:lpstr>
      <vt:lpstr>Servients diagram on TPAC2017</vt:lpstr>
      <vt:lpstr>TPAC2017 Plugfest results</vt:lpstr>
      <vt:lpstr>Summary of achievements</vt:lpstr>
      <vt:lpstr>Issues for the next</vt:lpstr>
      <vt:lpstr>Action plans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ryuichi</cp:lastModifiedBy>
  <cp:revision>328</cp:revision>
  <cp:lastPrinted>2017-10-25T11:21:47Z</cp:lastPrinted>
  <dcterms:created xsi:type="dcterms:W3CDTF">2017-08-13T06:02:55Z</dcterms:created>
  <dcterms:modified xsi:type="dcterms:W3CDTF">2017-12-13T12:31:32Z</dcterms:modified>
</cp:coreProperties>
</file>