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78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4" r:id="rId12"/>
    <p:sldId id="266" r:id="rId13"/>
    <p:sldId id="268" r:id="rId14"/>
    <p:sldId id="269" r:id="rId15"/>
    <p:sldId id="270" r:id="rId16"/>
    <p:sldId id="271" r:id="rId17"/>
    <p:sldId id="283" r:id="rId18"/>
    <p:sldId id="265" r:id="rId19"/>
    <p:sldId id="267" r:id="rId20"/>
    <p:sldId id="272" r:id="rId21"/>
    <p:sldId id="286" r:id="rId22"/>
    <p:sldId id="279" r:id="rId23"/>
    <p:sldId id="299" r:id="rId24"/>
    <p:sldId id="298" r:id="rId25"/>
    <p:sldId id="277" r:id="rId26"/>
    <p:sldId id="280" r:id="rId27"/>
    <p:sldId id="290" r:id="rId28"/>
    <p:sldId id="281" r:id="rId29"/>
    <p:sldId id="287" r:id="rId30"/>
    <p:sldId id="288" r:id="rId31"/>
    <p:sldId id="289" r:id="rId32"/>
    <p:sldId id="282" r:id="rId33"/>
    <p:sldId id="275" r:id="rId34"/>
    <p:sldId id="261" r:id="rId35"/>
    <p:sldId id="300" r:id="rId36"/>
    <p:sldId id="318" r:id="rId37"/>
    <p:sldId id="316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7" r:id="rId5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C9F5-32D2-42B5-96C6-A2155698F10A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F3CC-1C16-44C5-879B-389FF4F4502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DF3CC-1C16-44C5-879B-389FF4F4502F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22964-C42E-4AD1-A221-207409CF8EEF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With</a:t>
            </a:r>
            <a:r>
              <a:rPr lang="de-DE" dirty="0" smtClean="0"/>
              <a:t> the web</a:t>
            </a:r>
          </a:p>
          <a:p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endParaRPr lang="de-DE" dirty="0" smtClean="0"/>
          </a:p>
          <a:p>
            <a:r>
              <a:rPr lang="de-DE" dirty="0" err="1" smtClean="0"/>
              <a:t>With</a:t>
            </a:r>
            <a:r>
              <a:rPr lang="de-DE" dirty="0" smtClean="0"/>
              <a:t> the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Three</a:t>
            </a:r>
            <a:r>
              <a:rPr lang="de-DE" baseline="0" dirty="0" smtClean="0"/>
              <a:t> APIs</a:t>
            </a:r>
          </a:p>
          <a:p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: GPIOs,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sensors</a:t>
            </a:r>
            <a:r>
              <a:rPr lang="de-DE" baseline="0" dirty="0" smtClean="0"/>
              <a:t> etc.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expose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client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acess</a:t>
            </a:r>
            <a:r>
              <a:rPr lang="de-DE" baseline="0" dirty="0" smtClean="0"/>
              <a:t> &amp; </a:t>
            </a:r>
            <a:r>
              <a:rPr lang="de-DE" baseline="0" dirty="0" err="1" smtClean="0"/>
              <a:t>interact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browser</a:t>
            </a:r>
            <a:r>
              <a:rPr lang="de-DE" dirty="0" smtClean="0"/>
              <a:t> </a:t>
            </a:r>
            <a:r>
              <a:rPr lang="de-DE" dirty="0" err="1" smtClean="0"/>
              <a:t>wars</a:t>
            </a:r>
            <a:r>
              <a:rPr lang="de-DE" dirty="0" smtClean="0"/>
              <a:t>“ </a:t>
            </a:r>
            <a:r>
              <a:rPr lang="de-DE" dirty="0" err="1" smtClean="0"/>
              <a:t>slowed</a:t>
            </a:r>
            <a:r>
              <a:rPr lang="de-DE" dirty="0" smtClean="0"/>
              <a:t> </a:t>
            </a:r>
            <a:r>
              <a:rPr lang="de-DE" dirty="0" err="1" smtClean="0"/>
              <a:t>innovation</a:t>
            </a:r>
            <a:r>
              <a:rPr lang="de-DE" dirty="0" smtClean="0"/>
              <a:t>. The mobile </a:t>
            </a:r>
            <a:r>
              <a:rPr lang="de-DE" dirty="0" err="1" smtClean="0"/>
              <a:t>phone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on </a:t>
            </a:r>
            <a:r>
              <a:rPr lang="de-DE" dirty="0" err="1" smtClean="0"/>
              <a:t>fragmentating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avoid</a:t>
            </a:r>
            <a:r>
              <a:rPr lang="de-DE" dirty="0" smtClean="0"/>
              <a:t> a „</a:t>
            </a:r>
            <a:r>
              <a:rPr lang="de-DE" dirty="0" err="1" smtClean="0"/>
              <a:t>thing</a:t>
            </a:r>
            <a:r>
              <a:rPr lang="de-DE" dirty="0" smtClean="0"/>
              <a:t> war“.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standardize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script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thing</a:t>
            </a:r>
            <a:r>
              <a:rPr lang="de-DE" baseline="0" dirty="0" smtClean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35E9C-1B53-4265-90FC-FD787D951DBF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amazon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fridge</a:t>
            </a:r>
            <a:r>
              <a:rPr lang="de-DE" dirty="0" smtClean="0"/>
              <a:t> </a:t>
            </a:r>
            <a:r>
              <a:rPr lang="de-DE" dirty="0" err="1" smtClean="0"/>
              <a:t>vendor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Would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vendor</a:t>
            </a:r>
            <a:r>
              <a:rPr lang="de-DE" baseline="0" dirty="0" smtClean="0"/>
              <a:t> of </a:t>
            </a:r>
            <a:r>
              <a:rPr lang="de-DE" baseline="0" dirty="0" err="1" smtClean="0"/>
              <a:t>washing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ingredients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learn</a:t>
            </a:r>
            <a:r>
              <a:rPr lang="de-DE" baseline="0" dirty="0" smtClean="0"/>
              <a:t> a different </a:t>
            </a:r>
            <a:r>
              <a:rPr lang="de-DE" baseline="0" dirty="0" err="1" smtClean="0"/>
              <a:t>concept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washing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machine</a:t>
            </a:r>
            <a:r>
              <a:rPr lang="de-DE" baseline="0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1E6FC-5E0A-47AB-9531-F613680F06E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E1E6FC-5E0A-47AB-9531-F613680F06E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oT/IG/wiki/Main_Page" TargetMode="External"/><Relationship Id="rId2" Type="http://schemas.openxmlformats.org/officeDocument/2006/relationships/hyperlink" Target="http://w3c.github.io/wot/architecture/wot-architectu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kovatsc/wot-demo-devices" TargetMode="External"/><Relationship Id="rId4" Type="http://schemas.openxmlformats.org/officeDocument/2006/relationships/hyperlink" Target="https://github.com/thingweb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paho/" TargetMode="External"/><Relationship Id="rId2" Type="http://schemas.openxmlformats.org/officeDocument/2006/relationships/hyperlink" Target="http://coap.technolog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3c.github.io/wot/current-practices/wot-practic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flaticon.com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br>
              <a:rPr lang="en-US" dirty="0" smtClean="0"/>
            </a:br>
            <a:r>
              <a:rPr lang="en-US" dirty="0" smtClean="0"/>
              <a:t>with a </a:t>
            </a:r>
            <a:r>
              <a:rPr lang="en-US" dirty="0" err="1" smtClean="0"/>
              <a:t>WoT</a:t>
            </a:r>
            <a:r>
              <a:rPr lang="en-US" dirty="0" smtClean="0"/>
              <a:t> Project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W3C </a:t>
            </a:r>
            <a:r>
              <a:rPr lang="de-DE" dirty="0" err="1" smtClean="0"/>
              <a:t>WoT</a:t>
            </a:r>
            <a:r>
              <a:rPr lang="de-DE" dirty="0" smtClean="0"/>
              <a:t> IG F2F Meeting</a:t>
            </a:r>
            <a:br>
              <a:rPr lang="de-DE" dirty="0" smtClean="0"/>
            </a:br>
            <a:r>
              <a:rPr lang="de-DE" dirty="0" smtClean="0"/>
              <a:t>Montreal, CA, 2016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252520" cy="1143000"/>
          </a:xfrm>
        </p:spPr>
        <p:txBody>
          <a:bodyPr>
            <a:normAutofit/>
          </a:bodyPr>
          <a:lstStyle/>
          <a:p>
            <a:r>
              <a:rPr lang="en-US" dirty="0"/>
              <a:t>(Type D) </a:t>
            </a:r>
            <a:r>
              <a:rPr lang="en-US" dirty="0" err="1"/>
              <a:t>WoT</a:t>
            </a:r>
            <a:r>
              <a:rPr lang="en-US" dirty="0"/>
              <a:t> Servient on Cloud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Cloud to provide global accessibility</a:t>
            </a:r>
            <a:endParaRPr kumimoji="1" lang="en-US" altLang="ja-JP" sz="24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Servients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are cascaded to access the real device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Browser or Client App accesses global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cloud named platform at first. Then platform send the request from client to local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Hub.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Resource information on both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Servient on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Cloud 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and that on Hub is synchronized.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35" name="角丸四角形 6"/>
          <p:cNvSpPr/>
          <p:nvPr/>
        </p:nvSpPr>
        <p:spPr bwMode="auto">
          <a:xfrm>
            <a:off x="518985" y="3789040"/>
            <a:ext cx="1009825" cy="17704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Browser</a:t>
            </a:r>
            <a:endParaRPr kumimoji="0" lang="ja-JP" alt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1"/>
          <p:cNvSpPr/>
          <p:nvPr/>
        </p:nvSpPr>
        <p:spPr bwMode="auto">
          <a:xfrm>
            <a:off x="574481" y="5237296"/>
            <a:ext cx="832765" cy="275053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7" name="角丸四角形 24"/>
          <p:cNvSpPr/>
          <p:nvPr/>
        </p:nvSpPr>
        <p:spPr bwMode="auto">
          <a:xfrm>
            <a:off x="584666" y="4949199"/>
            <a:ext cx="856939" cy="24633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8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8" name="角丸四角形 21"/>
          <p:cNvSpPr/>
          <p:nvPr/>
        </p:nvSpPr>
        <p:spPr bwMode="auto">
          <a:xfrm>
            <a:off x="567226" y="4704481"/>
            <a:ext cx="864148" cy="22479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8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8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9" name="縦巻き 49"/>
          <p:cNvSpPr/>
          <p:nvPr/>
        </p:nvSpPr>
        <p:spPr bwMode="auto">
          <a:xfrm>
            <a:off x="567224" y="4050828"/>
            <a:ext cx="892629" cy="22950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0" name="角丸四角形 21"/>
          <p:cNvSpPr/>
          <p:nvPr/>
        </p:nvSpPr>
        <p:spPr bwMode="auto">
          <a:xfrm>
            <a:off x="576992" y="4406495"/>
            <a:ext cx="850096" cy="253546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41" name="直線矢印コネクタ 40"/>
          <p:cNvCxnSpPr/>
          <p:nvPr/>
        </p:nvCxnSpPr>
        <p:spPr bwMode="auto">
          <a:xfrm>
            <a:off x="1009040" y="4155985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2" name="雲 41"/>
          <p:cNvSpPr/>
          <p:nvPr/>
        </p:nvSpPr>
        <p:spPr bwMode="gray">
          <a:xfrm>
            <a:off x="1796451" y="3559925"/>
            <a:ext cx="3655639" cy="2952329"/>
          </a:xfrm>
          <a:prstGeom prst="cloud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sz="1800" dirty="0" err="1" smtClean="0">
              <a:solidFill>
                <a:prstClr val="black"/>
              </a:solidFill>
              <a:latin typeface="Gill Sans MT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42"/>
          <p:cNvGrpSpPr/>
          <p:nvPr/>
        </p:nvGrpSpPr>
        <p:grpSpPr>
          <a:xfrm>
            <a:off x="2828012" y="3814081"/>
            <a:ext cx="1838118" cy="1770468"/>
            <a:chOff x="2157748" y="1764987"/>
            <a:chExt cx="3926420" cy="4184293"/>
          </a:xfrm>
        </p:grpSpPr>
        <p:sp>
          <p:nvSpPr>
            <p:cNvPr id="44" name="角丸四角形 6"/>
            <p:cNvSpPr/>
            <p:nvPr/>
          </p:nvSpPr>
          <p:spPr bwMode="auto">
            <a:xfrm>
              <a:off x="2157748" y="1764987"/>
              <a:ext cx="3926420" cy="4184293"/>
            </a:xfrm>
            <a:prstGeom prst="roundRect">
              <a:avLst>
                <a:gd name="adj" fmla="val 6113"/>
              </a:avLst>
            </a:prstGeom>
            <a:gradFill rotWithShape="1">
              <a:gsLst>
                <a:gs pos="0">
                  <a:sysClr val="windowText" lastClr="000000">
                    <a:tint val="45000"/>
                    <a:satMod val="200000"/>
                  </a:sysClr>
                </a:gs>
                <a:gs pos="30000">
                  <a:sysClr val="windowText" lastClr="000000">
                    <a:tint val="61000"/>
                    <a:satMod val="200000"/>
                  </a:sysClr>
                </a:gs>
                <a:gs pos="45000">
                  <a:sysClr val="windowText" lastClr="000000">
                    <a:tint val="66000"/>
                    <a:satMod val="200000"/>
                  </a:sysClr>
                </a:gs>
                <a:gs pos="55000">
                  <a:sysClr val="windowText" lastClr="000000">
                    <a:tint val="66000"/>
                    <a:satMod val="200000"/>
                  </a:sysClr>
                </a:gs>
                <a:gs pos="73000">
                  <a:sysClr val="windowText" lastClr="000000">
                    <a:tint val="61000"/>
                    <a:satMod val="200000"/>
                  </a:sysClr>
                </a:gs>
                <a:gs pos="100000">
                  <a:sysClr val="windowText" lastClr="000000">
                    <a:tint val="45000"/>
                    <a:satMod val="200000"/>
                  </a:sysClr>
                </a:gs>
              </a:gsLst>
              <a:lin ang="950000" scaled="1"/>
            </a:gradFill>
            <a:ln w="952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>
              <a:outerShdw blurRad="38100" dist="25400" dir="5400000" rotWithShape="0">
                <a:srgbClr val="000000">
                  <a:alpha val="40000"/>
                </a:srgbClr>
              </a:outerShdw>
            </a:effectLst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WoT</a:t>
              </a: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  <a:cs typeface="+mn-cs"/>
                </a:rPr>
                <a:t> Servient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endParaRPr>
            </a:p>
          </p:txBody>
        </p:sp>
        <p:sp>
          <p:nvSpPr>
            <p:cNvPr id="45" name="角丸四角形 22"/>
            <p:cNvSpPr/>
            <p:nvPr/>
          </p:nvSpPr>
          <p:spPr bwMode="auto">
            <a:xfrm>
              <a:off x="4135208" y="5187493"/>
              <a:ext cx="1729451" cy="671324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de-DE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Client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6" name="角丸四角形 31"/>
            <p:cNvSpPr/>
            <p:nvPr/>
          </p:nvSpPr>
          <p:spPr bwMode="auto">
            <a:xfrm>
              <a:off x="2276294" y="5187770"/>
              <a:ext cx="1778877" cy="650055"/>
            </a:xfrm>
            <a:prstGeom prst="roundRect">
              <a:avLst/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fontAlgn="ctr">
                <a:defRPr/>
              </a:pPr>
              <a:r>
                <a:rPr kumimoji="0" lang="en-US" altLang="ja-JP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Server </a:t>
              </a:r>
              <a:r>
                <a:rPr kumimoji="1" lang="en-US" altLang="ja-JP" sz="900" dirty="0" smtClean="0">
                  <a:solidFill>
                    <a:prstClr val="black"/>
                  </a:solidFill>
                  <a:latin typeface="Gill Sans MT"/>
                  <a:ea typeface="HG明朝E" panose="02020909000000000000" pitchFamily="17" charset="-128"/>
                </a:rPr>
                <a:t>Connector</a:t>
              </a:r>
              <a:endParaRPr kumimoji="0" lang="ja-JP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7" name="角丸四角形 24"/>
            <p:cNvSpPr/>
            <p:nvPr/>
          </p:nvSpPr>
          <p:spPr bwMode="auto">
            <a:xfrm>
              <a:off x="2298050" y="4506886"/>
              <a:ext cx="3587283" cy="582179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Protocol Binding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8" name="角丸四角形 21"/>
            <p:cNvSpPr/>
            <p:nvPr/>
          </p:nvSpPr>
          <p:spPr bwMode="auto">
            <a:xfrm>
              <a:off x="2260794" y="3928524"/>
              <a:ext cx="3624539" cy="50858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Resource</a:t>
              </a:r>
              <a:r>
                <a:rPr kumimoji="0" lang="ja-JP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 </a:t>
              </a:r>
              <a:r>
                <a:rPr kumimoji="0" lang="en-US" altLang="ja-JP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Model</a:t>
              </a:r>
              <a:endParaRPr kumimoji="0" lang="ja-JP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  <p:sp>
          <p:nvSpPr>
            <p:cNvPr id="49" name="縦巻き 49"/>
            <p:cNvSpPr/>
            <p:nvPr/>
          </p:nvSpPr>
          <p:spPr bwMode="auto">
            <a:xfrm>
              <a:off x="2260792" y="2429542"/>
              <a:ext cx="3581188" cy="49656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 MT"/>
                  <a:ea typeface="HG明朝E" panose="02020909000000000000" pitchFamily="17" charset="-128"/>
                </a:rPr>
                <a:t>App Script</a:t>
              </a:r>
              <a:endParaRPr kumimoji="0" lang="ja-JP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endParaRPr>
            </a:p>
          </p:txBody>
        </p:sp>
      </p:grpSp>
      <p:sp>
        <p:nvSpPr>
          <p:cNvPr id="50" name="角丸四角形 49"/>
          <p:cNvSpPr/>
          <p:nvPr/>
        </p:nvSpPr>
        <p:spPr bwMode="gray">
          <a:xfrm>
            <a:off x="2718262" y="3714706"/>
            <a:ext cx="2002435" cy="1958843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1" name="フリーフォーム 50"/>
          <p:cNvSpPr/>
          <p:nvPr/>
        </p:nvSpPr>
        <p:spPr bwMode="gray">
          <a:xfrm rot="10800000">
            <a:off x="927066" y="5556040"/>
            <a:ext cx="2420798" cy="59115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2" name="角丸四角形 6"/>
          <p:cNvSpPr/>
          <p:nvPr/>
        </p:nvSpPr>
        <p:spPr bwMode="auto">
          <a:xfrm>
            <a:off x="6038079" y="3931117"/>
            <a:ext cx="2623251" cy="201758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3" name="角丸四角形 22"/>
          <p:cNvSpPr/>
          <p:nvPr/>
        </p:nvSpPr>
        <p:spPr bwMode="auto">
          <a:xfrm>
            <a:off x="7696899" y="5531963"/>
            <a:ext cx="846831" cy="33871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31"/>
          <p:cNvSpPr/>
          <p:nvPr/>
        </p:nvSpPr>
        <p:spPr bwMode="auto">
          <a:xfrm>
            <a:off x="6835258" y="5537328"/>
            <a:ext cx="859774" cy="32798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角丸四角形 24"/>
          <p:cNvSpPr/>
          <p:nvPr/>
        </p:nvSpPr>
        <p:spPr bwMode="auto">
          <a:xfrm>
            <a:off x="6844420" y="5216150"/>
            <a:ext cx="1710386" cy="298537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6" name="角丸四角形 21"/>
          <p:cNvSpPr/>
          <p:nvPr/>
        </p:nvSpPr>
        <p:spPr bwMode="auto">
          <a:xfrm>
            <a:off x="6858000" y="4887209"/>
            <a:ext cx="1696806" cy="298537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7" name="縦巻き 49"/>
          <p:cNvSpPr/>
          <p:nvPr/>
        </p:nvSpPr>
        <p:spPr bwMode="auto">
          <a:xfrm>
            <a:off x="6233424" y="4195808"/>
            <a:ext cx="2346338" cy="261304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8" name="角丸四角形 12"/>
          <p:cNvSpPr/>
          <p:nvPr/>
        </p:nvSpPr>
        <p:spPr bwMode="auto">
          <a:xfrm>
            <a:off x="6187057" y="4902591"/>
            <a:ext cx="622567" cy="962720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lang="ja-JP" altLang="en-US" sz="10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59" name="直線矢印コネクタ 58"/>
          <p:cNvCxnSpPr>
            <a:stCxn id="58" idx="2"/>
            <a:endCxn id="60" idx="0"/>
          </p:cNvCxnSpPr>
          <p:nvPr/>
        </p:nvCxnSpPr>
        <p:spPr bwMode="auto">
          <a:xfrm flipH="1">
            <a:off x="6498307" y="5865311"/>
            <a:ext cx="34" cy="47194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0" name="角丸四角形 59"/>
          <p:cNvSpPr/>
          <p:nvPr/>
        </p:nvSpPr>
        <p:spPr bwMode="gray">
          <a:xfrm>
            <a:off x="6128908" y="6337260"/>
            <a:ext cx="738797" cy="352994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05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60"/>
          <p:cNvSpPr/>
          <p:nvPr/>
        </p:nvSpPr>
        <p:spPr bwMode="gray">
          <a:xfrm>
            <a:off x="5987714" y="3835624"/>
            <a:ext cx="2736064" cy="2154890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194196" y="3572463"/>
            <a:ext cx="10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Hub(GW)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2459082" y="6156012"/>
            <a:ext cx="8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8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Cloud</a:t>
            </a: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679429" y="3429000"/>
            <a:ext cx="859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Platform</a:t>
            </a: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8147714" y="429686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68" name="角丸四角形 21"/>
          <p:cNvSpPr/>
          <p:nvPr/>
        </p:nvSpPr>
        <p:spPr bwMode="auto">
          <a:xfrm>
            <a:off x="6163210" y="4600135"/>
            <a:ext cx="671703" cy="245764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8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69" name="角丸四角形 21"/>
          <p:cNvSpPr/>
          <p:nvPr/>
        </p:nvSpPr>
        <p:spPr bwMode="auto">
          <a:xfrm>
            <a:off x="6851570" y="4590334"/>
            <a:ext cx="825243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7695061" y="4590333"/>
            <a:ext cx="842572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7283618" y="4339824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2" name="直線矢印コネクタ 71"/>
          <p:cNvCxnSpPr/>
          <p:nvPr/>
        </p:nvCxnSpPr>
        <p:spPr bwMode="auto">
          <a:xfrm>
            <a:off x="6516216" y="4322141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3" name="直線矢印コネクタ 72"/>
          <p:cNvCxnSpPr/>
          <p:nvPr/>
        </p:nvCxnSpPr>
        <p:spPr bwMode="auto">
          <a:xfrm>
            <a:off x="4182163" y="4138063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4" name="角丸四角形 21"/>
          <p:cNvSpPr/>
          <p:nvPr/>
        </p:nvSpPr>
        <p:spPr bwMode="auto">
          <a:xfrm>
            <a:off x="2886019" y="4431536"/>
            <a:ext cx="825243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75" name="角丸四角形 21"/>
          <p:cNvSpPr/>
          <p:nvPr/>
        </p:nvSpPr>
        <p:spPr bwMode="auto">
          <a:xfrm>
            <a:off x="3729510" y="4431535"/>
            <a:ext cx="842572" cy="253545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lnSpc>
                <a:spcPct val="80000"/>
              </a:lnSpc>
            </a:pP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3318067" y="4181026"/>
            <a:ext cx="0" cy="33099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pic>
        <p:nvPicPr>
          <p:cNvPr id="77" name="図 7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330" y="3514818"/>
            <a:ext cx="1193968" cy="477587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5454" y="3604680"/>
            <a:ext cx="650213" cy="54088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3381719"/>
            <a:ext cx="413874" cy="603217"/>
          </a:xfrm>
          <a:prstGeom prst="rect">
            <a:avLst/>
          </a:prstGeom>
        </p:spPr>
      </p:pic>
      <p:sp>
        <p:nvSpPr>
          <p:cNvPr id="80" name="円柱 79"/>
          <p:cNvSpPr/>
          <p:nvPr/>
        </p:nvSpPr>
        <p:spPr bwMode="gray">
          <a:xfrm>
            <a:off x="5464232" y="4871536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円柱 111"/>
          <p:cNvSpPr/>
          <p:nvPr/>
        </p:nvSpPr>
        <p:spPr bwMode="gray">
          <a:xfrm>
            <a:off x="2156866" y="4680792"/>
            <a:ext cx="651772" cy="332384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フリーフォーム 114"/>
          <p:cNvSpPr/>
          <p:nvPr/>
        </p:nvSpPr>
        <p:spPr bwMode="gray">
          <a:xfrm rot="10800000">
            <a:off x="4139951" y="5523735"/>
            <a:ext cx="3227774" cy="664484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1933 w 2768674"/>
              <a:gd name="connsiteY0" fmla="*/ 1718894 h 3058487"/>
              <a:gd name="connsiteX1" fmla="*/ 59847 w 2768674"/>
              <a:gd name="connsiteY1" fmla="*/ 845321 h 3058487"/>
              <a:gd name="connsiteX2" fmla="*/ 418086 w 2768674"/>
              <a:gd name="connsiteY2" fmla="*/ 81342 h 3058487"/>
              <a:gd name="connsiteX3" fmla="*/ 2304284 w 2768674"/>
              <a:gd name="connsiteY3" fmla="*/ 83321 h 3058487"/>
              <a:gd name="connsiteX4" fmla="*/ 2752326 w 2768674"/>
              <a:gd name="connsiteY4" fmla="*/ 625678 h 3058487"/>
              <a:gd name="connsiteX5" fmla="*/ 2757526 w 2768674"/>
              <a:gd name="connsiteY5" fmla="*/ 3058486 h 3058487"/>
              <a:gd name="connsiteX0" fmla="*/ 810 w 2767551"/>
              <a:gd name="connsiteY0" fmla="*/ 1692904 h 3032497"/>
              <a:gd name="connsiteX1" fmla="*/ 68482 w 2767551"/>
              <a:gd name="connsiteY1" fmla="*/ 406378 h 3032497"/>
              <a:gd name="connsiteX2" fmla="*/ 416963 w 2767551"/>
              <a:gd name="connsiteY2" fmla="*/ 55352 h 3032497"/>
              <a:gd name="connsiteX3" fmla="*/ 2303161 w 2767551"/>
              <a:gd name="connsiteY3" fmla="*/ 57331 h 3032497"/>
              <a:gd name="connsiteX4" fmla="*/ 2751203 w 2767551"/>
              <a:gd name="connsiteY4" fmla="*/ 599688 h 3032497"/>
              <a:gd name="connsiteX5" fmla="*/ 2756403 w 2767551"/>
              <a:gd name="connsiteY5" fmla="*/ 3032496 h 303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7551" h="3032497">
                <a:moveTo>
                  <a:pt x="810" y="1692904"/>
                </a:moveTo>
                <a:cubicBezTo>
                  <a:pt x="-2076" y="1231086"/>
                  <a:pt x="-877" y="679303"/>
                  <a:pt x="68482" y="406378"/>
                </a:cubicBezTo>
                <a:cubicBezTo>
                  <a:pt x="137841" y="133453"/>
                  <a:pt x="44517" y="113527"/>
                  <a:pt x="416963" y="55352"/>
                </a:cubicBezTo>
                <a:cubicBezTo>
                  <a:pt x="789410" y="-2822"/>
                  <a:pt x="1914121" y="-33392"/>
                  <a:pt x="2303161" y="57331"/>
                </a:cubicBezTo>
                <a:cubicBezTo>
                  <a:pt x="2692201" y="148054"/>
                  <a:pt x="2725117" y="-148170"/>
                  <a:pt x="2751203" y="599688"/>
                </a:cubicBezTo>
                <a:cubicBezTo>
                  <a:pt x="2777289" y="1347546"/>
                  <a:pt x="2766793" y="2097314"/>
                  <a:pt x="2756403" y="3032496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4" name="図 1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9824" y="6048782"/>
            <a:ext cx="437489" cy="8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23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Bindings &amp; Resources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Matthias Kovatsch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WoT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17" name="Gerade Verbindung 1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WoT Interface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exposed by servient to the network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5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</a:p>
        </p:txBody>
      </p: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Interface can be bound to various protocols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</a:p>
        </p:txBody>
      </p:sp>
      <p:sp>
        <p:nvSpPr>
          <p:cNvPr id="27" name="角丸四角形 6"/>
          <p:cNvSpPr/>
          <p:nvPr/>
        </p:nvSpPr>
        <p:spPr bwMode="auto">
          <a:xfrm>
            <a:off x="908593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0" name="角丸四角形 22"/>
          <p:cNvSpPr/>
          <p:nvPr/>
        </p:nvSpPr>
        <p:spPr bwMode="auto">
          <a:xfrm>
            <a:off x="1043608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32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33" name="角丸四角形 22"/>
          <p:cNvSpPr/>
          <p:nvPr/>
        </p:nvSpPr>
        <p:spPr bwMode="auto">
          <a:xfrm>
            <a:off x="6228184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CoAP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 Bindings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Multiple bindings possible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2483768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57181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WoT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Interface</a:t>
            </a:r>
          </a:p>
        </p:txBody>
      </p:sp>
      <p:sp>
        <p:nvSpPr>
          <p:cNvPr id="16" name="角丸四角形 22"/>
          <p:cNvSpPr/>
          <p:nvPr/>
        </p:nvSpPr>
        <p:spPr bwMode="auto">
          <a:xfrm>
            <a:off x="1043608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HTTP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sp>
        <p:nvSpPr>
          <p:cNvPr id="24" name="角丸四角形 22"/>
          <p:cNvSpPr/>
          <p:nvPr/>
        </p:nvSpPr>
        <p:spPr bwMode="auto">
          <a:xfrm>
            <a:off x="3619010" y="5661248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WebSocket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1979712" y="3933056"/>
            <a:ext cx="936104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WS</a:t>
            </a:r>
            <a:b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</a:t>
            </a:r>
          </a:p>
        </p:txBody>
      </p:sp>
      <p:cxnSp>
        <p:nvCxnSpPr>
          <p:cNvPr id="26" name="Gerade Verbindung 25"/>
          <p:cNvCxnSpPr/>
          <p:nvPr/>
        </p:nvCxnSpPr>
        <p:spPr>
          <a:xfrm>
            <a:off x="-180528" y="6272855"/>
            <a:ext cx="317545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538611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439860" y="5805264"/>
            <a:ext cx="0" cy="36004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V="1">
            <a:off x="1484040" y="5392070"/>
            <a:ext cx="0" cy="8724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 Model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Interaction points are Web resources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WoT</a:t>
            </a:r>
            <a:br>
              <a:rPr kumimoji="1" lang="en-US" altLang="ja-JP" sz="2000" smtClean="0"/>
            </a:br>
            <a:r>
              <a:rPr kumimoji="1" lang="en-US" altLang="ja-JP" sz="2000" smtClean="0"/>
              <a:t>Interface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Servient can act as client or server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/>
          <p:nvPr/>
        </p:nvCxnSpPr>
        <p:spPr>
          <a:xfrm rot="16200000" flipH="1">
            <a:off x="4565650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39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3140893" y="3410894"/>
            <a:ext cx="286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http</a:t>
            </a:r>
            <a:r>
              <a:rPr lang="en-US" dirty="0" smtClean="0"/>
              <a:t>://wot.example.com/</a:t>
            </a:r>
            <a:r>
              <a:rPr lang="en-US" dirty="0" smtClean="0">
                <a:solidFill>
                  <a:srgbClr val="0000FF"/>
                </a:solidFill>
              </a:rPr>
              <a:t>res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… or both at the same time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6"/>
          <p:cNvSpPr/>
          <p:nvPr/>
        </p:nvSpPr>
        <p:spPr bwMode="auto">
          <a:xfrm>
            <a:off x="3491880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5" name="角丸四角形 22"/>
          <p:cNvSpPr/>
          <p:nvPr/>
        </p:nvSpPr>
        <p:spPr bwMode="auto">
          <a:xfrm>
            <a:off x="3626895" y="4650783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sp>
        <p:nvSpPr>
          <p:cNvPr id="39" name="角丸四角形 22"/>
          <p:cNvSpPr/>
          <p:nvPr/>
        </p:nvSpPr>
        <p:spPr bwMode="auto">
          <a:xfrm>
            <a:off x="4572000" y="4653136"/>
            <a:ext cx="945105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Con.</a:t>
            </a:r>
          </a:p>
        </p:txBody>
      </p:sp>
      <p:cxnSp>
        <p:nvCxnSpPr>
          <p:cNvPr id="27" name="Gerade Verbindung 26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 Verbindung 31"/>
          <p:cNvCxnSpPr/>
          <p:nvPr/>
        </p:nvCxnSpPr>
        <p:spPr>
          <a:xfrm rot="16200000" flipH="1">
            <a:off x="3043522" y="4302791"/>
            <a:ext cx="12700" cy="2111851"/>
          </a:xfrm>
          <a:prstGeom prst="bentConnector3">
            <a:avLst>
              <a:gd name="adj1" fmla="val 536436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/>
          <p:cNvCxnSpPr>
            <a:stCxn id="39" idx="2"/>
            <a:endCxn id="21" idx="2"/>
          </p:cNvCxnSpPr>
          <p:nvPr/>
        </p:nvCxnSpPr>
        <p:spPr>
          <a:xfrm rot="5400000" flipH="1" flipV="1">
            <a:off x="6107186" y="4296084"/>
            <a:ext cx="2353" cy="2127620"/>
          </a:xfrm>
          <a:prstGeom prst="bentConnector3">
            <a:avLst>
              <a:gd name="adj1" fmla="val -28183944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8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49" name="角丸四角形 22"/>
          <p:cNvSpPr/>
          <p:nvPr/>
        </p:nvSpPr>
        <p:spPr bwMode="auto">
          <a:xfrm>
            <a:off x="3619010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50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1" name="角丸四角形 22"/>
          <p:cNvSpPr/>
          <p:nvPr/>
        </p:nvSpPr>
        <p:spPr bwMode="auto">
          <a:xfrm>
            <a:off x="3635896" y="3212976"/>
            <a:ext cx="1008112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mtClean="0">
                <a:solidFill>
                  <a:schemeClr val="bg1"/>
                </a:solidFill>
              </a:rPr>
              <a:t>Resource</a:t>
            </a:r>
            <a:br>
              <a:rPr kumimoji="1" lang="en-US" altLang="ja-JP" smtClean="0">
                <a:solidFill>
                  <a:schemeClr val="bg1"/>
                </a:solidFill>
              </a:rPr>
            </a:br>
            <a:r>
              <a:rPr kumimoji="1" lang="en-US" altLang="ja-JP" smtClean="0">
                <a:solidFill>
                  <a:schemeClr val="bg1"/>
                </a:solidFill>
              </a:rPr>
              <a:t>Model</a:t>
            </a:r>
            <a:endParaRPr kumimoji="1" lang="en-US" altLang="ja-JP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52" name="角丸四角形 22"/>
          <p:cNvSpPr/>
          <p:nvPr/>
        </p:nvSpPr>
        <p:spPr bwMode="auto">
          <a:xfrm>
            <a:off x="4644008" y="3212976"/>
            <a:ext cx="880982" cy="707934"/>
          </a:xfrm>
          <a:prstGeom prst="roundRect">
            <a:avLst/>
          </a:prstGeom>
          <a:solidFill>
            <a:srgbClr val="0070C0"/>
          </a:solidFill>
          <a:ln>
            <a:solidFill>
              <a:srgbClr val="0000FF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URIs</a:t>
            </a:r>
          </a:p>
        </p:txBody>
      </p:sp>
      <p:sp>
        <p:nvSpPr>
          <p:cNvPr id="57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URIs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Online Resources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Documents</a:t>
            </a:r>
            <a:endParaRPr lang="en-US" dirty="0" smtClean="0">
              <a:hlinkClick r:id="rId2"/>
            </a:endParaRPr>
          </a:p>
          <a:p>
            <a:pPr lvl="1"/>
            <a:r>
              <a:rPr lang="en-US" sz="2000" dirty="0" smtClean="0">
                <a:hlinkClick r:id="rId2"/>
              </a:rPr>
              <a:t>http://w3c.github.io/wot/current-practices/wot-practices.html</a:t>
            </a:r>
          </a:p>
          <a:p>
            <a:pPr lvl="1"/>
            <a:r>
              <a:rPr lang="en-US" sz="2000" dirty="0" smtClean="0">
                <a:hlinkClick r:id="rId2"/>
              </a:rPr>
              <a:t>http://w3c.github.io/wot/architecture/wot-architecture.html</a:t>
            </a:r>
            <a:endParaRPr lang="en-US" sz="2000" dirty="0" smtClean="0"/>
          </a:p>
          <a:p>
            <a:r>
              <a:rPr lang="en-US" dirty="0" smtClean="0"/>
              <a:t>Wiki</a:t>
            </a:r>
          </a:p>
          <a:p>
            <a:pPr lvl="1"/>
            <a:r>
              <a:rPr lang="en-US" sz="2000" dirty="0" smtClean="0">
                <a:hlinkClick r:id="rId3"/>
              </a:rPr>
              <a:t>https://www.w3.org/WoT/IG/wiki/Main_Page#Face_to_Face_Meetings</a:t>
            </a:r>
            <a:endParaRPr lang="en-US" dirty="0" smtClean="0"/>
          </a:p>
          <a:p>
            <a:r>
              <a:rPr lang="en-US" dirty="0" err="1" smtClean="0"/>
              <a:t>Plugfest</a:t>
            </a:r>
            <a:r>
              <a:rPr lang="en-US" dirty="0" smtClean="0"/>
              <a:t> Projects</a:t>
            </a:r>
          </a:p>
          <a:p>
            <a:pPr lvl="1"/>
            <a:r>
              <a:rPr lang="en-US" sz="2000" dirty="0" smtClean="0">
                <a:hlinkClick r:id="rId4"/>
              </a:rPr>
              <a:t>https://github.com/thingweb/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https://github.com/mkovatsc/wot-demo-devices</a:t>
            </a:r>
            <a:endParaRPr lang="en-US" sz="2000" dirty="0" smtClean="0"/>
          </a:p>
          <a:p>
            <a:pPr lvl="1"/>
            <a:r>
              <a:rPr lang="en-US" sz="2000" dirty="0" smtClean="0"/>
              <a:t>Please add yours!</a:t>
            </a:r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Servient Role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Machine agent	(can be hard)</a:t>
            </a:r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</a:t>
            </a:r>
          </a:p>
          <a:p>
            <a:pPr lvl="1"/>
            <a:r>
              <a:rPr lang="en-US" dirty="0" smtClean="0"/>
              <a:t>Device simulators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Proxy</a:t>
            </a:r>
          </a:p>
          <a:p>
            <a:pPr lvl="1"/>
            <a:r>
              <a:rPr lang="en-US" dirty="0" smtClean="0"/>
              <a:t>Aggregator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Your Platform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Role</a:t>
            </a:r>
          </a:p>
          <a:p>
            <a:pPr lvl="1"/>
            <a:r>
              <a:rPr lang="en-US" dirty="0" smtClean="0"/>
              <a:t>User interface	Angular.js and Web browser</a:t>
            </a:r>
          </a:p>
          <a:p>
            <a:pPr lvl="1"/>
            <a:r>
              <a:rPr lang="en-US" dirty="0" smtClean="0"/>
              <a:t>Machine agent	</a:t>
            </a:r>
            <a:r>
              <a:rPr lang="en-US" sz="2000" dirty="0" smtClean="0"/>
              <a:t>(you already know what you are doing)</a:t>
            </a:r>
            <a:endParaRPr lang="en-US" dirty="0" smtClean="0"/>
          </a:p>
          <a:p>
            <a:r>
              <a:rPr lang="en-US" dirty="0" smtClean="0"/>
              <a:t>Server Role</a:t>
            </a:r>
          </a:p>
          <a:p>
            <a:pPr lvl="1"/>
            <a:r>
              <a:rPr lang="en-US" dirty="0" smtClean="0"/>
              <a:t>Sensor/actuator	</a:t>
            </a:r>
            <a:r>
              <a:rPr lang="en-US" dirty="0" err="1" smtClean="0"/>
              <a:t>Arduino</a:t>
            </a:r>
            <a:r>
              <a:rPr lang="en-US" dirty="0" smtClean="0"/>
              <a:t>, ESP8266, </a:t>
            </a:r>
            <a:r>
              <a:rPr lang="en-US" dirty="0" err="1" smtClean="0"/>
              <a:t>mbed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Device simulators	Node.js, Java</a:t>
            </a:r>
          </a:p>
          <a:p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Proxy			</a:t>
            </a:r>
            <a:r>
              <a:rPr lang="en-US" dirty="0" err="1" smtClean="0"/>
              <a:t>smartphone</a:t>
            </a:r>
            <a:r>
              <a:rPr lang="en-US" dirty="0" smtClean="0"/>
              <a:t>, cloud</a:t>
            </a:r>
          </a:p>
          <a:p>
            <a:pPr lvl="1"/>
            <a:r>
              <a:rPr lang="en-US" dirty="0" smtClean="0"/>
              <a:t>Aggregator		Raspberry Pi, cloud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Pick Your Protocol(s)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Node.js, Jetty, RESTX.io, </a:t>
            </a:r>
            <a:r>
              <a:rPr lang="en-US" dirty="0" err="1" smtClean="0"/>
              <a:t>lighttpd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Arduino</a:t>
            </a:r>
            <a:r>
              <a:rPr lang="en-US" dirty="0" smtClean="0"/>
              <a:t>, 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r>
              <a:rPr lang="en-US" dirty="0" err="1" smtClean="0"/>
              <a:t>CoAP</a:t>
            </a:r>
            <a:endParaRPr lang="en-US" dirty="0" smtClean="0"/>
          </a:p>
          <a:p>
            <a:pPr lvl="1"/>
            <a:r>
              <a:rPr lang="en-US" dirty="0" smtClean="0"/>
              <a:t>Californium, node-</a:t>
            </a:r>
            <a:r>
              <a:rPr lang="en-US" dirty="0" err="1" smtClean="0"/>
              <a:t>coap</a:t>
            </a:r>
            <a:r>
              <a:rPr lang="en-US" dirty="0" smtClean="0"/>
              <a:t>, </a:t>
            </a:r>
            <a:r>
              <a:rPr lang="en-US" dirty="0" err="1" smtClean="0"/>
              <a:t>libcoap</a:t>
            </a:r>
            <a:endParaRPr lang="en-US" dirty="0" smtClean="0"/>
          </a:p>
          <a:p>
            <a:pPr lvl="1"/>
            <a:r>
              <a:rPr lang="en-US" dirty="0" smtClean="0"/>
              <a:t>Platform-specific (</a:t>
            </a:r>
            <a:r>
              <a:rPr lang="en-US" dirty="0" err="1" smtClean="0"/>
              <a:t>Contiki</a:t>
            </a:r>
            <a:r>
              <a:rPr lang="en-US" dirty="0" smtClean="0"/>
              <a:t>, </a:t>
            </a:r>
            <a:r>
              <a:rPr lang="en-US" dirty="0" err="1" smtClean="0"/>
              <a:t>mbed</a:t>
            </a:r>
            <a:r>
              <a:rPr lang="en-US" dirty="0" smtClean="0"/>
              <a:t>, </a:t>
            </a:r>
            <a:r>
              <a:rPr lang="en-US" dirty="0" err="1" smtClean="0"/>
              <a:t>NodeMCU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>
                <a:hlinkClick r:id="rId2"/>
              </a:rPr>
              <a:t>http://coap.technology/</a:t>
            </a:r>
            <a:endParaRPr lang="en-US" dirty="0" smtClean="0"/>
          </a:p>
          <a:p>
            <a:r>
              <a:rPr lang="en-US" dirty="0" smtClean="0"/>
              <a:t>Others? Design the binding!</a:t>
            </a:r>
          </a:p>
          <a:p>
            <a:pPr lvl="1"/>
            <a:r>
              <a:rPr lang="en-US" dirty="0" smtClean="0"/>
              <a:t>e.g., MQTT: </a:t>
            </a:r>
            <a:r>
              <a:rPr lang="en-US" dirty="0" smtClean="0">
                <a:hlinkClick r:id="rId3"/>
              </a:rPr>
              <a:t>https://www.eclipse.org/paho/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Description (TD)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Metadata &amp; Interactions</a:t>
            </a:r>
          </a:p>
          <a:p>
            <a:pPr lvl="1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Kaebisch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 Want to Use a WoT </a:t>
            </a:r>
            <a:r>
              <a:rPr lang="en-US" dirty="0" err="1" smtClean="0"/>
              <a:t>S</a:t>
            </a:r>
            <a:r>
              <a:rPr lang="en-US" noProof="0" dirty="0" err="1" smtClean="0"/>
              <a:t>ervient</a:t>
            </a:r>
            <a:endParaRPr lang="en-US" noProof="0" dirty="0"/>
          </a:p>
        </p:txBody>
      </p:sp>
      <p:sp>
        <p:nvSpPr>
          <p:cNvPr id="4" name="Textfeld 3"/>
          <p:cNvSpPr txBox="1"/>
          <p:nvPr/>
        </p:nvSpPr>
        <p:spPr bwMode="gray">
          <a:xfrm>
            <a:off x="6228184" y="1772816"/>
            <a:ext cx="101822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Who are you?</a:t>
            </a:r>
          </a:p>
        </p:txBody>
      </p:sp>
      <p:sp>
        <p:nvSpPr>
          <p:cNvPr id="5" name="Textfeld 4"/>
          <p:cNvSpPr txBox="1"/>
          <p:nvPr/>
        </p:nvSpPr>
        <p:spPr bwMode="gray">
          <a:xfrm>
            <a:off x="5929612" y="3284984"/>
            <a:ext cx="26028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function do you have?</a:t>
            </a:r>
          </a:p>
        </p:txBody>
      </p:sp>
      <p:sp>
        <p:nvSpPr>
          <p:cNvPr id="6" name="Textfeld 5"/>
          <p:cNvSpPr txBox="1"/>
          <p:nvPr/>
        </p:nvSpPr>
        <p:spPr bwMode="gray">
          <a:xfrm>
            <a:off x="1979712" y="1916832"/>
            <a:ext cx="23871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data do you serve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feld 6"/>
          <p:cNvSpPr txBox="1"/>
          <p:nvPr/>
        </p:nvSpPr>
        <p:spPr bwMode="gray">
          <a:xfrm>
            <a:off x="1331640" y="2996952"/>
            <a:ext cx="26597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How can I access the data/function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?</a:t>
            </a:r>
            <a:endParaRPr lang="en-US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Textfeld 10"/>
          <p:cNvSpPr txBox="1"/>
          <p:nvPr/>
        </p:nvSpPr>
        <p:spPr bwMode="gray">
          <a:xfrm>
            <a:off x="1403648" y="4365104"/>
            <a:ext cx="37043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What kind of protocols/encodings do you support?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5148064" y="4797152"/>
            <a:ext cx="27020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en-US" sz="1400" dirty="0" smtClean="0">
                <a:solidFill>
                  <a:srgbClr val="000000"/>
                </a:solidFill>
                <a:cs typeface="Arial" charset="0"/>
              </a:rPr>
              <a:t>Are there some security constrains?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852936"/>
            <a:ext cx="1072426" cy="1294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http://cliparts.co/cliparts/gce/ooe/gceooeR9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844824"/>
            <a:ext cx="656659" cy="1596206"/>
          </a:xfrm>
          <a:prstGeom prst="rect">
            <a:avLst/>
          </a:prstGeom>
          <a:noFill/>
        </p:spPr>
      </p:pic>
      <p:sp>
        <p:nvSpPr>
          <p:cNvPr id="18" name="Textfeld 17"/>
          <p:cNvSpPr txBox="1"/>
          <p:nvPr/>
        </p:nvSpPr>
        <p:spPr>
          <a:xfrm>
            <a:off x="1547664" y="5805264"/>
            <a:ext cx="59770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 smtClean="0">
                <a:sym typeface="Wingdings" pitchFamily="2" charset="2"/>
              </a:rPr>
              <a:t> </a:t>
            </a:r>
            <a:r>
              <a:rPr lang="de-DE" sz="4400" dirty="0" smtClean="0"/>
              <a:t>Thing Description (TD)</a:t>
            </a:r>
            <a:endParaRPr lang="de-DE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/>
      <p:bldP spid="6" grpId="0"/>
      <p:bldP spid="7" grpId="0"/>
      <p:bldP spid="11" grpId="0"/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Describes thing metadata and interactions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clients can understand </a:t>
            </a:r>
            <a:r>
              <a:rPr lang="en-US" dirty="0" err="1" smtClean="0"/>
              <a:t>WoT</a:t>
            </a:r>
            <a:r>
              <a:rPr lang="en-US" dirty="0" smtClean="0"/>
              <a:t> Interface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Thing Description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Thing-to-thing communication</a:t>
            </a:r>
          </a:p>
        </p:txBody>
      </p:sp>
      <p:sp>
        <p:nvSpPr>
          <p:cNvPr id="19" name="角丸四角形 6"/>
          <p:cNvSpPr/>
          <p:nvPr/>
        </p:nvSpPr>
        <p:spPr bwMode="auto">
          <a:xfrm>
            <a:off x="899592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0" name="角丸四角形 22"/>
          <p:cNvSpPr/>
          <p:nvPr/>
        </p:nvSpPr>
        <p:spPr bwMode="auto">
          <a:xfrm>
            <a:off x="1034607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 Connector</a:t>
            </a:r>
          </a:p>
        </p:txBody>
      </p:sp>
      <p:cxnSp>
        <p:nvCxnSpPr>
          <p:cNvPr id="28" name="Gerade Verbindung 27"/>
          <p:cNvCxnSpPr/>
          <p:nvPr/>
        </p:nvCxnSpPr>
        <p:spPr>
          <a:xfrm>
            <a:off x="467544" y="6021288"/>
            <a:ext cx="82089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flipH="1" flipV="1">
            <a:off x="1975520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flipH="1" flipV="1">
            <a:off x="7160096" y="5409681"/>
            <a:ext cx="8384" cy="5844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20" idx="2"/>
            <a:endCxn id="21" idx="2"/>
          </p:cNvCxnSpPr>
          <p:nvPr/>
        </p:nvCxnSpPr>
        <p:spPr>
          <a:xfrm rot="16200000" flipH="1">
            <a:off x="4579885" y="2766429"/>
            <a:ext cx="12700" cy="5184576"/>
          </a:xfrm>
          <a:prstGeom prst="bentConnector3">
            <a:avLst>
              <a:gd name="adj1" fmla="val 5364356"/>
            </a:avLst>
          </a:prstGeom>
          <a:ln w="76200">
            <a:solidFill>
              <a:schemeClr val="accent6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角丸四角形 6"/>
          <p:cNvSpPr/>
          <p:nvPr/>
        </p:nvSpPr>
        <p:spPr bwMode="auto">
          <a:xfrm>
            <a:off x="6084168" y="2708920"/>
            <a:ext cx="2160240" cy="2304257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 Servient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6219183" y="4650783"/>
            <a:ext cx="1905980" cy="707934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34" name="角丸四角形 22"/>
          <p:cNvSpPr/>
          <p:nvPr/>
        </p:nvSpPr>
        <p:spPr bwMode="auto">
          <a:xfrm>
            <a:off x="1043608" y="3933056"/>
            <a:ext cx="1905980" cy="70793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35" name="角丸四角形 22"/>
          <p:cNvSpPr/>
          <p:nvPr/>
        </p:nvSpPr>
        <p:spPr bwMode="auto">
          <a:xfrm>
            <a:off x="6228184" y="3933056"/>
            <a:ext cx="1905980" cy="707934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/>
              <a:t>Protocol </a:t>
            </a: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/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Binding(s)</a:t>
            </a:r>
          </a:p>
        </p:txBody>
      </p:sp>
      <p:sp>
        <p:nvSpPr>
          <p:cNvPr id="14" name="円柱 78"/>
          <p:cNvSpPr/>
          <p:nvPr/>
        </p:nvSpPr>
        <p:spPr bwMode="gray">
          <a:xfrm>
            <a:off x="4520631" y="3077804"/>
            <a:ext cx="1275505" cy="97210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smtClean="0">
                <a:solidFill>
                  <a:schemeClr val="bg1"/>
                </a:solidFill>
                <a:ea typeface="+mj-ea"/>
              </a:rPr>
              <a:t>Thing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Description</a:t>
            </a:r>
          </a:p>
        </p:txBody>
      </p:sp>
      <p:sp>
        <p:nvSpPr>
          <p:cNvPr id="17" name="角丸四角形 22"/>
          <p:cNvSpPr/>
          <p:nvPr/>
        </p:nvSpPr>
        <p:spPr bwMode="auto">
          <a:xfrm>
            <a:off x="6228184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</a:t>
            </a:r>
            <a:br>
              <a:rPr kumimoji="1" lang="en-US" altLang="ja-JP" sz="2000" smtClean="0">
                <a:solidFill>
                  <a:schemeClr val="bg1"/>
                </a:solidFill>
              </a:rPr>
            </a:br>
            <a:r>
              <a:rPr kumimoji="1" lang="en-US" altLang="ja-JP" sz="2000" smtClean="0">
                <a:solidFill>
                  <a:schemeClr val="bg1"/>
                </a:solidFill>
              </a:rPr>
              <a:t>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1043608" y="3212976"/>
            <a:ext cx="1905980" cy="70793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smtClean="0">
                <a:solidFill>
                  <a:schemeClr val="bg1"/>
                </a:solidFill>
              </a:rPr>
              <a:t>Metadata, URIs</a:t>
            </a:r>
          </a:p>
        </p:txBody>
      </p:sp>
      <p:cxnSp>
        <p:nvCxnSpPr>
          <p:cNvPr id="27" name="Gerade Verbindung mit Pfeil 26"/>
          <p:cNvCxnSpPr>
            <a:stCxn id="17" idx="1"/>
            <a:endCxn id="14" idx="4"/>
          </p:cNvCxnSpPr>
          <p:nvPr/>
        </p:nvCxnSpPr>
        <p:spPr>
          <a:xfrm flipH="1" flipV="1">
            <a:off x="5796136" y="3563859"/>
            <a:ext cx="432048" cy="308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35" idx="1"/>
          </p:cNvCxnSpPr>
          <p:nvPr/>
        </p:nvCxnSpPr>
        <p:spPr>
          <a:xfrm flipH="1" flipV="1">
            <a:off x="5796136" y="3789040"/>
            <a:ext cx="432048" cy="49798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flipH="1">
            <a:off x="5796136" y="3000036"/>
            <a:ext cx="432048" cy="35695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4" idx="2"/>
            <a:endCxn id="25" idx="3"/>
          </p:cNvCxnSpPr>
          <p:nvPr/>
        </p:nvCxnSpPr>
        <p:spPr>
          <a:xfrm flipH="1">
            <a:off x="2949588" y="3563859"/>
            <a:ext cx="1571043" cy="30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Describe your Thing based on JSON-LD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610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Reach interoperability by a semantic description language</a:t>
            </a:r>
          </a:p>
          <a:p>
            <a:pPr lvl="1"/>
            <a:r>
              <a:rPr lang="en-US" dirty="0" smtClean="0"/>
              <a:t>based on well established JSON format</a:t>
            </a:r>
          </a:p>
          <a:p>
            <a:pPr lvl="1"/>
            <a:r>
              <a:rPr lang="en-US" dirty="0" smtClean="0"/>
              <a:t>enables machine interoperability by using (standardized) vocabularies from given </a:t>
            </a:r>
            <a:r>
              <a:rPr lang="en-US" i="1" dirty="0" smtClean="0"/>
              <a:t>@context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JSON-LD allows you to follow the RDF model:</a:t>
            </a:r>
          </a:p>
          <a:p>
            <a:pPr lvl="1"/>
            <a:r>
              <a:rPr lang="en-US" dirty="0" smtClean="0"/>
              <a:t>subject, predicate,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Architecture</a:t>
            </a:r>
            <a:r>
              <a:rPr lang="en-US" dirty="0" smtClean="0"/>
              <a:t>: Things, </a:t>
            </a:r>
            <a:r>
              <a:rPr lang="en-US" dirty="0" err="1" smtClean="0"/>
              <a:t>Servients</a:t>
            </a:r>
            <a:r>
              <a:rPr lang="en-US" dirty="0" smtClean="0"/>
              <a:t>, and Scenarios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Kajimoto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Kazuo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WoT</a:t>
            </a:r>
            <a:r>
              <a:rPr lang="en-US" dirty="0" smtClean="0">
                <a:solidFill>
                  <a:srgbClr val="C00000"/>
                </a:solidFill>
              </a:rPr>
              <a:t> Interface</a:t>
            </a:r>
            <a:r>
              <a:rPr lang="en-US" dirty="0" smtClean="0"/>
              <a:t>: Protocol Bindings &amp; Resources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Matthias Kovatsch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Thing Description (TD)</a:t>
            </a:r>
            <a:r>
              <a:rPr lang="en-US" dirty="0" smtClean="0"/>
              <a:t>: Metadata &amp; Interactions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Sebastian Kaebisch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Scripting API</a:t>
            </a:r>
            <a:r>
              <a:rPr lang="en-US" dirty="0" smtClean="0"/>
              <a:t>: Runtime &amp; Portable Apps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Johannes Hund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TD Sample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818" y="1556792"/>
            <a:ext cx="5974350" cy="419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>
            <a:off x="1333954" y="1719185"/>
            <a:ext cx="4680520" cy="2880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156176" y="1196752"/>
            <a:ext cx="288032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smtClean="0">
                <a:solidFill>
                  <a:schemeClr val="tx2">
                    <a:lumMod val="75000"/>
                  </a:schemeClr>
                </a:solidFill>
              </a:rPr>
              <a:t>TD Context</a:t>
            </a:r>
          </a:p>
          <a:p>
            <a:pPr marL="92075" indent="-92075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minimal vocabulary set</a:t>
            </a:r>
          </a:p>
          <a:p>
            <a:pPr marL="92075" indent="-92075">
              <a:buFontTx/>
              <a:buChar char="-"/>
            </a:pP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has to be standardized by </a:t>
            </a:r>
            <a:br>
              <a:rPr lang="en-US" b="1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W3C WoT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51520" y="2492896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51520" y="2708920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51520" y="3182496"/>
            <a:ext cx="1224136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51520" y="2924944"/>
            <a:ext cx="1224136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611560" y="3861048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2040" y="4338816"/>
            <a:ext cx="108012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57280" y="4581128"/>
            <a:ext cx="1008112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653088" y="4797152"/>
            <a:ext cx="720080" cy="2160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6084168" y="2924944"/>
            <a:ext cx="2880320" cy="2308324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C000"/>
                </a:solidFill>
              </a:rPr>
              <a:t>‘External’ Context</a:t>
            </a:r>
          </a:p>
          <a:p>
            <a:pPr marL="92075" indent="-92075">
              <a:buFontTx/>
              <a:buChar char="-"/>
            </a:pPr>
            <a:r>
              <a:rPr lang="en-US" b="1" dirty="0" smtClean="0">
                <a:solidFill>
                  <a:srgbClr val="FFC000"/>
                </a:solidFill>
              </a:rPr>
              <a:t> enrich definitions within TD with additional semantics</a:t>
            </a:r>
          </a:p>
          <a:p>
            <a:pPr marL="92075" indent="-92075">
              <a:buFontTx/>
              <a:buChar char="-"/>
            </a:pPr>
            <a:r>
              <a:rPr lang="en-US" b="1" dirty="0" smtClean="0">
                <a:solidFill>
                  <a:srgbClr val="FFC000"/>
                </a:solidFill>
              </a:rPr>
              <a:t> is not to be standardized by  W3C WoT 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 reuse existing domain specific or unspecific vocabularies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1331640" y="2020739"/>
            <a:ext cx="4680520" cy="2561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403648" y="3634391"/>
            <a:ext cx="1944216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611560" y="4087705"/>
            <a:ext cx="2880320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95536" y="3634391"/>
            <a:ext cx="338437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67544" y="4087705"/>
            <a:ext cx="338437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331640" y="2031372"/>
            <a:ext cx="4680520" cy="24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796136" y="2708920"/>
            <a:ext cx="3240360" cy="26642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Create a TD?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Copy&amp;Paste</a:t>
            </a:r>
            <a:r>
              <a:rPr lang="en-US" dirty="0" smtClean="0"/>
              <a:t> from TD samples and modify </a:t>
            </a:r>
          </a:p>
          <a:p>
            <a:pPr lvl="1"/>
            <a:r>
              <a:rPr lang="en-US" dirty="0" smtClean="0"/>
              <a:t>e.g., from </a:t>
            </a:r>
            <a:r>
              <a:rPr lang="en-US" dirty="0" smtClean="0">
                <a:hlinkClick r:id="rId2"/>
              </a:rPr>
              <a:t>http://w3c.github.io/wot/current-practices/wot-practices.html#thing-description</a:t>
            </a:r>
            <a:endParaRPr lang="en-US" dirty="0" smtClean="0"/>
          </a:p>
          <a:p>
            <a:pPr lvl="1"/>
            <a:r>
              <a:rPr lang="en-US" dirty="0" smtClean="0"/>
              <a:t>or look into the TD repository (http://vs0.inf.ethz.ch:8080)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Generate from your development framework 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Runtime &amp; Portable Apps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Johannes Hund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Scripting API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 logic often implemented natively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6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8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20102" y="3212976"/>
              <a:ext cx="3079861" cy="1440160"/>
            </a:xfrm>
            <a:prstGeom prst="roundRect">
              <a:avLst>
                <a:gd name="adj" fmla="val 10381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Application Logic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smtClean="0">
                <a:solidFill>
                  <a:schemeClr val="bg1"/>
                </a:solidFill>
                <a:ea typeface="+mj-ea"/>
              </a:endParaRP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 / C++ / Java / …</a:t>
              </a:r>
            </a:p>
          </p:txBody>
        </p:sp>
        <p:sp>
          <p:nvSpPr>
            <p:cNvPr id="16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8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2843808" y="2564903"/>
            <a:ext cx="3456384" cy="3888917"/>
            <a:chOff x="3131840" y="2564903"/>
            <a:chExt cx="3456384" cy="3888917"/>
          </a:xfrm>
        </p:grpSpPr>
        <p:sp>
          <p:nvSpPr>
            <p:cNvPr id="5" name="角丸四角形 6"/>
            <p:cNvSpPr/>
            <p:nvPr/>
          </p:nvSpPr>
          <p:spPr bwMode="auto">
            <a:xfrm>
              <a:off x="3131840" y="2564903"/>
              <a:ext cx="3456384" cy="3652449"/>
            </a:xfrm>
            <a:prstGeom prst="roundRect">
              <a:avLst>
                <a:gd name="adj" fmla="val 6113"/>
              </a:avLst>
            </a:prstGeom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ea typeface="+mj-ea"/>
                </a:rPr>
                <a:t>WoT Servient</a:t>
              </a:r>
            </a:p>
          </p:txBody>
        </p:sp>
        <p:sp>
          <p:nvSpPr>
            <p:cNvPr id="14" name="角丸四角形 24"/>
            <p:cNvSpPr/>
            <p:nvPr/>
          </p:nvSpPr>
          <p:spPr bwMode="auto">
            <a:xfrm>
              <a:off x="3347864" y="3140968"/>
              <a:ext cx="3079861" cy="1512168"/>
            </a:xfrm>
            <a:prstGeom prst="roundRect">
              <a:avLst>
                <a:gd name="adj" fmla="val 10381"/>
              </a:avLst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dirty="0" smtClean="0">
                  <a:ln>
                    <a:noFill/>
                  </a:ln>
                  <a:effectLst/>
                  <a:ea typeface="+mj-ea"/>
                </a:rPr>
                <a:t>Runtime Environment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endParaRPr>
            </a:p>
          </p:txBody>
        </p:sp>
        <p:sp>
          <p:nvSpPr>
            <p:cNvPr id="10" name="縦巻き 49"/>
            <p:cNvSpPr/>
            <p:nvPr/>
          </p:nvSpPr>
          <p:spPr bwMode="auto">
            <a:xfrm>
              <a:off x="3563888" y="3375325"/>
              <a:ext cx="2736304" cy="503413"/>
            </a:xfrm>
            <a:prstGeom prst="verticalScroll">
              <a:avLst/>
            </a:prstGeom>
            <a:solidFill>
              <a:srgbClr val="7030A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App Script</a:t>
              </a:r>
            </a:p>
          </p:txBody>
        </p:sp>
        <p:sp>
          <p:nvSpPr>
            <p:cNvPr id="20" name="角丸四角形 22"/>
            <p:cNvSpPr/>
            <p:nvPr/>
          </p:nvSpPr>
          <p:spPr bwMode="auto">
            <a:xfrm>
              <a:off x="488321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Server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1" name="角丸四角形 22"/>
            <p:cNvSpPr/>
            <p:nvPr/>
          </p:nvSpPr>
          <p:spPr bwMode="auto">
            <a:xfrm>
              <a:off x="3347864" y="5894613"/>
              <a:ext cx="1516749" cy="559207"/>
            </a:xfrm>
            <a:prstGeom prst="roundRect">
              <a:avLst>
                <a:gd name="adj" fmla="val 0"/>
              </a:avLst>
            </a:prstGeom>
            <a:solidFill>
              <a:srgbClr val="FF9900"/>
            </a:solidFill>
            <a:ln w="25400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Connector</a:t>
              </a:r>
            </a:p>
          </p:txBody>
        </p:sp>
        <p:sp>
          <p:nvSpPr>
            <p:cNvPr id="22" name="角丸四角形 24"/>
            <p:cNvSpPr/>
            <p:nvPr/>
          </p:nvSpPr>
          <p:spPr bwMode="auto">
            <a:xfrm>
              <a:off x="3320102" y="5283102"/>
              <a:ext cx="3079861" cy="576000"/>
            </a:xfrm>
            <a:prstGeom prst="roundRect">
              <a:avLst/>
            </a:prstGeom>
            <a:solidFill>
              <a:srgbClr val="92D050"/>
            </a:solidFill>
            <a:ln w="2540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+mj-ea"/>
                </a:rPr>
                <a:t>Protocol </a:t>
              </a:r>
              <a:r>
                <a:rPr lang="en-US" altLang="ja-JP" sz="2000" smtClean="0">
                  <a:solidFill>
                    <a:schemeClr val="tx1"/>
                  </a:solidFill>
                  <a:ea typeface="+mj-ea"/>
                </a:rPr>
                <a:t>Mapping(s)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3347864" y="4679943"/>
              <a:ext cx="3024336" cy="57600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 fontAlgn="ctr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ja-JP" sz="2000" smtClean="0">
                  <a:solidFill>
                    <a:schemeClr val="bg1"/>
                  </a:solidFill>
                </a:rPr>
                <a:t>Resource Model</a:t>
              </a:r>
              <a:endPara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endParaRPr>
            </a:p>
          </p:txBody>
        </p:sp>
        <p:sp>
          <p:nvSpPr>
            <p:cNvPr id="13" name="角丸四角形 21"/>
            <p:cNvSpPr/>
            <p:nvPr/>
          </p:nvSpPr>
          <p:spPr bwMode="auto">
            <a:xfrm>
              <a:off x="5094786" y="4356050"/>
              <a:ext cx="1103600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Server</a:t>
              </a:r>
              <a: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  <a:t/>
              </a:r>
              <a:br>
                <a:rPr kumimoji="1" lang="en-US" altLang="ja-JP" sz="2000" smtClean="0">
                  <a:solidFill>
                    <a:schemeClr val="bg1"/>
                  </a:solidFill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  <p:sp>
          <p:nvSpPr>
            <p:cNvPr id="12" name="角丸四角形 21"/>
            <p:cNvSpPr/>
            <p:nvPr/>
          </p:nvSpPr>
          <p:spPr bwMode="auto">
            <a:xfrm>
              <a:off x="3563888" y="4356051"/>
              <a:ext cx="1098850" cy="576064"/>
            </a:xfrm>
            <a:prstGeom prst="roundRect">
              <a:avLst>
                <a:gd name="adj" fmla="val 0"/>
              </a:avLst>
            </a:prstGeom>
            <a:solidFill>
              <a:srgbClr val="7030A0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Client</a:t>
              </a:r>
              <a:b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</a:br>
              <a:r>
                <a:rPr kumimoji="1" lang="en-US" altLang="ja-JP" sz="200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ea typeface="+mj-ea"/>
                </a:rPr>
                <a:t>API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B</a:t>
            </a:r>
          </a:p>
        </p:txBody>
      </p:sp>
      <p:sp>
        <p:nvSpPr>
          <p:cNvPr id="29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WoT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</a:t>
            </a:r>
            <a:r>
              <a:rPr kumimoji="1" lang="en-US" altLang="ja-JP" sz="20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Servient</a:t>
            </a: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+mj-ea"/>
              </a:rPr>
              <a:t> Vendor A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2718522" y="4356050"/>
            <a:ext cx="110360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1187624" y="4356051"/>
            <a:ext cx="109885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1"/>
          <p:cNvSpPr/>
          <p:nvPr/>
        </p:nvSpPr>
        <p:spPr bwMode="auto">
          <a:xfrm>
            <a:off x="6894986" y="4356051"/>
            <a:ext cx="110360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7" name="角丸四角形 21"/>
          <p:cNvSpPr/>
          <p:nvPr/>
        </p:nvSpPr>
        <p:spPr bwMode="auto">
          <a:xfrm>
            <a:off x="5364088" y="4356052"/>
            <a:ext cx="109885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0" name="縦巻き 49"/>
          <p:cNvSpPr/>
          <p:nvPr/>
        </p:nvSpPr>
        <p:spPr bwMode="auto">
          <a:xfrm>
            <a:off x="1143378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31182E-6 L 0.4531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runtime enables portable apps</a:t>
            </a:r>
          </a:p>
        </p:txBody>
      </p:sp>
      <p:sp>
        <p:nvSpPr>
          <p:cNvPr id="5" name="角丸四角形 6"/>
          <p:cNvSpPr/>
          <p:nvPr/>
        </p:nvSpPr>
        <p:spPr bwMode="auto">
          <a:xfrm>
            <a:off x="755576" y="2564903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err="1" smtClean="0">
                <a:solidFill>
                  <a:srgbClr val="000000"/>
                </a:solidFill>
              </a:rPr>
              <a:t>WoT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</a:rPr>
              <a:t>Servient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Vendor A</a:t>
            </a:r>
          </a:p>
        </p:txBody>
      </p:sp>
      <p:sp>
        <p:nvSpPr>
          <p:cNvPr id="15" name="角丸四角形 6"/>
          <p:cNvSpPr/>
          <p:nvPr/>
        </p:nvSpPr>
        <p:spPr bwMode="auto">
          <a:xfrm>
            <a:off x="4932040" y="2564904"/>
            <a:ext cx="3456384" cy="3652449"/>
          </a:xfrm>
          <a:prstGeom prst="roundRect">
            <a:avLst>
              <a:gd name="adj" fmla="val 6113"/>
            </a:avLst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dirty="0" err="1" smtClean="0">
                <a:solidFill>
                  <a:srgbClr val="000000"/>
                </a:solidFill>
              </a:rPr>
              <a:t>WoT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</a:t>
            </a:r>
            <a:r>
              <a:rPr kumimoji="1" lang="en-US" altLang="ja-JP" sz="2000" dirty="0" err="1" smtClean="0">
                <a:solidFill>
                  <a:srgbClr val="000000"/>
                </a:solidFill>
              </a:rPr>
              <a:t>Servient</a:t>
            </a:r>
            <a:r>
              <a:rPr kumimoji="1" lang="en-US" altLang="ja-JP" sz="2000" dirty="0" smtClean="0">
                <a:solidFill>
                  <a:srgbClr val="000000"/>
                </a:solidFill>
              </a:rPr>
              <a:t> Vendor B</a:t>
            </a:r>
          </a:p>
        </p:txBody>
      </p:sp>
      <p:sp>
        <p:nvSpPr>
          <p:cNvPr id="28" name="角丸四角形 24"/>
          <p:cNvSpPr/>
          <p:nvPr/>
        </p:nvSpPr>
        <p:spPr bwMode="auto">
          <a:xfrm>
            <a:off x="5148064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9" name="角丸四角形 24"/>
          <p:cNvSpPr/>
          <p:nvPr/>
        </p:nvSpPr>
        <p:spPr bwMode="auto">
          <a:xfrm>
            <a:off x="971600" y="3140968"/>
            <a:ext cx="3079861" cy="1512168"/>
          </a:xfrm>
          <a:prstGeom prst="roundRect">
            <a:avLst>
              <a:gd name="adj" fmla="val 1038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effectLst/>
                <a:ea typeface="+mj-ea"/>
              </a:rPr>
              <a:t>Runtime Environment</a:t>
            </a:r>
          </a:p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ja-JP" sz="2000" i="0" u="none" strike="noStrike" cap="none" normalizeH="0" baseline="0" dirty="0" smtClean="0">
              <a:ln>
                <a:noFill/>
              </a:ln>
              <a:effectLst/>
              <a:ea typeface="+mj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Scripting API</a:t>
            </a:r>
            <a:endParaRPr lang="en-US"/>
          </a:p>
        </p:txBody>
      </p:sp>
      <p:sp>
        <p:nvSpPr>
          <p:cNvPr id="20" name="角丸四角形 22"/>
          <p:cNvSpPr/>
          <p:nvPr/>
        </p:nvSpPr>
        <p:spPr bwMode="auto">
          <a:xfrm>
            <a:off x="250695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1" name="角丸四角形 22"/>
          <p:cNvSpPr/>
          <p:nvPr/>
        </p:nvSpPr>
        <p:spPr bwMode="auto">
          <a:xfrm>
            <a:off x="971600" y="5894613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2" name="角丸四角形 24"/>
          <p:cNvSpPr/>
          <p:nvPr/>
        </p:nvSpPr>
        <p:spPr bwMode="auto">
          <a:xfrm>
            <a:off x="943838" y="5283102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971600" y="4679943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13" name="角丸四角形 21"/>
          <p:cNvSpPr/>
          <p:nvPr/>
        </p:nvSpPr>
        <p:spPr bwMode="auto">
          <a:xfrm>
            <a:off x="2718522" y="4356050"/>
            <a:ext cx="110360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2" name="角丸四角形 21"/>
          <p:cNvSpPr/>
          <p:nvPr/>
        </p:nvSpPr>
        <p:spPr bwMode="auto">
          <a:xfrm>
            <a:off x="1187624" y="4356051"/>
            <a:ext cx="109885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8" name="角丸四角形 22"/>
          <p:cNvSpPr/>
          <p:nvPr/>
        </p:nvSpPr>
        <p:spPr bwMode="auto">
          <a:xfrm>
            <a:off x="668341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Server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19" name="角丸四角形 22"/>
          <p:cNvSpPr/>
          <p:nvPr/>
        </p:nvSpPr>
        <p:spPr bwMode="auto">
          <a:xfrm>
            <a:off x="5148064" y="5894614"/>
            <a:ext cx="1516749" cy="559207"/>
          </a:xfrm>
          <a:prstGeom prst="roundRect">
            <a:avLst>
              <a:gd name="adj" fmla="val 0"/>
            </a:avLst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Connector</a:t>
            </a:r>
          </a:p>
        </p:txBody>
      </p:sp>
      <p:sp>
        <p:nvSpPr>
          <p:cNvPr id="24" name="角丸四角形 24"/>
          <p:cNvSpPr/>
          <p:nvPr/>
        </p:nvSpPr>
        <p:spPr bwMode="auto">
          <a:xfrm>
            <a:off x="5120302" y="5283103"/>
            <a:ext cx="3079861" cy="576000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+mj-ea"/>
              </a:rPr>
              <a:t>Protocol </a:t>
            </a:r>
            <a:r>
              <a:rPr lang="en-US" altLang="ja-JP" sz="2000" smtClean="0">
                <a:solidFill>
                  <a:schemeClr val="tx1"/>
                </a:solidFill>
                <a:ea typeface="+mj-ea"/>
              </a:rPr>
              <a:t>Mapping(s)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ea typeface="+mj-ea"/>
            </a:endParaRPr>
          </a:p>
        </p:txBody>
      </p:sp>
      <p:sp>
        <p:nvSpPr>
          <p:cNvPr id="25" name="角丸四角形 22"/>
          <p:cNvSpPr/>
          <p:nvPr/>
        </p:nvSpPr>
        <p:spPr bwMode="auto">
          <a:xfrm>
            <a:off x="5148064" y="4679944"/>
            <a:ext cx="3024336" cy="576000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0" numCol="1" rtlCol="0" anchor="b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2000" smtClean="0">
                <a:solidFill>
                  <a:schemeClr val="bg1"/>
                </a:solidFill>
              </a:rPr>
              <a:t>Resource Model</a:t>
            </a:r>
            <a:endParaRPr kumimoji="1" lang="en-US" altLang="ja-JP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+mj-ea"/>
            </a:endParaRPr>
          </a:p>
        </p:txBody>
      </p:sp>
      <p:sp>
        <p:nvSpPr>
          <p:cNvPr id="26" name="角丸四角形 21"/>
          <p:cNvSpPr/>
          <p:nvPr/>
        </p:nvSpPr>
        <p:spPr bwMode="auto">
          <a:xfrm>
            <a:off x="6894986" y="4356051"/>
            <a:ext cx="110360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Server</a:t>
            </a:r>
            <a:r>
              <a:rPr kumimoji="1" lang="en-US" altLang="ja-JP" sz="2000" smtClean="0">
                <a:solidFill>
                  <a:schemeClr val="bg1"/>
                </a:solidFill>
                <a:ea typeface="+mj-ea"/>
              </a:rPr>
              <a:t/>
            </a:r>
            <a:br>
              <a:rPr kumimoji="1" lang="en-US" altLang="ja-JP" sz="2000" smtClean="0">
                <a:solidFill>
                  <a:schemeClr val="bg1"/>
                </a:solidFill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27" name="角丸四角形 21"/>
          <p:cNvSpPr/>
          <p:nvPr/>
        </p:nvSpPr>
        <p:spPr bwMode="auto">
          <a:xfrm>
            <a:off x="5364088" y="4356052"/>
            <a:ext cx="1098850" cy="576064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Client</a:t>
            </a:r>
            <a:b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</a:b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API</a:t>
            </a:r>
          </a:p>
        </p:txBody>
      </p:sp>
      <p:sp>
        <p:nvSpPr>
          <p:cNvPr id="10" name="縦巻き 49"/>
          <p:cNvSpPr/>
          <p:nvPr/>
        </p:nvSpPr>
        <p:spPr bwMode="auto">
          <a:xfrm>
            <a:off x="5319842" y="3357635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縦巻き 49"/>
          <p:cNvSpPr/>
          <p:nvPr/>
        </p:nvSpPr>
        <p:spPr bwMode="auto">
          <a:xfrm>
            <a:off x="3203848" y="3717032"/>
            <a:ext cx="2736304" cy="503413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+mj-ea"/>
              </a:rPr>
              <a:t>App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It‘s</a:t>
            </a:r>
            <a:r>
              <a:rPr lang="de-DE" dirty="0" smtClean="0"/>
              <a:t> the Web of „Things“</a:t>
            </a:r>
            <a:br>
              <a:rPr lang="de-DE" dirty="0" smtClean="0"/>
            </a:br>
            <a:r>
              <a:rPr lang="de-DE" dirty="0" smtClean="0"/>
              <a:t>so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took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at</a:t>
            </a:r>
            <a:r>
              <a:rPr lang="de-DE" dirty="0" smtClean="0"/>
              <a:t> the </a:t>
            </a:r>
            <a:r>
              <a:rPr lang="de-DE" dirty="0" err="1" smtClean="0"/>
              <a:t>thing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2392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0" y="6654055"/>
            <a:ext cx="127000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de-DE" sz="1000" smtClean="0">
                <a:solidFill>
                  <a:srgbClr val="000000"/>
                </a:solidFill>
                <a:latin typeface="Arial"/>
              </a:rPr>
              <a:t>Unrestricted</a:t>
            </a:r>
            <a:endParaRPr lang="de-DE" sz="100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the web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95936" y="2420888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krümmte Verbindung 5"/>
          <p:cNvCxnSpPr/>
          <p:nvPr/>
        </p:nvCxnSpPr>
        <p:spPr>
          <a:xfrm rot="5400000" flipH="1" flipV="1">
            <a:off x="2329703" y="1408584"/>
            <a:ext cx="1224136" cy="3248744"/>
          </a:xfrm>
          <a:prstGeom prst="curvedConnector3">
            <a:avLst>
              <a:gd name="adj1" fmla="val 165888"/>
            </a:avLst>
          </a:prstGeom>
          <a:ln w="57150">
            <a:solidFill>
              <a:schemeClr val="tx1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ww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861048"/>
            <a:ext cx="1374656" cy="137465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Architecture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Things, </a:t>
            </a:r>
            <a:r>
              <a:rPr lang="en-US" dirty="0" err="1" smtClean="0"/>
              <a:t>Servients</a:t>
            </a:r>
            <a:r>
              <a:rPr lang="en-US" dirty="0" smtClean="0"/>
              <a:t>, and Scenarios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Kazuo</a:t>
            </a:r>
            <a:r>
              <a:rPr lang="ja-JP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Kajimoto,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Senior Councilor of Group-wide Software Strategy 	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Group-wide CTO Office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Panasonic Corporation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17983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But also the </a:t>
            </a:r>
            <a:r>
              <a:rPr lang="de-DE" dirty="0" err="1" smtClean="0"/>
              <a:t>thing</a:t>
            </a:r>
            <a:r>
              <a:rPr lang="de-DE" dirty="0" smtClean="0"/>
              <a:t> </a:t>
            </a:r>
            <a:r>
              <a:rPr lang="de-DE" dirty="0" err="1" smtClean="0"/>
              <a:t>interacts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Würfel 3"/>
          <p:cNvSpPr/>
          <p:nvPr/>
        </p:nvSpPr>
        <p:spPr>
          <a:xfrm>
            <a:off x="392392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krümmte Verbindung 5"/>
          <p:cNvCxnSpPr>
            <a:stCxn id="7" idx="0"/>
            <a:endCxn id="4" idx="5"/>
          </p:cNvCxnSpPr>
          <p:nvPr/>
        </p:nvCxnSpPr>
        <p:spPr>
          <a:xfrm rot="16200000" flipH="1" flipV="1">
            <a:off x="6048164" y="1736812"/>
            <a:ext cx="504056" cy="2448272"/>
          </a:xfrm>
          <a:prstGeom prst="curvedConnector4">
            <a:avLst>
              <a:gd name="adj1" fmla="val -45352"/>
              <a:gd name="adj2" fmla="val 64706"/>
            </a:avLst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ürfel 6"/>
          <p:cNvSpPr/>
          <p:nvPr/>
        </p:nvSpPr>
        <p:spPr>
          <a:xfrm>
            <a:off x="6804248" y="2708920"/>
            <a:ext cx="1152128" cy="129614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krümmte Verbindung 29"/>
          <p:cNvCxnSpPr>
            <a:stCxn id="10" idx="3"/>
            <a:endCxn id="4" idx="3"/>
          </p:cNvCxnSpPr>
          <p:nvPr/>
        </p:nvCxnSpPr>
        <p:spPr>
          <a:xfrm flipV="1">
            <a:off x="3210352" y="4005064"/>
            <a:ext cx="1145624" cy="1479416"/>
          </a:xfrm>
          <a:prstGeom prst="curvedConnector2">
            <a:avLst/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 descr="cpu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696" y="4797152"/>
            <a:ext cx="1374656" cy="1374656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970997" y="6525344"/>
            <a:ext cx="6873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Icons by </a:t>
            </a:r>
            <a:r>
              <a:rPr lang="en-US" sz="1100" dirty="0" err="1" smtClean="0"/>
              <a:t>Freepik</a:t>
            </a:r>
            <a:r>
              <a:rPr lang="en-US" sz="1100" dirty="0" smtClean="0"/>
              <a:t> from </a:t>
            </a:r>
            <a:r>
              <a:rPr lang="en-US" sz="1100" dirty="0" smtClean="0">
                <a:hlinkClick r:id="rId4"/>
              </a:rPr>
              <a:t>www.flaticon.com</a:t>
            </a:r>
            <a:r>
              <a:rPr lang="en-US" sz="1100" dirty="0" smtClean="0"/>
              <a:t>, licensed under CC BY 3.0</a:t>
            </a:r>
            <a:endParaRPr lang="de-DE" sz="1100" dirty="0"/>
          </a:p>
        </p:txBody>
      </p:sp>
      <p:pic>
        <p:nvPicPr>
          <p:cNvPr id="13" name="Grafik 12" descr="ww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7544" y="3212976"/>
            <a:ext cx="1374656" cy="1374656"/>
          </a:xfrm>
          <a:prstGeom prst="rect">
            <a:avLst/>
          </a:prstGeom>
        </p:spPr>
      </p:pic>
      <p:cxnSp>
        <p:nvCxnSpPr>
          <p:cNvPr id="22" name="Gekrümmte Verbindung 21"/>
          <p:cNvCxnSpPr>
            <a:stCxn id="13" idx="0"/>
            <a:endCxn id="4" idx="0"/>
          </p:cNvCxnSpPr>
          <p:nvPr/>
        </p:nvCxnSpPr>
        <p:spPr>
          <a:xfrm rot="5400000" flipH="1" flipV="1">
            <a:off x="2647412" y="1216380"/>
            <a:ext cx="504056" cy="3489136"/>
          </a:xfrm>
          <a:prstGeom prst="curvedConnector3">
            <a:avLst>
              <a:gd name="adj1" fmla="val 309929"/>
            </a:avLst>
          </a:prstGeom>
          <a:ln w="571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so </a:t>
            </a:r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b="1" dirty="0" err="1" smtClean="0"/>
              <a:t>into</a:t>
            </a:r>
            <a:r>
              <a:rPr lang="de-DE" dirty="0" smtClean="0"/>
              <a:t> the </a:t>
            </a:r>
            <a:r>
              <a:rPr lang="de-DE" dirty="0" err="1" smtClean="0"/>
              <a:t>thing</a:t>
            </a:r>
            <a:endParaRPr lang="de-DE" dirty="0"/>
          </a:p>
        </p:txBody>
      </p:sp>
      <p:grpSp>
        <p:nvGrpSpPr>
          <p:cNvPr id="3" name="Gruppieren 10"/>
          <p:cNvGrpSpPr/>
          <p:nvPr/>
        </p:nvGrpSpPr>
        <p:grpSpPr>
          <a:xfrm>
            <a:off x="2987824" y="1988840"/>
            <a:ext cx="2808312" cy="2880320"/>
            <a:chOff x="2987824" y="1988840"/>
            <a:chExt cx="2808312" cy="2880320"/>
          </a:xfrm>
        </p:grpSpPr>
        <p:sp>
          <p:nvSpPr>
            <p:cNvPr id="7" name="Würfel 6"/>
            <p:cNvSpPr/>
            <p:nvPr/>
          </p:nvSpPr>
          <p:spPr>
            <a:xfrm>
              <a:off x="2987824" y="3861048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Physical</a:t>
              </a:r>
              <a:r>
                <a:rPr lang="de-DE" dirty="0" smtClean="0"/>
                <a:t> API</a:t>
              </a:r>
              <a:endParaRPr lang="de-DE" dirty="0"/>
            </a:p>
          </p:txBody>
        </p:sp>
        <p:sp>
          <p:nvSpPr>
            <p:cNvPr id="10" name="Würfel 9"/>
            <p:cNvSpPr/>
            <p:nvPr/>
          </p:nvSpPr>
          <p:spPr>
            <a:xfrm>
              <a:off x="4874780" y="2348880"/>
              <a:ext cx="921356" cy="2160240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smtClean="0"/>
                <a:t>Client  API</a:t>
              </a:r>
              <a:endParaRPr lang="de-DE" dirty="0"/>
            </a:p>
          </p:txBody>
        </p:sp>
        <p:sp>
          <p:nvSpPr>
            <p:cNvPr id="8" name="Würfel 7"/>
            <p:cNvSpPr/>
            <p:nvPr/>
          </p:nvSpPr>
          <p:spPr>
            <a:xfrm>
              <a:off x="2987824" y="1988840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API</a:t>
              </a:r>
              <a:endParaRPr lang="de-DE" dirty="0"/>
            </a:p>
          </p:txBody>
        </p:sp>
        <p:sp>
          <p:nvSpPr>
            <p:cNvPr id="4" name="Würfel 3"/>
            <p:cNvSpPr/>
            <p:nvPr/>
          </p:nvSpPr>
          <p:spPr>
            <a:xfrm>
              <a:off x="2987824" y="1988840"/>
              <a:ext cx="2808312" cy="2880320"/>
            </a:xfrm>
            <a:prstGeom prst="cube">
              <a:avLst>
                <a:gd name="adj" fmla="val 21416"/>
              </a:avLst>
            </a:prstGeom>
            <a:solidFill>
              <a:srgbClr val="4F81BD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grpSp>
        <p:nvGrpSpPr>
          <p:cNvPr id="3" name="Gruppieren 10"/>
          <p:cNvGrpSpPr/>
          <p:nvPr/>
        </p:nvGrpSpPr>
        <p:grpSpPr>
          <a:xfrm>
            <a:off x="5076056" y="1916832"/>
            <a:ext cx="2808312" cy="2880320"/>
            <a:chOff x="2987824" y="1988840"/>
            <a:chExt cx="2808312" cy="2880320"/>
          </a:xfrm>
        </p:grpSpPr>
        <p:sp>
          <p:nvSpPr>
            <p:cNvPr id="7" name="Würfel 6"/>
            <p:cNvSpPr/>
            <p:nvPr/>
          </p:nvSpPr>
          <p:spPr>
            <a:xfrm>
              <a:off x="2987824" y="3861048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Physical</a:t>
              </a:r>
              <a:r>
                <a:rPr lang="de-DE" dirty="0" smtClean="0"/>
                <a:t> API</a:t>
              </a:r>
              <a:endParaRPr lang="de-DE" dirty="0"/>
            </a:p>
          </p:txBody>
        </p:sp>
        <p:sp>
          <p:nvSpPr>
            <p:cNvPr id="10" name="Würfel 9"/>
            <p:cNvSpPr/>
            <p:nvPr/>
          </p:nvSpPr>
          <p:spPr>
            <a:xfrm>
              <a:off x="4874780" y="2348880"/>
              <a:ext cx="921356" cy="2160240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dirty="0" smtClean="0"/>
                <a:t>Client  API</a:t>
              </a:r>
              <a:endParaRPr lang="de-DE" dirty="0"/>
            </a:p>
          </p:txBody>
        </p:sp>
        <p:sp>
          <p:nvSpPr>
            <p:cNvPr id="8" name="Würfel 7"/>
            <p:cNvSpPr/>
            <p:nvPr/>
          </p:nvSpPr>
          <p:spPr>
            <a:xfrm>
              <a:off x="2987824" y="1988840"/>
              <a:ext cx="2808312" cy="1008112"/>
            </a:xfrm>
            <a:prstGeom prst="cube">
              <a:avLst>
                <a:gd name="adj" fmla="val 6303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Server API</a:t>
              </a:r>
              <a:endParaRPr lang="de-DE" dirty="0"/>
            </a:p>
          </p:txBody>
        </p:sp>
        <p:sp>
          <p:nvSpPr>
            <p:cNvPr id="4" name="Würfel 3"/>
            <p:cNvSpPr/>
            <p:nvPr/>
          </p:nvSpPr>
          <p:spPr>
            <a:xfrm>
              <a:off x="2987824" y="1988840"/>
              <a:ext cx="2808312" cy="2880320"/>
            </a:xfrm>
            <a:prstGeom prst="cube">
              <a:avLst>
                <a:gd name="adj" fmla="val 21416"/>
              </a:avLst>
            </a:prstGeom>
            <a:solidFill>
              <a:srgbClr val="4F81BD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Vertikaler Bildlauf 8"/>
          <p:cNvSpPr/>
          <p:nvPr/>
        </p:nvSpPr>
        <p:spPr>
          <a:xfrm>
            <a:off x="395536" y="3068960"/>
            <a:ext cx="2232248" cy="936104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 smtClean="0"/>
              <a:t>Script</a:t>
            </a:r>
            <a:endParaRPr lang="de-DE" sz="3200" dirty="0"/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059832" y="3501008"/>
            <a:ext cx="2520280" cy="72008"/>
          </a:xfrm>
          <a:prstGeom prst="straightConnector1">
            <a:avLst/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Motivation &amp; Scenarios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the </a:t>
            </a:r>
            <a:r>
              <a:rPr lang="de-DE" dirty="0" err="1" smtClean="0"/>
              <a:t>benefit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application developers</a:t>
            </a:r>
          </a:p>
          <a:p>
            <a:pPr lvl="1"/>
            <a:r>
              <a:rPr lang="de-DE" dirty="0" err="1" smtClean="0"/>
              <a:t>Avoiding</a:t>
            </a:r>
            <a:r>
              <a:rPr lang="de-DE" dirty="0" smtClean="0"/>
              <a:t> </a:t>
            </a:r>
            <a:r>
              <a:rPr lang="de-DE" dirty="0" err="1" smtClean="0"/>
              <a:t>fragmentation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pPr lvl="1"/>
            <a:r>
              <a:rPr lang="en-US" dirty="0" smtClean="0"/>
              <a:t>Reactive code: </a:t>
            </a:r>
            <a:r>
              <a:rPr lang="en-US" dirty="0" err="1" smtClean="0"/>
              <a:t>statekeeping</a:t>
            </a:r>
            <a:r>
              <a:rPr lang="en-US" dirty="0" smtClean="0"/>
              <a:t> in the runtime</a:t>
            </a:r>
          </a:p>
          <a:p>
            <a:pPr lvl="1"/>
            <a:r>
              <a:rPr lang="en-US" dirty="0" smtClean="0"/>
              <a:t>focus on application work with no boilerplate</a:t>
            </a:r>
          </a:p>
          <a:p>
            <a:pPr lvl="1"/>
            <a:r>
              <a:rPr lang="en-US" dirty="0" smtClean="0"/>
              <a:t>uniform concept across domains and silos</a:t>
            </a:r>
          </a:p>
          <a:p>
            <a:endParaRPr lang="en-US" dirty="0" smtClean="0"/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1026" name="Picture 2" descr="C:\Users\mchn1210\Desktop\montreal-f2f\pix\ers_best_viewed_with_explorer_icon_plus_downloa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2852936"/>
            <a:ext cx="2413000" cy="901700"/>
          </a:xfrm>
          <a:prstGeom prst="rect">
            <a:avLst/>
          </a:prstGeom>
          <a:noFill/>
        </p:spPr>
      </p:pic>
      <p:pic>
        <p:nvPicPr>
          <p:cNvPr id="1027" name="Picture 3" descr="C:\Users\mchn1210\Desktop\montreal-f2f\pix\firefox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2996952"/>
            <a:ext cx="1819275" cy="5524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Scripting API: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Dev</a:t>
            </a:r>
            <a:r>
              <a:rPr lang="de-DE" dirty="0" smtClean="0"/>
              <a:t> </a:t>
            </a:r>
            <a:r>
              <a:rPr lang="de-DE" dirty="0" err="1" smtClean="0"/>
              <a:t>viewpoint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Would Amazon need to write a new app for each fridge vendor?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Would a vendor of washing ingredients need to learn a different concept for each washing machine?</a:t>
            </a:r>
          </a:p>
          <a:p>
            <a:pPr>
              <a:buNone/>
            </a:pPr>
            <a:r>
              <a:rPr lang="en-US" b="1" dirty="0" smtClean="0"/>
              <a:t>But we do not want to standardize the</a:t>
            </a:r>
            <a:br>
              <a:rPr lang="en-US" b="1" dirty="0" smtClean="0"/>
            </a:br>
            <a:r>
              <a:rPr lang="en-US" b="1" dirty="0" smtClean="0"/>
              <a:t> „fridge API“ and the „washing machine API”.</a:t>
            </a:r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We need cross-cutting building blocks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?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the </a:t>
            </a:r>
            <a:r>
              <a:rPr lang="de-DE" dirty="0" err="1" smtClean="0"/>
              <a:t>benefit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 thing manufacturers</a:t>
            </a:r>
          </a:p>
          <a:p>
            <a:pPr lvl="1"/>
            <a:r>
              <a:rPr lang="en-US" dirty="0" smtClean="0"/>
              <a:t>Number of developers can program applications with your thing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Isolation/sandboxing of applications/scripts and core functionality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propietary</a:t>
            </a:r>
            <a:r>
              <a:rPr lang="en-US" dirty="0" smtClean="0"/>
              <a:t> API </a:t>
            </a:r>
            <a:br>
              <a:rPr lang="en-US" dirty="0" smtClean="0"/>
            </a:br>
            <a:r>
              <a:rPr lang="en-US" dirty="0" smtClean="0"/>
              <a:t>= synergies in dev support / tooling</a:t>
            </a:r>
          </a:p>
          <a:p>
            <a:pPr lvl="1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Textplatzhalter 4"/>
          <p:cNvSpPr txBox="1">
            <a:spLocks/>
          </p:cNvSpPr>
          <p:nvPr/>
        </p:nvSpPr>
        <p:spPr>
          <a:xfrm>
            <a:off x="3131840" y="2924944"/>
            <a:ext cx="4968552" cy="125806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LinkedIn profiles: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3.811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 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 bwMode="gray">
          <a:xfrm>
            <a:off x="6228184" y="2708920"/>
            <a:ext cx="205774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>
            <a:spAutoFit/>
          </a:bodyPr>
          <a:lstStyle/>
          <a:p>
            <a:pPr marL="171450" indent="-171450">
              <a:buClr>
                <a:srgbClr val="879BAA"/>
              </a:buClr>
            </a:pPr>
            <a:r>
              <a:rPr lang="de-DE" sz="2800" b="1" dirty="0" smtClean="0">
                <a:solidFill>
                  <a:srgbClr val="000000"/>
                </a:solidFill>
                <a:cs typeface="Arial" charset="0"/>
              </a:rPr>
              <a:t>710.834 </a:t>
            </a:r>
            <a:r>
              <a:rPr lang="en-US" sz="1600" dirty="0" smtClean="0"/>
              <a:t>web </a:t>
            </a:r>
            <a:r>
              <a:rPr lang="en-US" sz="1600" dirty="0" err="1" smtClean="0"/>
              <a:t>devs</a:t>
            </a:r>
            <a:endParaRPr lang="de-DE" sz="2800" b="1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 rot="19945287">
            <a:off x="5485663" y="3290445"/>
            <a:ext cx="1074056" cy="477728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144018" tIns="72009" rIns="72009" bIns="72009" rtlCol="0" anchor="ctr">
            <a:noAutofit/>
          </a:bodyPr>
          <a:lstStyle/>
          <a:p>
            <a:pPr marL="171450" indent="-171450" algn="l">
              <a:lnSpc>
                <a:spcPct val="100000"/>
              </a:lnSpc>
              <a:buClr>
                <a:srgbClr val="879BAA"/>
              </a:buClr>
              <a:buFont typeface="Arial" pitchFamily="34" charset="0"/>
              <a:buChar char="•"/>
            </a:pPr>
            <a:endParaRPr lang="de-DE" sz="14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194" name="AutoShape 2" descr="Bildergebnis für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195" name="Picture 3" descr="C:\Users\mchn1210\Desktop\montreal-f2f\pix\linked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212976"/>
            <a:ext cx="901874" cy="90187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Scripting API: Thing </a:t>
            </a:r>
            <a:r>
              <a:rPr lang="de-DE" dirty="0" err="1" smtClean="0"/>
              <a:t>vendor</a:t>
            </a:r>
            <a:r>
              <a:rPr lang="de-DE" dirty="0" smtClean="0"/>
              <a:t> </a:t>
            </a:r>
            <a:r>
              <a:rPr lang="de-DE" dirty="0" err="1" smtClean="0"/>
              <a:t>viewpoint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How can thing vendors make sure that application developers can use their „things“ to build  solutions?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Does every thing vendor need to build up their own dev relations department?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Evolution and maintenance of the scripting runtime can be shared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err="1" smtClean="0"/>
              <a:t>Interop</a:t>
            </a:r>
            <a:r>
              <a:rPr lang="en-US" b="1" dirty="0" smtClean="0"/>
              <a:t> on API concept level promises synergies and a broad developer base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Scripting API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client</a:t>
            </a:r>
            <a:endParaRPr lang="de-DE" dirty="0"/>
          </a:p>
        </p:txBody>
      </p:sp>
      <p:sp>
        <p:nvSpPr>
          <p:cNvPr id="204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743519"/>
            <a:ext cx="8291264" cy="3577842"/>
          </a:xfrm>
          <a:prstGeom prst="rect">
            <a:avLst/>
          </a:prstGeom>
          <a:solidFill>
            <a:srgbClr val="1D1F2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//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(e.g.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loaded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URL) 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96CBFE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EDEDE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{...};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//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a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client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interface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to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the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7C7C7C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endParaRPr kumimoji="0" lang="de-DE" sz="2000" b="0" i="0" u="none" strike="noStrike" cap="none" normalizeH="0" baseline="0" dirty="0" smtClean="0">
              <a:ln>
                <a:noFill/>
              </a:ln>
              <a:solidFill>
                <a:srgbClr val="C5C8C6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96CBFE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EDEDED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WoT.getThingFromTd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thingDescription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thing.callAction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myAction"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,input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then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FCB90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6C5FE"/>
                </a:solidFill>
                <a:effectLst/>
                <a:latin typeface="Consolas" pitchFamily="49" charset="0"/>
                <a:cs typeface="Consolas" pitchFamily="49" charset="0"/>
              </a:rPr>
              <a:t>output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sz="2000" b="0" i="0" u="sng" strike="noStrike" cap="none" normalizeH="0" baseline="0" dirty="0" smtClean="0">
                <a:ln>
                  <a:noFill/>
                </a:ln>
                <a:solidFill>
                  <a:srgbClr val="FFFFB6"/>
                </a:solidFill>
                <a:effectLst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DAD085"/>
                </a:solidFill>
                <a:effectLst/>
                <a:latin typeface="Consolas" pitchFamily="49" charset="0"/>
                <a:cs typeface="Consolas" pitchFamily="49" charset="0"/>
              </a:rPr>
              <a:t>.log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 of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myAction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()"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output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}).catch(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FCB90"/>
                </a:solidFill>
                <a:effectLst/>
                <a:latin typeface="Consolas" pitchFamily="49" charset="0"/>
                <a:cs typeface="Consolas" pitchFamily="49" charset="0"/>
              </a:rPr>
              <a:t>function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6C5FE"/>
                </a:solidFill>
                <a:effectLst/>
                <a:latin typeface="Consolas" pitchFamily="49" charset="0"/>
                <a:cs typeface="Consolas" pitchFamily="49" charset="0"/>
              </a:rPr>
              <a:t>err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kumimoji="0" lang="de-DE" sz="2000" b="0" i="0" u="sng" strike="noStrike" cap="none" normalizeH="0" baseline="0" dirty="0" err="1" smtClean="0">
                <a:ln>
                  <a:noFill/>
                </a:ln>
                <a:solidFill>
                  <a:srgbClr val="FFFFB6"/>
                </a:solidFill>
                <a:effectLst/>
                <a:latin typeface="Consolas" pitchFamily="49" charset="0"/>
                <a:cs typeface="Consolas" pitchFamily="49" charset="0"/>
              </a:rPr>
              <a:t>console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DAD085"/>
                </a:solidFill>
                <a:effectLst/>
                <a:latin typeface="Consolas" pitchFamily="49" charset="0"/>
                <a:cs typeface="Consolas" pitchFamily="49" charset="0"/>
              </a:rPr>
              <a:t>.error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"Error on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call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A8FF60"/>
                </a:solidFill>
                <a:effectLst/>
                <a:latin typeface="Consolas" pitchFamily="49" charset="0"/>
                <a:cs typeface="Consolas" pitchFamily="49" charset="0"/>
              </a:rPr>
              <a:t>action"</a:t>
            </a:r>
            <a:r>
              <a:rPr kumimoji="0" lang="de-DE" sz="2000" b="0" i="0" u="none" strike="noStrike" cap="none" normalizeH="0" baseline="0" dirty="0" err="1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,err</a:t>
            </a: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000" b="0" i="0" u="none" strike="noStrike" cap="none" normalizeH="0" baseline="0" dirty="0" smtClean="0">
                <a:ln>
                  <a:noFill/>
                </a:ln>
                <a:solidFill>
                  <a:srgbClr val="C5C8C6"/>
                </a:solidFill>
                <a:effectLst/>
                <a:latin typeface="Consolas" pitchFamily="49" charset="0"/>
                <a:cs typeface="Consolas" pitchFamily="49" charset="0"/>
              </a:rPr>
              <a:t>        });</a:t>
            </a:r>
            <a:endParaRPr kumimoji="0" 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Overview Architecture of WoT Servient</a:t>
            </a:r>
            <a:endParaRPr lang="de-DE" dirty="0"/>
          </a:p>
        </p:txBody>
      </p:sp>
      <p:sp>
        <p:nvSpPr>
          <p:cNvPr id="4" name="角丸四角形 6"/>
          <p:cNvSpPr/>
          <p:nvPr/>
        </p:nvSpPr>
        <p:spPr bwMode="auto">
          <a:xfrm>
            <a:off x="368529" y="1716728"/>
            <a:ext cx="3623996" cy="374559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5" name="角丸四角形 22"/>
          <p:cNvSpPr/>
          <p:nvPr/>
        </p:nvSpPr>
        <p:spPr bwMode="auto">
          <a:xfrm>
            <a:off x="2748292" y="4754297"/>
            <a:ext cx="1185920" cy="57961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6" name="角丸四角形 31"/>
          <p:cNvSpPr/>
          <p:nvPr/>
        </p:nvSpPr>
        <p:spPr bwMode="auto">
          <a:xfrm>
            <a:off x="1564119" y="4754297"/>
            <a:ext cx="1183812" cy="579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</a:t>
            </a:r>
            <a:b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</a:b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</a:p>
        </p:txBody>
      </p:sp>
      <p:sp>
        <p:nvSpPr>
          <p:cNvPr id="7" name="角丸四角形 24"/>
          <p:cNvSpPr/>
          <p:nvPr/>
        </p:nvSpPr>
        <p:spPr bwMode="auto">
          <a:xfrm>
            <a:off x="1593410" y="4172187"/>
            <a:ext cx="2318716" cy="52757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2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" name="角丸四角形 21"/>
          <p:cNvSpPr/>
          <p:nvPr/>
        </p:nvSpPr>
        <p:spPr bwMode="auto">
          <a:xfrm>
            <a:off x="1619672" y="3590078"/>
            <a:ext cx="2292454" cy="5275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20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" name="縦巻き 49"/>
          <p:cNvSpPr/>
          <p:nvPr/>
        </p:nvSpPr>
        <p:spPr bwMode="auto">
          <a:xfrm>
            <a:off x="445629" y="2103128"/>
            <a:ext cx="3466495" cy="461776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0" name="角丸四角形 12"/>
          <p:cNvSpPr/>
          <p:nvPr/>
        </p:nvSpPr>
        <p:spPr bwMode="auto">
          <a:xfrm>
            <a:off x="445629" y="3594295"/>
            <a:ext cx="1118490" cy="1739614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36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communication</a:t>
            </a:r>
            <a:endParaRPr lang="ja-JP" altLang="en-US" sz="120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1" name="直線矢印コネクタ 10"/>
          <p:cNvCxnSpPr/>
          <p:nvPr/>
        </p:nvCxnSpPr>
        <p:spPr bwMode="auto">
          <a:xfrm>
            <a:off x="1261174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2" name="テキスト ボックス 11"/>
          <p:cNvSpPr txBox="1"/>
          <p:nvPr/>
        </p:nvSpPr>
        <p:spPr>
          <a:xfrm>
            <a:off x="368529" y="2658946"/>
            <a:ext cx="119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Extra API</a:t>
            </a:r>
          </a:p>
        </p:txBody>
      </p:sp>
      <p:cxnSp>
        <p:nvCxnSpPr>
          <p:cNvPr id="13" name="直線矢印コネクタ 12"/>
          <p:cNvCxnSpPr/>
          <p:nvPr/>
        </p:nvCxnSpPr>
        <p:spPr bwMode="auto">
          <a:xfrm>
            <a:off x="2341294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4" name="テキスト ボックス 13"/>
          <p:cNvSpPr txBox="1"/>
          <p:nvPr/>
        </p:nvSpPr>
        <p:spPr>
          <a:xfrm>
            <a:off x="1563245" y="2658946"/>
            <a:ext cx="994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15" name="直線矢印コネクタ 14"/>
          <p:cNvCxnSpPr/>
          <p:nvPr/>
        </p:nvCxnSpPr>
        <p:spPr bwMode="auto">
          <a:xfrm>
            <a:off x="3421413" y="2526066"/>
            <a:ext cx="0" cy="48431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6" name="テキスト ボックス 15"/>
          <p:cNvSpPr txBox="1"/>
          <p:nvPr/>
        </p:nvSpPr>
        <p:spPr>
          <a:xfrm>
            <a:off x="2613044" y="2658946"/>
            <a:ext cx="1056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18" name="円柱 17"/>
          <p:cNvSpPr/>
          <p:nvPr/>
        </p:nvSpPr>
        <p:spPr bwMode="gray">
          <a:xfrm>
            <a:off x="4060910" y="3535034"/>
            <a:ext cx="936104" cy="626666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9" name="角丸四角形 18"/>
          <p:cNvSpPr/>
          <p:nvPr/>
        </p:nvSpPr>
        <p:spPr bwMode="gray">
          <a:xfrm>
            <a:off x="445630" y="5947501"/>
            <a:ext cx="1118490" cy="457035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0" name="角丸四角形 19"/>
          <p:cNvSpPr/>
          <p:nvPr/>
        </p:nvSpPr>
        <p:spPr bwMode="gray">
          <a:xfrm>
            <a:off x="1564120" y="5947501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21" name="角丸四角形 20"/>
          <p:cNvSpPr/>
          <p:nvPr/>
        </p:nvSpPr>
        <p:spPr bwMode="gray">
          <a:xfrm>
            <a:off x="2748293" y="5947501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</a:p>
        </p:txBody>
      </p:sp>
      <p:cxnSp>
        <p:nvCxnSpPr>
          <p:cNvPr id="22" name="直線矢印コネクタ 21"/>
          <p:cNvCxnSpPr>
            <a:stCxn id="10" idx="2"/>
            <a:endCxn id="19" idx="0"/>
          </p:cNvCxnSpPr>
          <p:nvPr/>
        </p:nvCxnSpPr>
        <p:spPr bwMode="auto">
          <a:xfrm>
            <a:off x="1004874" y="5333909"/>
            <a:ext cx="1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3" name="直線矢印コネクタ 22"/>
          <p:cNvCxnSpPr>
            <a:stCxn id="6" idx="2"/>
            <a:endCxn id="20" idx="0"/>
          </p:cNvCxnSpPr>
          <p:nvPr/>
        </p:nvCxnSpPr>
        <p:spPr bwMode="auto">
          <a:xfrm>
            <a:off x="2156025" y="5333909"/>
            <a:ext cx="2" cy="61359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24" name="直線矢印コネクタ 23"/>
          <p:cNvCxnSpPr>
            <a:stCxn id="5" idx="2"/>
            <a:endCxn id="21" idx="0"/>
          </p:cNvCxnSpPr>
          <p:nvPr/>
        </p:nvCxnSpPr>
        <p:spPr bwMode="auto">
          <a:xfrm>
            <a:off x="3341252" y="5333908"/>
            <a:ext cx="426" cy="6135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26" name="角丸四角形吹き出し 25"/>
          <p:cNvSpPr/>
          <p:nvPr/>
        </p:nvSpPr>
        <p:spPr bwMode="gray">
          <a:xfrm>
            <a:off x="35496" y="5563061"/>
            <a:ext cx="865637" cy="344589"/>
          </a:xfrm>
          <a:prstGeom prst="wedgeRoundRectCallout">
            <a:avLst>
              <a:gd name="adj1" fmla="val 64039"/>
              <a:gd name="adj2" fmla="val -19060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Propriety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27" name="直線コネクタ 26"/>
          <p:cNvCxnSpPr/>
          <p:nvPr/>
        </p:nvCxnSpPr>
        <p:spPr bwMode="auto">
          <a:xfrm flipV="1">
            <a:off x="1729576" y="5682864"/>
            <a:ext cx="1835853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29" name="角丸四角形 21"/>
          <p:cNvSpPr/>
          <p:nvPr/>
        </p:nvSpPr>
        <p:spPr bwMode="auto">
          <a:xfrm>
            <a:off x="445628" y="3007969"/>
            <a:ext cx="3458158" cy="5275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Runtime Environment</a:t>
            </a:r>
            <a:endParaRPr lang="ja-JP" altLang="en-US" sz="120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2" name="直線コネクタ 31"/>
          <p:cNvCxnSpPr/>
          <p:nvPr/>
        </p:nvCxnSpPr>
        <p:spPr bwMode="auto">
          <a:xfrm flipV="1">
            <a:off x="469085" y="2874972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3" name="直線コネクタ 32"/>
          <p:cNvCxnSpPr/>
          <p:nvPr/>
        </p:nvCxnSpPr>
        <p:spPr bwMode="auto">
          <a:xfrm flipV="1">
            <a:off x="1621213" y="2874970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cxnSp>
        <p:nvCxnSpPr>
          <p:cNvPr id="34" name="直線コネクタ 33"/>
          <p:cNvCxnSpPr/>
          <p:nvPr/>
        </p:nvCxnSpPr>
        <p:spPr bwMode="auto">
          <a:xfrm flipV="1">
            <a:off x="2773341" y="2874968"/>
            <a:ext cx="936104" cy="1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5" name="角丸四角形 34"/>
          <p:cNvSpPr/>
          <p:nvPr/>
        </p:nvSpPr>
        <p:spPr bwMode="gray">
          <a:xfrm>
            <a:off x="1716520" y="6191167"/>
            <a:ext cx="1183813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Server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6" name="角丸四角形 35"/>
          <p:cNvSpPr/>
          <p:nvPr/>
        </p:nvSpPr>
        <p:spPr bwMode="gray">
          <a:xfrm>
            <a:off x="2900693" y="6191167"/>
            <a:ext cx="1186769" cy="47819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Web Client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61799" y="1384900"/>
            <a:ext cx="414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App Script: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Implements application logic in a modular and portable way. It can access local hardware, locally connected legacy devices, and remote things through the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 For this, the runtime environment must provide the Scripting API (Physical, Client, Server).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61799" y="4121205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Resource Model: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Provides a common abstraction across the different protocols. Just like the Web, it allows to identify and address interaction points with URIs.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61799" y="5273913"/>
            <a:ext cx="4146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 Binding: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Converts interactions with devices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using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information in TD in accordance with lower layer 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protocols. For </a:t>
            </a:r>
            <a:r>
              <a:rPr lang="en-US" altLang="ja-JP" sz="1400" dirty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legacy devices, adapters available for those devices convert the protocol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961799" y="2968496"/>
            <a:ext cx="41467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2400" b="1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Thing Description: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Declares providing API name, parameter type and so on. External client refers this description to call </a:t>
            </a:r>
            <a:r>
              <a:rPr lang="en-US" altLang="ja-JP" sz="1400" dirty="0" err="1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WoT</a:t>
            </a:r>
            <a:r>
              <a:rPr lang="en-US" altLang="ja-JP" sz="1400" dirty="0" smtClean="0">
                <a:solidFill>
                  <a:prstClr val="black"/>
                </a:solidFill>
                <a:latin typeface="Calibri" panose="020F0502020204030204" pitchFamily="34" charset="0"/>
                <a:ea typeface="HG明朝E" panose="02020909000000000000" pitchFamily="17" charset="-128"/>
              </a:rPr>
              <a:t> Interface.</a:t>
            </a:r>
          </a:p>
        </p:txBody>
      </p:sp>
      <p:sp>
        <p:nvSpPr>
          <p:cNvPr id="43" name="角丸四角形吹き出し 24"/>
          <p:cNvSpPr/>
          <p:nvPr/>
        </p:nvSpPr>
        <p:spPr bwMode="gray">
          <a:xfrm>
            <a:off x="3491880" y="5550789"/>
            <a:ext cx="980953" cy="344589"/>
          </a:xfrm>
          <a:prstGeom prst="wedgeRoundRectCallout">
            <a:avLst>
              <a:gd name="adj1" fmla="val -58004"/>
              <a:gd name="adj2" fmla="val -15397"/>
              <a:gd name="adj3" fmla="val 16667"/>
            </a:avLst>
          </a:prstGeom>
          <a:gradFill rotWithShape="1">
            <a:gsLst>
              <a:gs pos="0">
                <a:srgbClr val="9FB8CD">
                  <a:tint val="45000"/>
                  <a:satMod val="200000"/>
                </a:srgbClr>
              </a:gs>
              <a:gs pos="30000">
                <a:srgbClr val="9FB8CD">
                  <a:tint val="61000"/>
                  <a:satMod val="200000"/>
                </a:srgbClr>
              </a:gs>
              <a:gs pos="45000">
                <a:srgbClr val="9FB8CD">
                  <a:tint val="66000"/>
                  <a:satMod val="200000"/>
                </a:srgbClr>
              </a:gs>
              <a:gs pos="55000">
                <a:srgbClr val="9FB8CD">
                  <a:tint val="66000"/>
                  <a:satMod val="200000"/>
                </a:srgbClr>
              </a:gs>
              <a:gs pos="73000">
                <a:srgbClr val="9FB8CD">
                  <a:tint val="61000"/>
                  <a:satMod val="200000"/>
                </a:srgbClr>
              </a:gs>
              <a:gs pos="100000">
                <a:srgbClr val="9FB8CD">
                  <a:tint val="45000"/>
                  <a:satMod val="200000"/>
                </a:srgbClr>
              </a:gs>
            </a:gsLst>
            <a:lin ang="950000" scaled="1"/>
          </a:gradFill>
          <a:ln w="9525" cap="flat" cmpd="sng" algn="ctr">
            <a:solidFill>
              <a:srgbClr val="9FB8CD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square" lIns="7200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WoT</a:t>
            </a: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ＭＳ Ｐゴシック" panose="020B0600070205080204" pitchFamily="50" charset="-128"/>
                <a:cs typeface="+mn-cs"/>
              </a:rPr>
              <a:t> Interface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cxnSp>
        <p:nvCxnSpPr>
          <p:cNvPr id="51" name="Form 50"/>
          <p:cNvCxnSpPr>
            <a:stCxn id="18" idx="3"/>
            <a:endCxn id="36" idx="3"/>
          </p:cNvCxnSpPr>
          <p:nvPr/>
        </p:nvCxnSpPr>
        <p:spPr>
          <a:xfrm rot="5400000">
            <a:off x="3173930" y="5075232"/>
            <a:ext cx="2268564" cy="441500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66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Server (in </a:t>
            </a:r>
            <a:r>
              <a:rPr lang="de-DE" dirty="0" err="1" smtClean="0"/>
              <a:t>Lua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de-DE" sz="900" dirty="0" smtClean="0"/>
              <a:t>-- LUA </a:t>
            </a:r>
            <a:r>
              <a:rPr lang="de-DE" sz="900" dirty="0" err="1" smtClean="0"/>
              <a:t>example</a:t>
            </a:r>
            <a:endParaRPr lang="de-DE" sz="900" dirty="0" smtClean="0"/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define</a:t>
            </a:r>
            <a:r>
              <a:rPr lang="de-DE" sz="900" dirty="0" smtClean="0"/>
              <a:t> </a:t>
            </a:r>
            <a:r>
              <a:rPr lang="de-DE" sz="900" dirty="0" err="1" smtClean="0"/>
              <a:t>or</a:t>
            </a:r>
            <a:r>
              <a:rPr lang="de-DE" sz="900" dirty="0" smtClean="0"/>
              <a:t> </a:t>
            </a:r>
            <a:r>
              <a:rPr lang="de-DE" sz="900" dirty="0" err="1" smtClean="0"/>
              <a:t>load</a:t>
            </a:r>
            <a:r>
              <a:rPr lang="de-DE" sz="900" dirty="0" smtClean="0"/>
              <a:t> </a:t>
            </a:r>
            <a:r>
              <a:rPr lang="de-DE" sz="900" dirty="0" err="1" smtClean="0"/>
              <a:t>interactions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name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td</a:t>
            </a:r>
            <a:r>
              <a:rPr lang="de-DE" sz="900" dirty="0" smtClean="0"/>
              <a:t> = {...}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create</a:t>
            </a:r>
            <a:r>
              <a:rPr lang="de-DE" sz="900" dirty="0" smtClean="0"/>
              <a:t> a </a:t>
            </a:r>
            <a:r>
              <a:rPr lang="de-DE" sz="900" dirty="0" err="1" smtClean="0"/>
              <a:t>thing</a:t>
            </a:r>
            <a:r>
              <a:rPr lang="de-DE" sz="900" dirty="0" smtClean="0"/>
              <a:t> </a:t>
            </a:r>
            <a:r>
              <a:rPr lang="de-DE" sz="900" dirty="0" err="1" smtClean="0"/>
              <a:t>object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thing</a:t>
            </a:r>
            <a:r>
              <a:rPr lang="de-DE" sz="900" dirty="0" smtClean="0"/>
              <a:t> = </a:t>
            </a:r>
            <a:r>
              <a:rPr lang="de-DE" sz="900" dirty="0" err="1" smtClean="0"/>
              <a:t>WoT.createThingfromTd</a:t>
            </a:r>
            <a:r>
              <a:rPr lang="de-DE" sz="900" dirty="0" smtClean="0"/>
              <a:t>(</a:t>
            </a:r>
            <a:r>
              <a:rPr lang="de-DE" sz="900" dirty="0" err="1" smtClean="0"/>
              <a:t>td</a:t>
            </a:r>
            <a:r>
              <a:rPr lang="de-DE" sz="900" dirty="0" smtClean="0"/>
              <a:t>)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initialize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gpio.write</a:t>
            </a:r>
            <a:r>
              <a:rPr lang="de-DE" sz="900" dirty="0" smtClean="0"/>
              <a:t>(pin,0)</a:t>
            </a:r>
          </a:p>
          <a:p>
            <a:pPr>
              <a:buNone/>
            </a:pPr>
            <a:r>
              <a:rPr lang="de-DE" sz="900" dirty="0" err="1" smtClean="0"/>
              <a:t>thing:setProperty</a:t>
            </a:r>
            <a:r>
              <a:rPr lang="de-DE" sz="900" dirty="0" smtClean="0"/>
              <a:t>("</a:t>
            </a:r>
            <a:r>
              <a:rPr lang="de-DE" sz="900" dirty="0" err="1" smtClean="0"/>
              <a:t>state</a:t>
            </a:r>
            <a:r>
              <a:rPr lang="de-DE" sz="900" dirty="0" smtClean="0"/>
              <a:t>", </a:t>
            </a:r>
            <a:r>
              <a:rPr lang="de-DE" sz="900" dirty="0" err="1" smtClean="0"/>
              <a:t>false</a:t>
            </a:r>
            <a:r>
              <a:rPr lang="de-DE" sz="900" dirty="0" smtClean="0"/>
              <a:t>)</a:t>
            </a:r>
          </a:p>
          <a:p>
            <a:pPr>
              <a:buNone/>
            </a:pP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-- </a:t>
            </a:r>
            <a:r>
              <a:rPr lang="de-DE" sz="900" dirty="0" err="1" smtClean="0"/>
              <a:t>register</a:t>
            </a:r>
            <a:r>
              <a:rPr lang="de-DE" sz="900" dirty="0" smtClean="0"/>
              <a:t> </a:t>
            </a:r>
            <a:r>
              <a:rPr lang="de-DE" sz="900" dirty="0" err="1" smtClean="0"/>
              <a:t>action</a:t>
            </a:r>
            <a:r>
              <a:rPr lang="de-DE" sz="900" dirty="0" smtClean="0"/>
              <a:t> </a:t>
            </a:r>
            <a:r>
              <a:rPr lang="de-DE" sz="900" dirty="0" err="1" smtClean="0"/>
              <a:t>callback</a:t>
            </a:r>
            <a:endParaRPr lang="de-DE" sz="900" dirty="0" smtClean="0"/>
          </a:p>
          <a:p>
            <a:pPr>
              <a:buNone/>
            </a:pPr>
            <a:r>
              <a:rPr lang="de-DE" sz="900" dirty="0" err="1" smtClean="0"/>
              <a:t>thing:onActionInvoke</a:t>
            </a:r>
            <a:r>
              <a:rPr lang="de-DE" sz="900" dirty="0" smtClean="0"/>
              <a:t>(</a:t>
            </a:r>
          </a:p>
          <a:p>
            <a:pPr>
              <a:buNone/>
            </a:pPr>
            <a:r>
              <a:rPr lang="de-DE" sz="900" dirty="0" smtClean="0"/>
              <a:t>    "</a:t>
            </a:r>
            <a:r>
              <a:rPr lang="de-DE" sz="900" dirty="0" err="1" smtClean="0"/>
              <a:t>toggle</a:t>
            </a:r>
            <a:r>
              <a:rPr lang="de-DE" sz="900" dirty="0" smtClean="0"/>
              <a:t>",</a:t>
            </a:r>
          </a:p>
          <a:p>
            <a:pPr>
              <a:buNone/>
            </a:pPr>
            <a:r>
              <a:rPr lang="de-DE" sz="900" dirty="0" smtClean="0"/>
              <a:t>    </a:t>
            </a:r>
            <a:r>
              <a:rPr lang="de-DE" sz="900" dirty="0" err="1" smtClean="0"/>
              <a:t>function</a:t>
            </a:r>
            <a:r>
              <a:rPr lang="de-DE" sz="900" dirty="0" smtClean="0"/>
              <a:t> ()</a:t>
            </a:r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local</a:t>
            </a:r>
            <a:r>
              <a:rPr lang="de-DE" sz="900" dirty="0" smtClean="0"/>
              <a:t>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thing:getProperty</a:t>
            </a:r>
            <a:r>
              <a:rPr lang="de-DE" sz="900" dirty="0" smtClean="0"/>
              <a:t>("</a:t>
            </a:r>
            <a:r>
              <a:rPr lang="de-DE" sz="900" dirty="0" err="1" smtClean="0"/>
              <a:t>state</a:t>
            </a:r>
            <a:r>
              <a:rPr lang="de-DE" sz="900" dirty="0" smtClean="0"/>
              <a:t>")</a:t>
            </a:r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if</a:t>
            </a:r>
            <a:r>
              <a:rPr lang="de-DE" sz="900" dirty="0" smtClean="0"/>
              <a:t>(</a:t>
            </a:r>
            <a:r>
              <a:rPr lang="de-DE" sz="900" dirty="0" err="1" smtClean="0"/>
              <a:t>state</a:t>
            </a:r>
            <a:r>
              <a:rPr lang="de-DE" sz="900" dirty="0" smtClean="0"/>
              <a:t>)</a:t>
            </a:r>
          </a:p>
          <a:p>
            <a:pPr>
              <a:buNone/>
            </a:pPr>
            <a:r>
              <a:rPr lang="de-DE" sz="900" dirty="0" smtClean="0"/>
              <a:t>             </a:t>
            </a:r>
            <a:r>
              <a:rPr lang="de-DE" sz="900" dirty="0" err="1" smtClean="0"/>
              <a:t>gpio.write</a:t>
            </a:r>
            <a:r>
              <a:rPr lang="de-DE" sz="900" dirty="0" smtClean="0"/>
              <a:t>(pin,0);</a:t>
            </a:r>
          </a:p>
          <a:p>
            <a:pPr>
              <a:buNone/>
            </a:pPr>
            <a:r>
              <a:rPr lang="de-DE" sz="900" dirty="0" smtClean="0"/>
              <a:t>            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false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</a:t>
            </a:r>
            <a:r>
              <a:rPr lang="de-DE" sz="900" dirty="0" err="1" smtClean="0"/>
              <a:t>else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    </a:t>
            </a:r>
            <a:r>
              <a:rPr lang="de-DE" sz="900" dirty="0" err="1" smtClean="0"/>
              <a:t>gpio.write</a:t>
            </a:r>
            <a:r>
              <a:rPr lang="de-DE" sz="900" dirty="0" smtClean="0"/>
              <a:t>(pin,1);</a:t>
            </a:r>
          </a:p>
          <a:p>
            <a:pPr>
              <a:buNone/>
            </a:pPr>
            <a:r>
              <a:rPr lang="de-DE" sz="900" dirty="0" smtClean="0"/>
              <a:t>            </a:t>
            </a:r>
            <a:r>
              <a:rPr lang="de-DE" sz="900" dirty="0" err="1" smtClean="0"/>
              <a:t>state</a:t>
            </a:r>
            <a:r>
              <a:rPr lang="de-DE" sz="900" dirty="0" smtClean="0"/>
              <a:t> = </a:t>
            </a:r>
            <a:r>
              <a:rPr lang="de-DE" sz="900" dirty="0" err="1" smtClean="0"/>
              <a:t>true</a:t>
            </a:r>
            <a:endParaRPr lang="de-DE" sz="900" dirty="0" smtClean="0"/>
          </a:p>
          <a:p>
            <a:pPr>
              <a:buNone/>
            </a:pPr>
            <a:r>
              <a:rPr lang="de-DE" sz="900" dirty="0" smtClean="0"/>
              <a:t>        end</a:t>
            </a:r>
          </a:p>
          <a:p>
            <a:pPr>
              <a:buNone/>
            </a:pPr>
            <a:r>
              <a:rPr lang="de-DE" sz="900" dirty="0" smtClean="0"/>
              <a:t>    end</a:t>
            </a:r>
          </a:p>
          <a:p>
            <a:pPr>
              <a:buNone/>
            </a:pPr>
            <a:r>
              <a:rPr lang="de-DE" sz="900" dirty="0" smtClean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07904" y="1600200"/>
            <a:ext cx="4978896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register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callback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property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change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thing:onUpdateProperty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"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gpio.write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(pin,1);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else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gpio.write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(pin,0);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end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state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dirty="0" err="1" smtClean="0">
                <a:latin typeface="Courier New" pitchFamily="49" charset="0"/>
                <a:cs typeface="Courier New" pitchFamily="49" charset="0"/>
              </a:rPr>
              <a:t>newstate</a:t>
            </a:r>
            <a:endParaRPr lang="de-DE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pPr>
              <a:buNone/>
            </a:pPr>
            <a:r>
              <a:rPr lang="de-DE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de-DE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619672" y="155679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access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local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by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its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name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WoT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getLocalThing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basicLed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de-DE" sz="1200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create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new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var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=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WoT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createLocalThing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fancyLed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endParaRPr lang="de-DE" sz="1200" b="1" dirty="0" smtClean="0">
              <a:solidFill>
                <a:srgbClr val="00008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add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an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action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with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boolean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parameter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and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void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output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addAction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trafficLight'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'xsd:boolean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endParaRPr lang="de-DE" sz="1200" b="1" dirty="0" smtClean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add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an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handler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fancy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onActionInvoke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trafficLight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function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print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changing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light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to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 '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+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//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use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other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thing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to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implement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the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intended</a:t>
            </a: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8000"/>
                </a:solidFill>
                <a:latin typeface="Courier New"/>
              </a:rPr>
              <a:t>logic</a:t>
            </a:r>
            <a:endParaRPr lang="de-DE" sz="1200" b="1" dirty="0" smtClean="0">
              <a:solidFill>
                <a:srgbClr val="008000"/>
              </a:solidFill>
              <a:latin typeface="Courier New"/>
            </a:endParaRPr>
          </a:p>
          <a:p>
            <a:pPr>
              <a:buNone/>
            </a:pPr>
            <a:r>
              <a:rPr lang="de-DE" sz="1200" b="1" dirty="0" smtClean="0">
                <a:solidFill>
                  <a:srgbClr val="008000"/>
                </a:solidFill>
                <a:latin typeface="Courier New"/>
              </a:rPr>
              <a:t>	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if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mayDrive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'rgbValueGreen'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255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	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rgbValueRed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rgbValueBlue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}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err="1" smtClean="0">
                <a:solidFill>
                  <a:srgbClr val="0000FF"/>
                </a:solidFill>
                <a:latin typeface="Courier New"/>
              </a:rPr>
              <a:t>else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{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'rgbValueGreen'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'rgbValueRed'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255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		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led</a:t>
            </a:r>
            <a:r>
              <a:rPr lang="de-DE" sz="1200" b="1" dirty="0" err="1" smtClean="0">
                <a:solidFill>
                  <a:srgbClr val="000080"/>
                </a:solidFill>
                <a:latin typeface="Courier New"/>
              </a:rPr>
              <a:t>.</a:t>
            </a:r>
            <a:r>
              <a:rPr lang="de-DE" sz="1200" b="1" dirty="0" err="1" smtClean="0">
                <a:solidFill>
                  <a:srgbClr val="000000"/>
                </a:solidFill>
                <a:latin typeface="Courier New"/>
              </a:rPr>
              <a:t>setProperty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(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err="1" smtClean="0">
                <a:solidFill>
                  <a:srgbClr val="808080"/>
                </a:solidFill>
                <a:latin typeface="Courier New"/>
              </a:rPr>
              <a:t>rgbValueBlue</a:t>
            </a:r>
            <a:r>
              <a:rPr lang="de-DE" sz="1200" b="1" dirty="0" smtClean="0">
                <a:solidFill>
                  <a:srgbClr val="808080"/>
                </a:solidFill>
                <a:latin typeface="Courier New"/>
              </a:rPr>
              <a:t>'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,</a:t>
            </a:r>
            <a:r>
              <a:rPr lang="de-DE" sz="12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de-DE" sz="1200" b="1" dirty="0" smtClean="0">
                <a:solidFill>
                  <a:srgbClr val="FF8000"/>
                </a:solidFill>
                <a:latin typeface="Courier New"/>
              </a:rPr>
              <a:t>0</a:t>
            </a: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de-DE" sz="1200" b="1" dirty="0" smtClean="0">
                <a:solidFill>
                  <a:srgbClr val="000080"/>
                </a:solidFill>
                <a:latin typeface="Courier New"/>
              </a:rPr>
              <a:t>});</a:t>
            </a:r>
            <a:endParaRPr lang="de-DE" sz="1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Discovery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filter = 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 'filter-type' 	: 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sparql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',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target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 	: 'http://things-repo/td',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' 		: '...'‚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de-DE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request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=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u="sng" dirty="0" err="1" smtClean="0">
                <a:latin typeface="Courier New" pitchFamily="49" charset="0"/>
                <a:cs typeface="Courier New" pitchFamily="49" charset="0"/>
              </a:rPr>
              <a:t>ThingRequest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(filter);</a:t>
            </a:r>
          </a:p>
          <a:p>
            <a:pPr>
              <a:buNone/>
            </a:pPr>
            <a:endParaRPr lang="de-DE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request.start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things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things.for_each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) {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de-DE" sz="2400" b="1" u="sng" dirty="0" err="1" smtClean="0">
                <a:latin typeface="Courier New" pitchFamily="49" charset="0"/>
                <a:cs typeface="Courier New" pitchFamily="49" charset="0"/>
              </a:rPr>
              <a:t>console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.print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</a:t>
            </a:r>
            <a:r>
              <a:rPr lang="de-DE" sz="2400" b="1" dirty="0" err="1" smtClean="0">
                <a:latin typeface="Courier New" pitchFamily="49" charset="0"/>
                <a:cs typeface="Courier New" pitchFamily="49" charset="0"/>
              </a:rPr>
              <a:t>thing</a:t>
            </a: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" </a:t>
            </a:r>
            <a:br>
              <a:rPr lang="de-DE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					+ thing.name);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    });</a:t>
            </a:r>
          </a:p>
          <a:p>
            <a:pPr>
              <a:buNone/>
            </a:pPr>
            <a:r>
              <a:rPr lang="de-DE" sz="24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de-DE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Let‘s</a:t>
            </a:r>
            <a:r>
              <a:rPr lang="de-DE" dirty="0" smtClean="0"/>
              <a:t> </a:t>
            </a:r>
            <a:r>
              <a:rPr lang="de-DE" dirty="0" err="1" smtClean="0"/>
              <a:t>discuss</a:t>
            </a:r>
            <a:endParaRPr lang="de-DE" dirty="0" smtClean="0"/>
          </a:p>
          <a:p>
            <a:pPr lvl="1"/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gaps</a:t>
            </a:r>
            <a:endParaRPr lang="de-DE" dirty="0" smtClean="0"/>
          </a:p>
          <a:p>
            <a:pPr lvl="1"/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  <a:p>
            <a:pPr lvl="1"/>
            <a:r>
              <a:rPr lang="de-DE" dirty="0" err="1" smtClean="0"/>
              <a:t>terminology</a:t>
            </a:r>
            <a:endParaRPr lang="de-DE" dirty="0" smtClean="0"/>
          </a:p>
          <a:p>
            <a:pPr lvl="1"/>
            <a:r>
              <a:rPr lang="de-DE" dirty="0" err="1" smtClean="0"/>
              <a:t>proposals</a:t>
            </a:r>
            <a:endParaRPr lang="de-DE" dirty="0" smtClean="0"/>
          </a:p>
          <a:p>
            <a:pPr lvl="1"/>
            <a:r>
              <a:rPr lang="de-DE" dirty="0" smtClean="0"/>
              <a:t>open </a:t>
            </a:r>
            <a:r>
              <a:rPr lang="de-DE" dirty="0" err="1" smtClean="0"/>
              <a:t>questions</a:t>
            </a:r>
            <a:endParaRPr lang="de-DE" dirty="0" smtClean="0"/>
          </a:p>
          <a:p>
            <a:pPr lvl="1"/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How Browser </a:t>
            </a:r>
            <a:r>
              <a:rPr lang="de-DE" dirty="0" err="1" smtClean="0"/>
              <a:t>access</a:t>
            </a:r>
            <a:r>
              <a:rPr lang="de-DE" dirty="0" smtClean="0"/>
              <a:t> WoT Servient 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94730"/>
            <a:ext cx="9036496" cy="4525963"/>
          </a:xfrm>
        </p:spPr>
        <p:txBody>
          <a:bodyPr>
            <a:normAutofit/>
          </a:bodyPr>
          <a:lstStyle/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kumimoji="1" lang="en-US" altLang="ja-JP" sz="2200" dirty="0">
                <a:solidFill>
                  <a:srgbClr val="464653"/>
                </a:solidFill>
                <a:latin typeface="Gill Sans MT"/>
              </a:rPr>
              <a:t>Browser 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learns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semantics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of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the thing by retrieving the Things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Description.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App uses Client API to issue requests to the </a:t>
            </a:r>
            <a:r>
              <a:rPr kumimoji="1" lang="en-US" altLang="ja-JP" sz="2200" dirty="0" err="1" smtClean="0">
                <a:solidFill>
                  <a:srgbClr val="464653"/>
                </a:solidFill>
                <a:latin typeface="Gill Sans MT"/>
              </a:rPr>
              <a:t>WoT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 Device through the </a:t>
            </a:r>
            <a:r>
              <a:rPr kumimoji="1" lang="en-US" altLang="ja-JP" sz="2200" dirty="0" err="1" smtClean="0">
                <a:solidFill>
                  <a:srgbClr val="464653"/>
                </a:solidFill>
                <a:latin typeface="Gill Sans MT"/>
              </a:rPr>
              <a:t>WoT</a:t>
            </a:r>
            <a:r>
              <a:rPr kumimoji="1" lang="en-US" altLang="ja-JP" sz="2200" dirty="0" smtClean="0">
                <a:solidFill>
                  <a:srgbClr val="464653"/>
                </a:solidFill>
                <a:latin typeface="Gill Sans MT"/>
              </a:rPr>
              <a:t> Interface using the defined protocol binding.</a:t>
            </a:r>
            <a:endParaRPr kumimoji="1" lang="en-US" altLang="ja-JP" sz="2200" dirty="0">
              <a:solidFill>
                <a:srgbClr val="464653"/>
              </a:solidFill>
              <a:latin typeface="Gill Sans MT"/>
            </a:endParaRPr>
          </a:p>
          <a:p>
            <a:pPr fontAlgn="auto"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</a:pP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In </a:t>
            </a:r>
            <a:r>
              <a:rPr lang="en-US" altLang="ja-JP" sz="2200" dirty="0" err="1">
                <a:solidFill>
                  <a:srgbClr val="464653"/>
                </a:solidFill>
                <a:latin typeface="Gill Sans MT"/>
              </a:rPr>
              <a:t>WoT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Device, requests are passed to the App Script through the Server API and the script can accesses </a:t>
            </a:r>
            <a:r>
              <a:rPr lang="en-US" altLang="ja-JP" sz="2200" dirty="0">
                <a:solidFill>
                  <a:srgbClr val="464653"/>
                </a:solidFill>
                <a:latin typeface="Gill Sans MT"/>
              </a:rPr>
              <a:t>and/or controls real devices according to the </a:t>
            </a:r>
            <a:r>
              <a:rPr lang="en-US" altLang="ja-JP" sz="2200" dirty="0" smtClean="0">
                <a:solidFill>
                  <a:srgbClr val="464653"/>
                </a:solidFill>
                <a:latin typeface="Gill Sans MT"/>
              </a:rPr>
              <a:t>request through the Physical API (which can include legacy comm.).</a:t>
            </a:r>
            <a:endParaRPr kumimoji="1" lang="ja-JP" altLang="en-US" sz="2200" dirty="0">
              <a:solidFill>
                <a:srgbClr val="464653"/>
              </a:solidFill>
              <a:latin typeface="Gill Sans MT"/>
            </a:endParaRPr>
          </a:p>
        </p:txBody>
      </p:sp>
      <p:sp>
        <p:nvSpPr>
          <p:cNvPr id="44" name="角丸四角形 43"/>
          <p:cNvSpPr/>
          <p:nvPr/>
        </p:nvSpPr>
        <p:spPr bwMode="gray">
          <a:xfrm>
            <a:off x="4704513" y="6384610"/>
            <a:ext cx="908595" cy="37517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254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Legacy</a:t>
            </a:r>
          </a:p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device</a:t>
            </a:r>
            <a:endParaRPr lang="ja-JP" altLang="en-US" sz="1050" kern="0" dirty="0" err="1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1570834" y="3279121"/>
            <a:ext cx="1622783" cy="29732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6" name="縦巻き 49"/>
          <p:cNvSpPr/>
          <p:nvPr/>
        </p:nvSpPr>
        <p:spPr bwMode="auto">
          <a:xfrm>
            <a:off x="1631031" y="3747475"/>
            <a:ext cx="1462165" cy="32959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7" name="角丸四角形 31"/>
          <p:cNvSpPr/>
          <p:nvPr/>
        </p:nvSpPr>
        <p:spPr bwMode="auto">
          <a:xfrm>
            <a:off x="1925366" y="5764188"/>
            <a:ext cx="911944" cy="356125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8" name="角丸四角形 6"/>
          <p:cNvSpPr/>
          <p:nvPr/>
        </p:nvSpPr>
        <p:spPr bwMode="auto">
          <a:xfrm>
            <a:off x="4627414" y="3279121"/>
            <a:ext cx="2876387" cy="2973268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4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4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</a:t>
            </a:r>
            <a:endParaRPr lang="ja-JP" altLang="en-US" sz="14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9" name="角丸四角形 22"/>
          <p:cNvSpPr/>
          <p:nvPr/>
        </p:nvSpPr>
        <p:spPr bwMode="auto">
          <a:xfrm>
            <a:off x="6526002" y="5764188"/>
            <a:ext cx="921702" cy="359791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0" name="角丸四角形 31"/>
          <p:cNvSpPr/>
          <p:nvPr/>
        </p:nvSpPr>
        <p:spPr bwMode="auto">
          <a:xfrm>
            <a:off x="5616456" y="5764188"/>
            <a:ext cx="904419" cy="35979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1" name="角丸四角形 24"/>
          <p:cNvSpPr/>
          <p:nvPr/>
        </p:nvSpPr>
        <p:spPr bwMode="auto">
          <a:xfrm>
            <a:off x="5652120" y="5351655"/>
            <a:ext cx="1795584" cy="364002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2" name="角丸四角形 21"/>
          <p:cNvSpPr/>
          <p:nvPr/>
        </p:nvSpPr>
        <p:spPr bwMode="auto">
          <a:xfrm>
            <a:off x="5652119" y="4915505"/>
            <a:ext cx="1795585" cy="375174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3" name="縦巻き 49"/>
          <p:cNvSpPr/>
          <p:nvPr/>
        </p:nvSpPr>
        <p:spPr bwMode="auto">
          <a:xfrm>
            <a:off x="4704515" y="3717032"/>
            <a:ext cx="2743190" cy="372657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App 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4" name="角丸四角形 12"/>
          <p:cNvSpPr/>
          <p:nvPr/>
        </p:nvSpPr>
        <p:spPr bwMode="auto">
          <a:xfrm>
            <a:off x="4704514" y="4930726"/>
            <a:ext cx="911942" cy="119325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 comm.</a:t>
            </a:r>
            <a:endParaRPr kumimoji="1"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2" name="円柱 61"/>
          <p:cNvSpPr/>
          <p:nvPr/>
        </p:nvSpPr>
        <p:spPr bwMode="gray">
          <a:xfrm>
            <a:off x="3635896" y="4797152"/>
            <a:ext cx="936105" cy="596143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3" name="角丸四角形 21"/>
          <p:cNvSpPr/>
          <p:nvPr/>
        </p:nvSpPr>
        <p:spPr bwMode="auto">
          <a:xfrm>
            <a:off x="4704513" y="4479356"/>
            <a:ext cx="911943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64" name="角丸四角形 21"/>
          <p:cNvSpPr/>
          <p:nvPr/>
        </p:nvSpPr>
        <p:spPr bwMode="auto">
          <a:xfrm>
            <a:off x="5613108" y="4479355"/>
            <a:ext cx="907767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65" name="角丸四角形 21"/>
          <p:cNvSpPr/>
          <p:nvPr/>
        </p:nvSpPr>
        <p:spPr bwMode="auto">
          <a:xfrm>
            <a:off x="6520875" y="4479354"/>
            <a:ext cx="926829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sp>
        <p:nvSpPr>
          <p:cNvPr id="69" name="角丸四角形 24"/>
          <p:cNvSpPr/>
          <p:nvPr/>
        </p:nvSpPr>
        <p:spPr bwMode="auto">
          <a:xfrm>
            <a:off x="1906142" y="5351655"/>
            <a:ext cx="911945" cy="353528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0" name="角丸四角形 21"/>
          <p:cNvSpPr/>
          <p:nvPr/>
        </p:nvSpPr>
        <p:spPr bwMode="auto">
          <a:xfrm>
            <a:off x="1906143" y="4913413"/>
            <a:ext cx="911944" cy="37517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1" name="角丸四角形 21"/>
          <p:cNvSpPr/>
          <p:nvPr/>
        </p:nvSpPr>
        <p:spPr bwMode="auto">
          <a:xfrm>
            <a:off x="1906142" y="4482370"/>
            <a:ext cx="911945" cy="37517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72" name="直線矢印コネクタ 71"/>
          <p:cNvCxnSpPr>
            <a:endCxn id="44" idx="0"/>
          </p:cNvCxnSpPr>
          <p:nvPr/>
        </p:nvCxnSpPr>
        <p:spPr bwMode="auto">
          <a:xfrm flipH="1">
            <a:off x="5158811" y="6123979"/>
            <a:ext cx="12423" cy="26063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5" name="直線矢印コネクタ 74"/>
          <p:cNvCxnSpPr/>
          <p:nvPr/>
        </p:nvCxnSpPr>
        <p:spPr bwMode="auto">
          <a:xfrm>
            <a:off x="2411760" y="4077072"/>
            <a:ext cx="0" cy="3996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grpSp>
        <p:nvGrpSpPr>
          <p:cNvPr id="4" name="グループ化 75"/>
          <p:cNvGrpSpPr/>
          <p:nvPr/>
        </p:nvGrpSpPr>
        <p:grpSpPr>
          <a:xfrm>
            <a:off x="2362922" y="6118997"/>
            <a:ext cx="3721246" cy="694379"/>
            <a:chOff x="1049770" y="5740542"/>
            <a:chExt cx="4596188" cy="712793"/>
          </a:xfrm>
        </p:grpSpPr>
        <p:sp>
          <p:nvSpPr>
            <p:cNvPr id="77" name="円弧 76"/>
            <p:cNvSpPr/>
            <p:nvPr/>
          </p:nvSpPr>
          <p:spPr>
            <a:xfrm rot="10800000">
              <a:off x="1049770" y="6093296"/>
              <a:ext cx="353877" cy="359574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ja-JP" altLang="en-US" kern="0" smtClean="0">
                <a:solidFill>
                  <a:prstClr val="black"/>
                </a:solidFill>
                <a:latin typeface="Gill Sans MT"/>
              </a:endParaRPr>
            </a:p>
          </p:txBody>
        </p:sp>
        <p:cxnSp>
          <p:nvCxnSpPr>
            <p:cNvPr id="78" name="直線コネクタ 77"/>
            <p:cNvCxnSpPr>
              <a:endCxn id="77" idx="2"/>
            </p:cNvCxnSpPr>
            <p:nvPr/>
          </p:nvCxnSpPr>
          <p:spPr>
            <a:xfrm>
              <a:off x="1049770" y="5741858"/>
              <a:ext cx="0" cy="531225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79" name="直線コネクタ 78"/>
            <p:cNvCxnSpPr>
              <a:stCxn id="81" idx="0"/>
              <a:endCxn id="77" idx="0"/>
            </p:cNvCxnSpPr>
            <p:nvPr/>
          </p:nvCxnSpPr>
          <p:spPr>
            <a:xfrm flipH="1" flipV="1">
              <a:off x="1226709" y="6452870"/>
              <a:ext cx="4242310" cy="465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</p:cxnSp>
        <p:cxnSp>
          <p:nvCxnSpPr>
            <p:cNvPr id="80" name="直線コネクタ 79"/>
            <p:cNvCxnSpPr>
              <a:endCxn id="81" idx="2"/>
            </p:cNvCxnSpPr>
            <p:nvPr/>
          </p:nvCxnSpPr>
          <p:spPr>
            <a:xfrm>
              <a:off x="5635677" y="5740542"/>
              <a:ext cx="10281" cy="533006"/>
            </a:xfrm>
            <a:prstGeom prst="line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  <a:headEnd type="triangle" w="med" len="lg"/>
              <a:tailEnd type="none" w="med" len="lg"/>
            </a:ln>
            <a:effectLst/>
          </p:spPr>
        </p:cxnSp>
        <p:sp>
          <p:nvSpPr>
            <p:cNvPr id="81" name="円弧 80"/>
            <p:cNvSpPr/>
            <p:nvPr/>
          </p:nvSpPr>
          <p:spPr>
            <a:xfrm rot="10800000" flipH="1">
              <a:off x="5292081" y="6093761"/>
              <a:ext cx="353877" cy="359574"/>
            </a:xfrm>
            <a:prstGeom prst="arc">
              <a:avLst/>
            </a:prstGeom>
            <a:noFill/>
            <a:ln w="25400" cap="flat" cmpd="sng" algn="ctr">
              <a:solidFill>
                <a:srgbClr val="F00A0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ja-JP" altLang="en-US" kern="0" smtClean="0">
                <a:solidFill>
                  <a:prstClr val="black"/>
                </a:solidFill>
                <a:latin typeface="Gill Sans MT"/>
              </a:endParaRPr>
            </a:p>
          </p:txBody>
        </p:sp>
      </p:grpSp>
      <p:cxnSp>
        <p:nvCxnSpPr>
          <p:cNvPr id="82" name="直線コネクタ 81"/>
          <p:cNvCxnSpPr/>
          <p:nvPr/>
        </p:nvCxnSpPr>
        <p:spPr bwMode="auto">
          <a:xfrm>
            <a:off x="5685576" y="6375464"/>
            <a:ext cx="1762128" cy="0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83" name="テキスト ボックス 82"/>
          <p:cNvSpPr txBox="1"/>
          <p:nvPr/>
        </p:nvSpPr>
        <p:spPr>
          <a:xfrm>
            <a:off x="7020272" y="6392361"/>
            <a:ext cx="119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1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Interface</a:t>
            </a:r>
          </a:p>
        </p:txBody>
      </p:sp>
      <p:cxnSp>
        <p:nvCxnSpPr>
          <p:cNvPr id="59" name="直線矢印コネクタ 58"/>
          <p:cNvCxnSpPr/>
          <p:nvPr/>
        </p:nvCxnSpPr>
        <p:spPr bwMode="auto">
          <a:xfrm>
            <a:off x="7020272" y="4149080"/>
            <a:ext cx="0" cy="3996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55" name="直線矢印コネクタ 54"/>
          <p:cNvCxnSpPr/>
          <p:nvPr/>
        </p:nvCxnSpPr>
        <p:spPr bwMode="auto">
          <a:xfrm>
            <a:off x="5220072" y="4149080"/>
            <a:ext cx="0" cy="3996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57" name="直線矢印コネクタ 56"/>
          <p:cNvCxnSpPr/>
          <p:nvPr/>
        </p:nvCxnSpPr>
        <p:spPr bwMode="auto">
          <a:xfrm>
            <a:off x="6084168" y="4149080"/>
            <a:ext cx="0" cy="39969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38" name="直線コネクタ 81"/>
          <p:cNvCxnSpPr/>
          <p:nvPr/>
        </p:nvCxnSpPr>
        <p:spPr bwMode="auto">
          <a:xfrm>
            <a:off x="1925810" y="6364431"/>
            <a:ext cx="924150" cy="0"/>
          </a:xfrm>
          <a:prstGeom prst="line">
            <a:avLst/>
          </a:prstGeom>
          <a:noFill/>
          <a:ln w="25400" cap="flat" cmpd="sng" algn="ctr">
            <a:solidFill>
              <a:srgbClr val="9FB8CD"/>
            </a:solidFill>
            <a:prstDash val="sysDash"/>
            <a:headEnd type="none" w="med" len="med"/>
            <a:tailEnd type="non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rgbClr val="9FB8CD">
                <a:tint val="100000"/>
                <a:shade val="100000"/>
                <a:hueMod val="100000"/>
                <a:satMod val="100000"/>
              </a:srgbClr>
            </a:contourClr>
          </a:sp3d>
          <a:extLst/>
        </p:spPr>
      </p:cxnSp>
      <p:sp>
        <p:nvSpPr>
          <p:cNvPr id="39" name="テキスト ボックス 82"/>
          <p:cNvSpPr txBox="1"/>
          <p:nvPr/>
        </p:nvSpPr>
        <p:spPr>
          <a:xfrm>
            <a:off x="1043608" y="6381328"/>
            <a:ext cx="119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kumimoji="1" lang="en-US" altLang="ja-JP" sz="12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 Interface</a:t>
            </a:r>
          </a:p>
        </p:txBody>
      </p:sp>
      <p:cxnSp>
        <p:nvCxnSpPr>
          <p:cNvPr id="41" name="Form 40"/>
          <p:cNvCxnSpPr>
            <a:stCxn id="62" idx="1"/>
          </p:cNvCxnSpPr>
          <p:nvPr/>
        </p:nvCxnSpPr>
        <p:spPr>
          <a:xfrm rot="16200000" flipV="1">
            <a:off x="3149843" y="3843045"/>
            <a:ext cx="864096" cy="1044117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83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A) </a:t>
            </a:r>
            <a:r>
              <a:rPr lang="en-US" dirty="0" err="1"/>
              <a:t>WoT</a:t>
            </a:r>
            <a:r>
              <a:rPr lang="en-US" dirty="0"/>
              <a:t> Servient on Device Itself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device itself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.</a:t>
            </a:r>
            <a:endParaRPr kumimoji="1" lang="en-US" altLang="ja-JP" sz="24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Device CPU 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directly interprets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Interface.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110" name="角丸四角形 6"/>
          <p:cNvSpPr/>
          <p:nvPr/>
        </p:nvSpPr>
        <p:spPr bwMode="auto">
          <a:xfrm>
            <a:off x="4611048" y="3605974"/>
            <a:ext cx="3024884" cy="2319932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Servient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(</a:t>
            </a:r>
            <a:r>
              <a:rPr lang="en-US" altLang="ja-JP" sz="1100" kern="0" dirty="0" err="1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Wot</a:t>
            </a: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 Device)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1" name="角丸四角形 22"/>
          <p:cNvSpPr/>
          <p:nvPr/>
        </p:nvSpPr>
        <p:spPr bwMode="auto">
          <a:xfrm>
            <a:off x="6156176" y="5482952"/>
            <a:ext cx="1344151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2" name="角丸四角形 31"/>
          <p:cNvSpPr/>
          <p:nvPr/>
        </p:nvSpPr>
        <p:spPr bwMode="auto">
          <a:xfrm>
            <a:off x="4788024" y="5488655"/>
            <a:ext cx="1368152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3" name="角丸四角形 24"/>
          <p:cNvSpPr/>
          <p:nvPr/>
        </p:nvSpPr>
        <p:spPr bwMode="auto">
          <a:xfrm>
            <a:off x="4780746" y="5147276"/>
            <a:ext cx="2732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4" name="角丸四角形 21"/>
          <p:cNvSpPr/>
          <p:nvPr/>
        </p:nvSpPr>
        <p:spPr bwMode="auto">
          <a:xfrm>
            <a:off x="4780746" y="4797647"/>
            <a:ext cx="2732354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kumimoji="1"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5" name="縦巻き 49"/>
          <p:cNvSpPr/>
          <p:nvPr/>
        </p:nvSpPr>
        <p:spPr bwMode="auto">
          <a:xfrm>
            <a:off x="4780746" y="4026897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6" name="角丸四角形 6"/>
          <p:cNvSpPr/>
          <p:nvPr/>
        </p:nvSpPr>
        <p:spPr bwMode="auto">
          <a:xfrm>
            <a:off x="1979712" y="3798145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100" kern="0" dirty="0" smtClean="0">
                <a:solidFill>
                  <a:srgbClr val="000000"/>
                </a:solidFill>
                <a:latin typeface="Gill Sans MT"/>
                <a:ea typeface="HG明朝E" panose="02020909000000000000" pitchFamily="17" charset="-128"/>
              </a:rPr>
              <a:t>Browser</a:t>
            </a:r>
            <a:endParaRPr lang="ja-JP" altLang="en-US" sz="1100" kern="0" dirty="0" smtClean="0">
              <a:solidFill>
                <a:srgbClr val="000000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7" name="角丸四角形 31"/>
          <p:cNvSpPr/>
          <p:nvPr/>
        </p:nvSpPr>
        <p:spPr bwMode="auto">
          <a:xfrm>
            <a:off x="2123728" y="5488654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Connector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8" name="角丸四角形 24"/>
          <p:cNvSpPr/>
          <p:nvPr/>
        </p:nvSpPr>
        <p:spPr bwMode="auto">
          <a:xfrm>
            <a:off x="2124784" y="5126723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kumimoji="1"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19" name="角丸四角形 21"/>
          <p:cNvSpPr/>
          <p:nvPr/>
        </p:nvSpPr>
        <p:spPr bwMode="auto">
          <a:xfrm>
            <a:off x="2123728" y="4764791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0" name="縦巻き 49"/>
          <p:cNvSpPr/>
          <p:nvPr/>
        </p:nvSpPr>
        <p:spPr bwMode="auto">
          <a:xfrm>
            <a:off x="2124784" y="4026897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r>
              <a:rPr lang="en-US" altLang="ja-JP" sz="1050" kern="0" dirty="0" smtClean="0">
                <a:solidFill>
                  <a:prstClr val="white"/>
                </a:solidFill>
                <a:latin typeface="Gill Sans MT"/>
                <a:ea typeface="HG明朝E" panose="02020909000000000000" pitchFamily="17" charset="-128"/>
              </a:rPr>
              <a:t>Script</a:t>
            </a:r>
            <a:endParaRPr lang="ja-JP" altLang="en-US" sz="1050" kern="0" dirty="0" smtClean="0">
              <a:solidFill>
                <a:prstClr val="white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121" name="フリーフォーム 120"/>
          <p:cNvSpPr/>
          <p:nvPr/>
        </p:nvSpPr>
        <p:spPr bwMode="gray">
          <a:xfrm rot="10800000">
            <a:off x="2611770" y="5827024"/>
            <a:ext cx="2968341" cy="770325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defRPr/>
            </a:pPr>
            <a:endParaRPr lang="ja-JP" altLang="en-US" kern="0" smtClean="0">
              <a:solidFill>
                <a:srgbClr val="000000"/>
              </a:solidFill>
              <a:latin typeface="Gill Sans MT"/>
            </a:endParaRPr>
          </a:p>
        </p:txBody>
      </p:sp>
      <p:cxnSp>
        <p:nvCxnSpPr>
          <p:cNvPr id="123" name="直線矢印コネクタ 122"/>
          <p:cNvCxnSpPr/>
          <p:nvPr/>
        </p:nvCxnSpPr>
        <p:spPr bwMode="auto">
          <a:xfrm>
            <a:off x="7014566" y="414410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24" name="角丸四角形 21"/>
          <p:cNvSpPr/>
          <p:nvPr/>
        </p:nvSpPr>
        <p:spPr bwMode="auto">
          <a:xfrm>
            <a:off x="4782318" y="4432142"/>
            <a:ext cx="911943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125" name="角丸四角形 21"/>
          <p:cNvSpPr/>
          <p:nvPr/>
        </p:nvSpPr>
        <p:spPr bwMode="auto">
          <a:xfrm>
            <a:off x="5690913" y="4432141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126" name="角丸四角形 21"/>
          <p:cNvSpPr/>
          <p:nvPr/>
        </p:nvSpPr>
        <p:spPr bwMode="auto">
          <a:xfrm>
            <a:off x="6598680" y="4432140"/>
            <a:ext cx="926829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  <a:endParaRPr kumimoji="1"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127" name="直線矢印コネクタ 126"/>
          <p:cNvCxnSpPr/>
          <p:nvPr/>
        </p:nvCxnSpPr>
        <p:spPr bwMode="auto">
          <a:xfrm>
            <a:off x="6150470" y="416609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28" name="直線矢印コネクタ 127"/>
          <p:cNvCxnSpPr/>
          <p:nvPr/>
        </p:nvCxnSpPr>
        <p:spPr bwMode="auto">
          <a:xfrm>
            <a:off x="5286374" y="4238107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29" name="角丸四角形 21"/>
          <p:cNvSpPr/>
          <p:nvPr/>
        </p:nvSpPr>
        <p:spPr bwMode="auto">
          <a:xfrm>
            <a:off x="2152215" y="44028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130" name="直線矢印コネクタ 129"/>
          <p:cNvCxnSpPr/>
          <p:nvPr/>
        </p:nvCxnSpPr>
        <p:spPr bwMode="auto">
          <a:xfrm>
            <a:off x="2627784" y="424307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31" name="円柱 130"/>
          <p:cNvSpPr/>
          <p:nvPr/>
        </p:nvSpPr>
        <p:spPr bwMode="gray">
          <a:xfrm>
            <a:off x="3851920" y="4647987"/>
            <a:ext cx="844637" cy="632119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kumimoji="1"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32" name="図 1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7954" y="3353258"/>
            <a:ext cx="650213" cy="540885"/>
          </a:xfrm>
          <a:prstGeom prst="rect">
            <a:avLst/>
          </a:prstGeom>
        </p:spPr>
      </p:pic>
      <p:pic>
        <p:nvPicPr>
          <p:cNvPr id="133" name="図 1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5268" y="3348435"/>
            <a:ext cx="413874" cy="603217"/>
          </a:xfrm>
          <a:prstGeom prst="rect">
            <a:avLst/>
          </a:prstGeom>
        </p:spPr>
      </p:pic>
      <p:pic>
        <p:nvPicPr>
          <p:cNvPr id="135" name="図 13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40968"/>
            <a:ext cx="437489" cy="836602"/>
          </a:xfrm>
          <a:prstGeom prst="rect">
            <a:avLst/>
          </a:prstGeom>
        </p:spPr>
      </p:pic>
      <p:cxnSp>
        <p:nvCxnSpPr>
          <p:cNvPr id="28" name="Form 27"/>
          <p:cNvCxnSpPr>
            <a:stCxn id="131" idx="1"/>
          </p:cNvCxnSpPr>
          <p:nvPr/>
        </p:nvCxnSpPr>
        <p:spPr>
          <a:xfrm rot="16200000" flipV="1">
            <a:off x="3453587" y="3827334"/>
            <a:ext cx="498907" cy="1142399"/>
          </a:xfrm>
          <a:prstGeom prst="bentConnector2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227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B) </a:t>
            </a:r>
            <a:r>
              <a:rPr lang="en-US" dirty="0" err="1"/>
              <a:t>WoT</a:t>
            </a:r>
            <a:r>
              <a:rPr lang="en-US" dirty="0"/>
              <a:t> Servient on Smartphone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Smartphone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Left model, Smartphone has two processes, that is, UX App process and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Proxy process for the legacy comm.  Inter process 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communication is done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through </a:t>
            </a:r>
            <a:r>
              <a:rPr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lang="en-US" altLang="ja-JP" sz="1800" dirty="0" smtClean="0">
                <a:solidFill>
                  <a:sysClr val="windowText" lastClr="000000"/>
                </a:solidFill>
                <a:latin typeface="Gill Sans MT"/>
              </a:rPr>
              <a:t>Interface.</a:t>
            </a:r>
            <a:endParaRPr lang="en-US" altLang="ja-JP" sz="1800" dirty="0">
              <a:solidFill>
                <a:sysClr val="windowText" lastClr="000000"/>
              </a:solidFill>
              <a:latin typeface="Gill Sans MT"/>
            </a:endParaRP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Right model.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Ux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App and </a:t>
            </a:r>
            <a:r>
              <a:rPr kumimoji="1" lang="en-US" altLang="ja-JP" sz="18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 Servient is one process. UX App directly calls script APIs within the same process.</a:t>
            </a:r>
          </a:p>
        </p:txBody>
      </p:sp>
      <p:sp>
        <p:nvSpPr>
          <p:cNvPr id="30" name="角丸四角形 6"/>
          <p:cNvSpPr/>
          <p:nvPr/>
        </p:nvSpPr>
        <p:spPr bwMode="auto">
          <a:xfrm>
            <a:off x="2103861" y="3545751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1" name="角丸四角形 22"/>
          <p:cNvSpPr/>
          <p:nvPr/>
        </p:nvSpPr>
        <p:spPr bwMode="auto">
          <a:xfrm>
            <a:off x="4016655" y="5246146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3023093" y="5251849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3" name="角丸四角形 24"/>
          <p:cNvSpPr/>
          <p:nvPr/>
        </p:nvSpPr>
        <p:spPr bwMode="auto">
          <a:xfrm>
            <a:off x="3023857" y="4910470"/>
            <a:ext cx="1982055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4" name="角丸四角形 21"/>
          <p:cNvSpPr/>
          <p:nvPr/>
        </p:nvSpPr>
        <p:spPr bwMode="auto">
          <a:xfrm>
            <a:off x="3031587" y="4560841"/>
            <a:ext cx="1974325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5" name="縦巻き 49"/>
          <p:cNvSpPr/>
          <p:nvPr/>
        </p:nvSpPr>
        <p:spPr bwMode="auto">
          <a:xfrm>
            <a:off x="2273559" y="3790091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Proxy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36" name="角丸四角形 12"/>
          <p:cNvSpPr/>
          <p:nvPr/>
        </p:nvSpPr>
        <p:spPr bwMode="auto">
          <a:xfrm>
            <a:off x="2275648" y="4564966"/>
            <a:ext cx="717885" cy="1035496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37" name="直線矢印コネクタ 36"/>
          <p:cNvCxnSpPr>
            <a:stCxn id="36" idx="2"/>
            <a:endCxn id="38" idx="0"/>
          </p:cNvCxnSpPr>
          <p:nvPr/>
        </p:nvCxnSpPr>
        <p:spPr bwMode="auto">
          <a:xfrm flipH="1">
            <a:off x="2618568" y="5600462"/>
            <a:ext cx="16023" cy="73128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38" name="角丸四角形 37"/>
          <p:cNvSpPr/>
          <p:nvPr/>
        </p:nvSpPr>
        <p:spPr bwMode="gray">
          <a:xfrm>
            <a:off x="2249169" y="6331745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39" name="角丸四角形 6"/>
          <p:cNvSpPr/>
          <p:nvPr/>
        </p:nvSpPr>
        <p:spPr bwMode="auto">
          <a:xfrm>
            <a:off x="188191" y="3053999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40" name="角丸四角形 31"/>
          <p:cNvSpPr/>
          <p:nvPr/>
        </p:nvSpPr>
        <p:spPr bwMode="auto">
          <a:xfrm>
            <a:off x="332207" y="474450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1" name="角丸四角形 24"/>
          <p:cNvSpPr/>
          <p:nvPr/>
        </p:nvSpPr>
        <p:spPr bwMode="auto">
          <a:xfrm>
            <a:off x="333263" y="4403129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2" name="角丸四角形 21"/>
          <p:cNvSpPr/>
          <p:nvPr/>
        </p:nvSpPr>
        <p:spPr bwMode="auto">
          <a:xfrm>
            <a:off x="332207" y="4053499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3" name="縦巻き 49"/>
          <p:cNvSpPr/>
          <p:nvPr/>
        </p:nvSpPr>
        <p:spPr bwMode="auto">
          <a:xfrm>
            <a:off x="333263" y="3282751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UX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44" name="角丸四角形 43"/>
          <p:cNvSpPr/>
          <p:nvPr/>
        </p:nvSpPr>
        <p:spPr bwMode="gray">
          <a:xfrm>
            <a:off x="107504" y="2764022"/>
            <a:ext cx="5083482" cy="330424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3717671" y="2492896"/>
            <a:ext cx="121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Smartphone</a:t>
            </a:r>
          </a:p>
        </p:txBody>
      </p:sp>
      <p:sp>
        <p:nvSpPr>
          <p:cNvPr id="46" name="角丸四角形 21"/>
          <p:cNvSpPr/>
          <p:nvPr/>
        </p:nvSpPr>
        <p:spPr bwMode="auto">
          <a:xfrm>
            <a:off x="360694" y="3689251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Provider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47" name="直線矢印コネクタ 46"/>
          <p:cNvCxnSpPr/>
          <p:nvPr/>
        </p:nvCxnSpPr>
        <p:spPr bwMode="auto">
          <a:xfrm>
            <a:off x="820251" y="3423209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48" name="直線矢印コネクタ 47"/>
          <p:cNvCxnSpPr/>
          <p:nvPr/>
        </p:nvCxnSpPr>
        <p:spPr bwMode="auto">
          <a:xfrm>
            <a:off x="4501784" y="3908557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49" name="角丸四角形 21"/>
          <p:cNvSpPr/>
          <p:nvPr/>
        </p:nvSpPr>
        <p:spPr bwMode="auto">
          <a:xfrm>
            <a:off x="2269536" y="4196591"/>
            <a:ext cx="911943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50" name="角丸四角形 21"/>
          <p:cNvSpPr/>
          <p:nvPr/>
        </p:nvSpPr>
        <p:spPr bwMode="auto">
          <a:xfrm>
            <a:off x="3178131" y="419659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51" name="角丸四角形 21"/>
          <p:cNvSpPr/>
          <p:nvPr/>
        </p:nvSpPr>
        <p:spPr bwMode="auto">
          <a:xfrm>
            <a:off x="4085898" y="4196589"/>
            <a:ext cx="926829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52" name="直線矢印コネクタ 51"/>
          <p:cNvCxnSpPr/>
          <p:nvPr/>
        </p:nvCxnSpPr>
        <p:spPr bwMode="auto">
          <a:xfrm>
            <a:off x="3637688" y="393054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53" name="直線矢印コネクタ 52"/>
          <p:cNvCxnSpPr/>
          <p:nvPr/>
        </p:nvCxnSpPr>
        <p:spPr bwMode="auto">
          <a:xfrm>
            <a:off x="2773592" y="4002556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54" name="円柱 53"/>
          <p:cNvSpPr/>
          <p:nvPr/>
        </p:nvSpPr>
        <p:spPr bwMode="gray">
          <a:xfrm>
            <a:off x="1538647" y="4509120"/>
            <a:ext cx="706327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55" name="フリーフォーム 54"/>
          <p:cNvSpPr/>
          <p:nvPr/>
        </p:nvSpPr>
        <p:spPr bwMode="gray">
          <a:xfrm rot="10800000">
            <a:off x="820251" y="5080305"/>
            <a:ext cx="2743637" cy="888508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  <a:gd name="connsiteX0" fmla="*/ 212 w 2751135"/>
              <a:gd name="connsiteY0" fmla="*/ 3088178 h 8047911"/>
              <a:gd name="connsiteX1" fmla="*/ 38608 w 2751135"/>
              <a:gd name="connsiteY1" fmla="*/ 845326 h 8047911"/>
              <a:gd name="connsiteX2" fmla="*/ 396847 w 2751135"/>
              <a:gd name="connsiteY2" fmla="*/ 81347 h 8047911"/>
              <a:gd name="connsiteX3" fmla="*/ 2283045 w 2751135"/>
              <a:gd name="connsiteY3" fmla="*/ 83326 h 8047911"/>
              <a:gd name="connsiteX4" fmla="*/ 2731087 w 2751135"/>
              <a:gd name="connsiteY4" fmla="*/ 625683 h 8047911"/>
              <a:gd name="connsiteX5" fmla="*/ 2743406 w 2751135"/>
              <a:gd name="connsiteY5" fmla="*/ 8047911 h 804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1135" h="8047911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53796" y="7112729"/>
                  <a:pt x="2743406" y="804791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6" name="図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2420888"/>
            <a:ext cx="413874" cy="603217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265" y="6027721"/>
            <a:ext cx="437489" cy="836602"/>
          </a:xfrm>
          <a:prstGeom prst="rect">
            <a:avLst/>
          </a:prstGeom>
        </p:spPr>
      </p:pic>
      <p:sp>
        <p:nvSpPr>
          <p:cNvPr id="59" name="角丸四角形 6"/>
          <p:cNvSpPr/>
          <p:nvPr/>
        </p:nvSpPr>
        <p:spPr bwMode="auto">
          <a:xfrm>
            <a:off x="5808966" y="2917990"/>
            <a:ext cx="3158482" cy="2872313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85000"/>
            </a:sysClr>
          </a:soli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61" name="角丸四角形 22"/>
          <p:cNvSpPr/>
          <p:nvPr/>
        </p:nvSpPr>
        <p:spPr bwMode="auto">
          <a:xfrm>
            <a:off x="7790911" y="5258450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2" name="角丸四角形 31"/>
          <p:cNvSpPr/>
          <p:nvPr/>
        </p:nvSpPr>
        <p:spPr bwMode="auto">
          <a:xfrm>
            <a:off x="6797349" y="5264153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3" name="角丸四角形 24"/>
          <p:cNvSpPr/>
          <p:nvPr/>
        </p:nvSpPr>
        <p:spPr bwMode="auto">
          <a:xfrm>
            <a:off x="6808206" y="4922774"/>
            <a:ext cx="1971962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4" name="角丸四角形 21"/>
          <p:cNvSpPr/>
          <p:nvPr/>
        </p:nvSpPr>
        <p:spPr bwMode="auto">
          <a:xfrm>
            <a:off x="6804247" y="4573145"/>
            <a:ext cx="1975921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5" name="縦巻き 49"/>
          <p:cNvSpPr/>
          <p:nvPr/>
        </p:nvSpPr>
        <p:spPr bwMode="auto">
          <a:xfrm>
            <a:off x="6047815" y="3270023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UX 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66" name="角丸四角形 12"/>
          <p:cNvSpPr/>
          <p:nvPr/>
        </p:nvSpPr>
        <p:spPr bwMode="auto">
          <a:xfrm>
            <a:off x="6049904" y="4581129"/>
            <a:ext cx="717885" cy="1031638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67" name="直線矢印コネクタ 66"/>
          <p:cNvCxnSpPr>
            <a:stCxn id="66" idx="2"/>
            <a:endCxn id="68" idx="0"/>
          </p:cNvCxnSpPr>
          <p:nvPr/>
        </p:nvCxnSpPr>
        <p:spPr bwMode="auto">
          <a:xfrm flipH="1">
            <a:off x="6392824" y="5612767"/>
            <a:ext cx="16023" cy="73128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68" name="角丸四角形 67"/>
          <p:cNvSpPr/>
          <p:nvPr/>
        </p:nvSpPr>
        <p:spPr bwMode="gray">
          <a:xfrm>
            <a:off x="6023425" y="6344049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cxnSp>
        <p:nvCxnSpPr>
          <p:cNvPr id="69" name="直線矢印コネクタ 68"/>
          <p:cNvCxnSpPr/>
          <p:nvPr/>
        </p:nvCxnSpPr>
        <p:spPr bwMode="auto">
          <a:xfrm>
            <a:off x="8254929" y="3545751"/>
            <a:ext cx="21111" cy="64115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0" name="角丸四角形 21"/>
          <p:cNvSpPr/>
          <p:nvPr/>
        </p:nvSpPr>
        <p:spPr bwMode="auto">
          <a:xfrm>
            <a:off x="6043792" y="4208895"/>
            <a:ext cx="911943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71" name="角丸四角形 21"/>
          <p:cNvSpPr/>
          <p:nvPr/>
        </p:nvSpPr>
        <p:spPr bwMode="auto">
          <a:xfrm>
            <a:off x="6952387" y="4208894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72" name="角丸四角形 21"/>
          <p:cNvSpPr/>
          <p:nvPr/>
        </p:nvSpPr>
        <p:spPr bwMode="auto">
          <a:xfrm>
            <a:off x="7860154" y="4208893"/>
            <a:ext cx="926829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73" name="直線矢印コネクタ 72"/>
          <p:cNvCxnSpPr>
            <a:stCxn id="65" idx="2"/>
          </p:cNvCxnSpPr>
          <p:nvPr/>
        </p:nvCxnSpPr>
        <p:spPr bwMode="auto">
          <a:xfrm>
            <a:off x="7400602" y="3547762"/>
            <a:ext cx="11342" cy="66113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74" name="直線矢印コネクタ 73"/>
          <p:cNvCxnSpPr/>
          <p:nvPr/>
        </p:nvCxnSpPr>
        <p:spPr bwMode="auto">
          <a:xfrm>
            <a:off x="6526737" y="3560490"/>
            <a:ext cx="21111" cy="62364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75" name="円柱 74"/>
          <p:cNvSpPr/>
          <p:nvPr/>
        </p:nvSpPr>
        <p:spPr bwMode="gray">
          <a:xfrm>
            <a:off x="5292080" y="4509120"/>
            <a:ext cx="720081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</a:t>
            </a:r>
          </a:p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05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76" name="角丸四角形 75"/>
          <p:cNvSpPr/>
          <p:nvPr/>
        </p:nvSpPr>
        <p:spPr bwMode="gray">
          <a:xfrm>
            <a:off x="5292080" y="2763448"/>
            <a:ext cx="3754937" cy="3304822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7" name="図 1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62641" y="2492896"/>
            <a:ext cx="413874" cy="603217"/>
          </a:xfrm>
          <a:prstGeom prst="rect">
            <a:avLst/>
          </a:prstGeom>
        </p:spPr>
      </p:pic>
      <p:sp>
        <p:nvSpPr>
          <p:cNvPr id="78" name="テキスト ボックス 77"/>
          <p:cNvSpPr txBox="1"/>
          <p:nvPr/>
        </p:nvSpPr>
        <p:spPr>
          <a:xfrm>
            <a:off x="7616132" y="2492896"/>
            <a:ext cx="1214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Smartphone</a:t>
            </a:r>
          </a:p>
        </p:txBody>
      </p:sp>
      <p:pic>
        <p:nvPicPr>
          <p:cNvPr id="80" name="図 7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83875" y="6041964"/>
            <a:ext cx="437489" cy="836602"/>
          </a:xfrm>
          <a:prstGeom prst="rect">
            <a:avLst/>
          </a:prstGeom>
        </p:spPr>
      </p:pic>
      <p:cxnSp>
        <p:nvCxnSpPr>
          <p:cNvPr id="79" name="Form 78"/>
          <p:cNvCxnSpPr>
            <a:stCxn id="54" idx="1"/>
          </p:cNvCxnSpPr>
          <p:nvPr/>
        </p:nvCxnSpPr>
        <p:spPr>
          <a:xfrm rot="16200000" flipV="1">
            <a:off x="1071666" y="3688974"/>
            <a:ext cx="1080118" cy="560173"/>
          </a:xfrm>
          <a:prstGeom prst="bentConnector3">
            <a:avLst>
              <a:gd name="adj1" fmla="val 99492"/>
            </a:avLst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525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108520" y="-99392"/>
            <a:ext cx="92525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(Type C) </a:t>
            </a:r>
            <a:r>
              <a:rPr lang="en-US" dirty="0" err="1"/>
              <a:t>WoT</a:t>
            </a:r>
            <a:r>
              <a:rPr lang="en-US" dirty="0"/>
              <a:t> Servient on </a:t>
            </a:r>
            <a:r>
              <a:rPr lang="en-US" dirty="0" smtClean="0"/>
              <a:t>Smart </a:t>
            </a:r>
            <a:r>
              <a:rPr lang="en-US" dirty="0" err="1" smtClean="0"/>
              <a:t>HomeHub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22722"/>
            <a:ext cx="9036496" cy="4525963"/>
          </a:xfrm>
        </p:spPr>
        <p:txBody>
          <a:bodyPr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  <a:defRPr/>
            </a:pPr>
            <a:r>
              <a:rPr kumimoji="1" lang="en-US" altLang="ja-JP" sz="2400" dirty="0" err="1">
                <a:solidFill>
                  <a:sysClr val="windowText" lastClr="000000"/>
                </a:solidFill>
                <a:latin typeface="Gill Sans MT"/>
              </a:rPr>
              <a:t>WoT</a:t>
            </a:r>
            <a:r>
              <a:rPr kumimoji="1" lang="ja-JP" altLang="en-US" sz="2400" dirty="0">
                <a:solidFill>
                  <a:sysClr val="windowText" lastClr="000000"/>
                </a:solidFill>
                <a:latin typeface="Gill Sans MT"/>
              </a:rPr>
              <a:t>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servient is implemented on </a:t>
            </a:r>
            <a:r>
              <a:rPr lang="en-US" altLang="ja-JP" sz="2400" dirty="0">
                <a:solidFill>
                  <a:sysClr val="windowText" lastClr="000000"/>
                </a:solidFill>
                <a:latin typeface="Gill Sans MT"/>
              </a:rPr>
              <a:t>GW such as </a:t>
            </a:r>
            <a:r>
              <a:rPr kumimoji="1" lang="en-US" altLang="ja-JP" sz="2400" dirty="0">
                <a:solidFill>
                  <a:sysClr val="windowText" lastClr="000000"/>
                </a:solidFill>
                <a:latin typeface="Gill Sans MT"/>
              </a:rPr>
              <a:t>Smart Home Hub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Smart Home Hub plays a role of Agent of real device.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kumimoji="1" lang="en-US" altLang="ja-JP" sz="1800" dirty="0">
                <a:solidFill>
                  <a:sysClr val="windowText" lastClr="000000"/>
                </a:solidFill>
                <a:latin typeface="Gill Sans MT"/>
              </a:rPr>
              <a:t>Smart Home Hub interprets the client request, converts to legacy protocols and controls devices.</a:t>
            </a:r>
          </a:p>
          <a:p>
            <a:pPr lvl="1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</a:pPr>
            <a:r>
              <a:rPr lang="en-US" altLang="ja-JP" sz="1800" dirty="0">
                <a:solidFill>
                  <a:sysClr val="windowText" lastClr="000000"/>
                </a:solidFill>
                <a:latin typeface="Gill Sans MT"/>
              </a:rPr>
              <a:t>From the implementation point of view, Smartphone or Tablet can be used on behalf of Smart Home Hub as GW.</a:t>
            </a:r>
            <a:endParaRPr kumimoji="1" lang="en-US" altLang="ja-JP" sz="1800" dirty="0">
              <a:solidFill>
                <a:sysClr val="windowText" lastClr="000000"/>
              </a:solidFill>
              <a:latin typeface="Gill Sans MT"/>
            </a:endParaRPr>
          </a:p>
        </p:txBody>
      </p:sp>
      <p:sp>
        <p:nvSpPr>
          <p:cNvPr id="81" name="角丸四角形 6"/>
          <p:cNvSpPr/>
          <p:nvPr/>
        </p:nvSpPr>
        <p:spPr bwMode="auto">
          <a:xfrm>
            <a:off x="4542591" y="3632720"/>
            <a:ext cx="3024884" cy="214335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WoT</a:t>
            </a: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 Servient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82" name="角丸四角形 22"/>
          <p:cNvSpPr/>
          <p:nvPr/>
        </p:nvSpPr>
        <p:spPr bwMode="auto">
          <a:xfrm>
            <a:off x="6455385" y="5333115"/>
            <a:ext cx="976485" cy="360018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de-DE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3" name="角丸四角形 31"/>
          <p:cNvSpPr/>
          <p:nvPr/>
        </p:nvSpPr>
        <p:spPr bwMode="auto">
          <a:xfrm>
            <a:off x="5461823" y="5338818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Server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4" name="角丸四角形 24"/>
          <p:cNvSpPr/>
          <p:nvPr/>
        </p:nvSpPr>
        <p:spPr bwMode="auto">
          <a:xfrm>
            <a:off x="5468293" y="4997439"/>
            <a:ext cx="1976349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 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5" name="角丸四角形 21"/>
          <p:cNvSpPr/>
          <p:nvPr/>
        </p:nvSpPr>
        <p:spPr bwMode="auto">
          <a:xfrm>
            <a:off x="5479365" y="4647810"/>
            <a:ext cx="1965277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</a:t>
            </a:r>
            <a:r>
              <a:rPr lang="ja-JP" altLang="en-US" sz="105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6" name="縦巻き 49"/>
          <p:cNvSpPr/>
          <p:nvPr/>
        </p:nvSpPr>
        <p:spPr bwMode="auto">
          <a:xfrm>
            <a:off x="4712289" y="3877060"/>
            <a:ext cx="2705574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87" name="角丸四角形 12"/>
          <p:cNvSpPr/>
          <p:nvPr/>
        </p:nvSpPr>
        <p:spPr bwMode="auto">
          <a:xfrm>
            <a:off x="4714378" y="4653136"/>
            <a:ext cx="717885" cy="1034295"/>
          </a:xfrm>
          <a:prstGeom prst="roundRect">
            <a:avLst>
              <a:gd name="adj" fmla="val 9514"/>
            </a:avLst>
          </a:prstGeom>
          <a:solidFill>
            <a:schemeClr val="bg2">
              <a:lumMod val="25000"/>
            </a:schemeClr>
          </a:solidFill>
          <a:ln w="254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Legacy</a:t>
            </a:r>
            <a:r>
              <a:rPr lang="ja-JP" altLang="en-US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 </a:t>
            </a:r>
            <a:r>
              <a:rPr lang="en-US" altLang="ja-JP" sz="1050" dirty="0" smtClean="0">
                <a:solidFill>
                  <a:schemeClr val="bg1">
                    <a:lumMod val="85000"/>
                  </a:schemeClr>
                </a:solidFill>
                <a:latin typeface="Gill Sans MT"/>
                <a:ea typeface="HG明朝E" panose="02020909000000000000" pitchFamily="17" charset="-128"/>
              </a:rPr>
              <a:t>comm.</a:t>
            </a:r>
            <a:endParaRPr lang="ja-JP" altLang="en-US" sz="1050" dirty="0" smtClean="0">
              <a:solidFill>
                <a:schemeClr val="bg1">
                  <a:lumMod val="85000"/>
                </a:schemeClr>
              </a:solidFill>
              <a:latin typeface="Gill Sans MT"/>
              <a:ea typeface="HG明朝E" panose="02020909000000000000" pitchFamily="17" charset="-128"/>
            </a:endParaRPr>
          </a:p>
        </p:txBody>
      </p:sp>
      <p:cxnSp>
        <p:nvCxnSpPr>
          <p:cNvPr id="88" name="直線矢印コネクタ 87"/>
          <p:cNvCxnSpPr>
            <a:stCxn id="87" idx="2"/>
            <a:endCxn id="89" idx="0"/>
          </p:cNvCxnSpPr>
          <p:nvPr/>
        </p:nvCxnSpPr>
        <p:spPr bwMode="auto">
          <a:xfrm flipH="1">
            <a:off x="5057298" y="5687431"/>
            <a:ext cx="16023" cy="37124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</p:cxnSp>
      <p:sp>
        <p:nvSpPr>
          <p:cNvPr id="89" name="角丸四角形 88"/>
          <p:cNvSpPr/>
          <p:nvPr/>
        </p:nvSpPr>
        <p:spPr bwMode="gray">
          <a:xfrm>
            <a:off x="4687899" y="6058674"/>
            <a:ext cx="738797" cy="325311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Legacy</a:t>
            </a: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device</a:t>
            </a:r>
            <a:endParaRPr kumimoji="0" lang="ja-JP" altLang="en-US" sz="12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0" name="角丸四角形 6"/>
          <p:cNvSpPr/>
          <p:nvPr/>
        </p:nvSpPr>
        <p:spPr bwMode="auto">
          <a:xfrm>
            <a:off x="1979712" y="3648308"/>
            <a:ext cx="1296692" cy="2127760"/>
          </a:xfrm>
          <a:prstGeom prst="roundRect">
            <a:avLst>
              <a:gd name="adj" fmla="val 6113"/>
            </a:avLst>
          </a:prstGeom>
          <a:gradFill rotWithShape="1">
            <a:gsLst>
              <a:gs pos="0">
                <a:sysClr val="windowText" lastClr="000000">
                  <a:tint val="45000"/>
                  <a:satMod val="200000"/>
                </a:sysClr>
              </a:gs>
              <a:gs pos="30000">
                <a:sysClr val="windowText" lastClr="000000">
                  <a:tint val="61000"/>
                  <a:satMod val="200000"/>
                </a:sysClr>
              </a:gs>
              <a:gs pos="45000">
                <a:sysClr val="windowText" lastClr="000000">
                  <a:tint val="66000"/>
                  <a:satMod val="200000"/>
                </a:sysClr>
              </a:gs>
              <a:gs pos="55000">
                <a:sysClr val="windowText" lastClr="000000">
                  <a:tint val="66000"/>
                  <a:satMod val="200000"/>
                </a:sysClr>
              </a:gs>
              <a:gs pos="73000">
                <a:sysClr val="windowText" lastClr="000000">
                  <a:tint val="61000"/>
                  <a:satMod val="200000"/>
                </a:sysClr>
              </a:gs>
              <a:gs pos="100000">
                <a:sysClr val="windowText" lastClr="000000">
                  <a:tint val="45000"/>
                  <a:satMod val="200000"/>
                </a:sysClr>
              </a:gs>
            </a:gsLst>
            <a:lin ang="950000" scaled="1"/>
          </a:gradFill>
          <a:ln w="9525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  <a:cs typeface="+mn-cs"/>
              </a:rPr>
              <a:t>Browser</a:t>
            </a:r>
            <a:endParaRPr kumimoji="0" lang="ja-JP" alt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  <a:cs typeface="+mn-cs"/>
            </a:endParaRPr>
          </a:p>
        </p:txBody>
      </p:sp>
      <p:sp>
        <p:nvSpPr>
          <p:cNvPr id="91" name="角丸四角形 31"/>
          <p:cNvSpPr/>
          <p:nvPr/>
        </p:nvSpPr>
        <p:spPr bwMode="auto">
          <a:xfrm>
            <a:off x="2123728" y="5338817"/>
            <a:ext cx="991409" cy="348612"/>
          </a:xfrm>
          <a:prstGeom prst="roundRect">
            <a:avLst/>
          </a:prstGeom>
          <a:solidFill>
            <a:srgbClr val="FF9900"/>
          </a:solidFill>
          <a:ln w="25400" cap="flat" cmpd="sng" algn="ctr">
            <a:solidFill>
              <a:srgbClr val="9966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Client </a:t>
            </a:r>
            <a:r>
              <a:rPr kumimoji="1"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Connector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2" name="角丸四角形 24"/>
          <p:cNvSpPr/>
          <p:nvPr/>
        </p:nvSpPr>
        <p:spPr bwMode="auto">
          <a:xfrm>
            <a:off x="2124784" y="4997438"/>
            <a:ext cx="990353" cy="317313"/>
          </a:xfrm>
          <a:prstGeom prst="roundRect">
            <a:avLst/>
          </a:prstGeom>
          <a:solidFill>
            <a:srgbClr val="92D050"/>
          </a:solidFill>
          <a:ln w="25400" cap="flat" cmpd="sng" algn="ctr">
            <a:solidFill>
              <a:srgbClr val="1BA12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Protocol</a:t>
            </a:r>
          </a:p>
          <a:p>
            <a:pPr algn="ctr" fontAlgn="ctr"/>
            <a:r>
              <a:rPr lang="en-US" altLang="ja-JP" sz="105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Binding</a:t>
            </a:r>
            <a:endParaRPr lang="ja-JP" altLang="en-US" sz="105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3" name="角丸四角形 21"/>
          <p:cNvSpPr/>
          <p:nvPr/>
        </p:nvSpPr>
        <p:spPr bwMode="auto">
          <a:xfrm>
            <a:off x="2123728" y="4647808"/>
            <a:ext cx="991409" cy="317313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Resource Model</a:t>
            </a:r>
            <a:endParaRPr lang="ja-JP" altLang="en-US" sz="1050" dirty="0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4" name="縦巻き 49"/>
          <p:cNvSpPr/>
          <p:nvPr/>
        </p:nvSpPr>
        <p:spPr bwMode="auto">
          <a:xfrm>
            <a:off x="2124784" y="3877060"/>
            <a:ext cx="1002007" cy="277739"/>
          </a:xfrm>
          <a:prstGeom prst="verticalScroll">
            <a:avLst/>
          </a:prstGeom>
          <a:solidFill>
            <a:srgbClr val="7030A0"/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/>
                <a:ea typeface="HG明朝E" panose="02020909000000000000" pitchFamily="17" charset="-128"/>
              </a:rPr>
              <a:t>App Script</a:t>
            </a:r>
            <a:endParaRPr kumimoji="0" lang="ja-JP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5" name="角丸四角形 94"/>
          <p:cNvSpPr/>
          <p:nvPr/>
        </p:nvSpPr>
        <p:spPr bwMode="gray">
          <a:xfrm>
            <a:off x="4471131" y="3520753"/>
            <a:ext cx="3168352" cy="2368118"/>
          </a:xfrm>
          <a:prstGeom prst="roundRect">
            <a:avLst>
              <a:gd name="adj" fmla="val 6589"/>
            </a:avLst>
          </a:prstGeom>
          <a:noFill/>
          <a:ln w="19050" cap="flat" cmpd="sng" algn="ctr">
            <a:solidFill>
              <a:srgbClr val="9FB8CD"/>
            </a:solidFill>
            <a:prstDash val="dash"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7078654" y="2852936"/>
            <a:ext cx="660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 sz="1400" dirty="0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Smart </a:t>
            </a:r>
            <a:r>
              <a:rPr lang="en-US" altLang="ja-JP" sz="1400" dirty="0" err="1" smtClean="0">
                <a:solidFill>
                  <a:prstClr val="black"/>
                </a:solidFill>
                <a:latin typeface="Gill Sans MT"/>
                <a:ea typeface="HG明朝E" panose="02020909000000000000" pitchFamily="17" charset="-128"/>
              </a:rPr>
              <a:t>HomeHub</a:t>
            </a:r>
            <a:endParaRPr lang="en-US" altLang="ja-JP" sz="1400" dirty="0" smtClean="0">
              <a:solidFill>
                <a:prstClr val="black"/>
              </a:solidFill>
              <a:latin typeface="Gill Sans MT"/>
              <a:ea typeface="HG明朝E" panose="02020909000000000000" pitchFamily="17" charset="-128"/>
            </a:endParaRPr>
          </a:p>
        </p:txBody>
      </p:sp>
      <p:sp>
        <p:nvSpPr>
          <p:cNvPr id="97" name="角丸四角形 21"/>
          <p:cNvSpPr/>
          <p:nvPr/>
        </p:nvSpPr>
        <p:spPr bwMode="auto">
          <a:xfrm>
            <a:off x="2152215" y="4283560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2611772" y="4017518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99" name="直線矢印コネクタ 98"/>
          <p:cNvCxnSpPr/>
          <p:nvPr/>
        </p:nvCxnSpPr>
        <p:spPr bwMode="auto">
          <a:xfrm>
            <a:off x="6940514" y="3995526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0" name="角丸四角形 21"/>
          <p:cNvSpPr/>
          <p:nvPr/>
        </p:nvSpPr>
        <p:spPr bwMode="auto">
          <a:xfrm>
            <a:off x="4708266" y="4283560"/>
            <a:ext cx="911943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Physical API</a:t>
            </a:r>
          </a:p>
        </p:txBody>
      </p:sp>
      <p:sp>
        <p:nvSpPr>
          <p:cNvPr id="101" name="角丸四角形 21"/>
          <p:cNvSpPr/>
          <p:nvPr/>
        </p:nvSpPr>
        <p:spPr bwMode="auto">
          <a:xfrm>
            <a:off x="5616861" y="4283559"/>
            <a:ext cx="907767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Server API</a:t>
            </a:r>
          </a:p>
        </p:txBody>
      </p:sp>
      <p:sp>
        <p:nvSpPr>
          <p:cNvPr id="102" name="角丸四角形 21"/>
          <p:cNvSpPr/>
          <p:nvPr/>
        </p:nvSpPr>
        <p:spPr bwMode="auto">
          <a:xfrm>
            <a:off x="6524628" y="4283558"/>
            <a:ext cx="926829" cy="317313"/>
          </a:xfrm>
          <a:prstGeom prst="roundRect">
            <a:avLst/>
          </a:prstGeom>
          <a:solidFill>
            <a:srgbClr val="7030A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ja-JP" sz="105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Client API</a:t>
            </a: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6076418" y="4017517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cxnSp>
        <p:nvCxnSpPr>
          <p:cNvPr id="104" name="直線矢印コネクタ 103"/>
          <p:cNvCxnSpPr/>
          <p:nvPr/>
        </p:nvCxnSpPr>
        <p:spPr bwMode="auto">
          <a:xfrm>
            <a:off x="5212322" y="4089525"/>
            <a:ext cx="0" cy="26604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38100" dist="25400" dir="5400000" rotWithShape="0">
              <a:srgbClr val="000000">
                <a:alpha val="40000"/>
              </a:srgbClr>
            </a:outerShdw>
          </a:effectLst>
          <a:extLst/>
        </p:spPr>
      </p:cxnSp>
      <p:sp>
        <p:nvSpPr>
          <p:cNvPr id="105" name="円柱 104"/>
          <p:cNvSpPr/>
          <p:nvPr/>
        </p:nvSpPr>
        <p:spPr bwMode="gray">
          <a:xfrm>
            <a:off x="3844170" y="4616249"/>
            <a:ext cx="778335" cy="396927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Things</a:t>
            </a:r>
          </a:p>
          <a:p>
            <a:pPr algn="ctr" fontAlgn="ctr"/>
            <a:r>
              <a:rPr lang="en-US" altLang="ja-JP" sz="1200" dirty="0" smtClean="0">
                <a:solidFill>
                  <a:schemeClr val="bg1"/>
                </a:solidFill>
                <a:latin typeface="Gill Sans MT"/>
                <a:ea typeface="HG明朝E" panose="02020909000000000000" pitchFamily="17" charset="-128"/>
              </a:rPr>
              <a:t>Description</a:t>
            </a:r>
            <a:endParaRPr lang="ja-JP" altLang="en-US" sz="1200" dirty="0" err="1" smtClean="0">
              <a:solidFill>
                <a:schemeClr val="bg1"/>
              </a:solidFill>
              <a:latin typeface="Gill Sans MT"/>
              <a:ea typeface="HG明朝E" panose="02020909000000000000" pitchFamily="17" charset="-128"/>
            </a:endParaRPr>
          </a:p>
        </p:txBody>
      </p:sp>
      <p:pic>
        <p:nvPicPr>
          <p:cNvPr id="106" name="図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97449" y="3228414"/>
            <a:ext cx="1193968" cy="477587"/>
          </a:xfrm>
          <a:prstGeom prst="rect">
            <a:avLst/>
          </a:prstGeom>
        </p:spPr>
      </p:pic>
      <p:pic>
        <p:nvPicPr>
          <p:cNvPr id="107" name="図 10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9769" y="3258308"/>
            <a:ext cx="650213" cy="540885"/>
          </a:xfrm>
          <a:prstGeom prst="rect">
            <a:avLst/>
          </a:prstGeom>
        </p:spPr>
      </p:pic>
      <p:pic>
        <p:nvPicPr>
          <p:cNvPr id="108" name="図 10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5135" y="3324136"/>
            <a:ext cx="413874" cy="603217"/>
          </a:xfrm>
          <a:prstGeom prst="rect">
            <a:avLst/>
          </a:prstGeom>
        </p:spPr>
      </p:pic>
      <p:sp>
        <p:nvSpPr>
          <p:cNvPr id="109" name="フリーフォーム 108"/>
          <p:cNvSpPr/>
          <p:nvPr/>
        </p:nvSpPr>
        <p:spPr bwMode="gray">
          <a:xfrm rot="10800000">
            <a:off x="2611770" y="5687428"/>
            <a:ext cx="3400390" cy="869259"/>
          </a:xfrm>
          <a:custGeom>
            <a:avLst/>
            <a:gdLst>
              <a:gd name="connsiteX0" fmla="*/ 107338 w 2884930"/>
              <a:gd name="connsiteY0" fmla="*/ 3043120 h 3155791"/>
              <a:gd name="connsiteX1" fmla="*/ 79629 w 2884930"/>
              <a:gd name="connsiteY1" fmla="*/ 2904575 h 3155791"/>
              <a:gd name="connsiteX2" fmla="*/ 93483 w 2884930"/>
              <a:gd name="connsiteY2" fmla="*/ 826393 h 3155791"/>
              <a:gd name="connsiteX3" fmla="*/ 190465 w 2884930"/>
              <a:gd name="connsiteY3" fmla="*/ 105957 h 3155791"/>
              <a:gd name="connsiteX4" fmla="*/ 2337920 w 2884930"/>
              <a:gd name="connsiteY4" fmla="*/ 64393 h 3155791"/>
              <a:gd name="connsiteX5" fmla="*/ 2808974 w 2884930"/>
              <a:gd name="connsiteY5" fmla="*/ 687848 h 3155791"/>
              <a:gd name="connsiteX6" fmla="*/ 2878247 w 2884930"/>
              <a:gd name="connsiteY6" fmla="*/ 3056975 h 3155791"/>
              <a:gd name="connsiteX0" fmla="*/ 46188 w 2823780"/>
              <a:gd name="connsiteY0" fmla="*/ 3066718 h 3179389"/>
              <a:gd name="connsiteX1" fmla="*/ 18479 w 2823780"/>
              <a:gd name="connsiteY1" fmla="*/ 2928173 h 3179389"/>
              <a:gd name="connsiteX2" fmla="*/ 32333 w 2823780"/>
              <a:gd name="connsiteY2" fmla="*/ 849991 h 3179389"/>
              <a:gd name="connsiteX3" fmla="*/ 390572 w 2823780"/>
              <a:gd name="connsiteY3" fmla="*/ 86012 h 3179389"/>
              <a:gd name="connsiteX4" fmla="*/ 2276770 w 2823780"/>
              <a:gd name="connsiteY4" fmla="*/ 87991 h 3179389"/>
              <a:gd name="connsiteX5" fmla="*/ 2747824 w 2823780"/>
              <a:gd name="connsiteY5" fmla="*/ 711446 h 3179389"/>
              <a:gd name="connsiteX6" fmla="*/ 2817097 w 2823780"/>
              <a:gd name="connsiteY6" fmla="*/ 3080573 h 3179389"/>
              <a:gd name="connsiteX0" fmla="*/ 27868 w 2805460"/>
              <a:gd name="connsiteY0" fmla="*/ 3066718 h 3179389"/>
              <a:gd name="connsiteX1" fmla="*/ 159 w 2805460"/>
              <a:gd name="connsiteY1" fmla="*/ 2928173 h 3179389"/>
              <a:gd name="connsiteX2" fmla="*/ 14013 w 2805460"/>
              <a:gd name="connsiteY2" fmla="*/ 849991 h 3179389"/>
              <a:gd name="connsiteX3" fmla="*/ 372252 w 2805460"/>
              <a:gd name="connsiteY3" fmla="*/ 86012 h 3179389"/>
              <a:gd name="connsiteX4" fmla="*/ 2258450 w 2805460"/>
              <a:gd name="connsiteY4" fmla="*/ 87991 h 3179389"/>
              <a:gd name="connsiteX5" fmla="*/ 2729504 w 2805460"/>
              <a:gd name="connsiteY5" fmla="*/ 711446 h 3179389"/>
              <a:gd name="connsiteX6" fmla="*/ 2798777 w 2805460"/>
              <a:gd name="connsiteY6" fmla="*/ 3080573 h 3179389"/>
              <a:gd name="connsiteX0" fmla="*/ 27868 w 2799853"/>
              <a:gd name="connsiteY0" fmla="*/ 3066718 h 3179389"/>
              <a:gd name="connsiteX1" fmla="*/ 159 w 2799853"/>
              <a:gd name="connsiteY1" fmla="*/ 2928173 h 3179389"/>
              <a:gd name="connsiteX2" fmla="*/ 14013 w 2799853"/>
              <a:gd name="connsiteY2" fmla="*/ 849991 h 3179389"/>
              <a:gd name="connsiteX3" fmla="*/ 372252 w 2799853"/>
              <a:gd name="connsiteY3" fmla="*/ 86012 h 3179389"/>
              <a:gd name="connsiteX4" fmla="*/ 2258450 w 2799853"/>
              <a:gd name="connsiteY4" fmla="*/ 87991 h 3179389"/>
              <a:gd name="connsiteX5" fmla="*/ 2729504 w 2799853"/>
              <a:gd name="connsiteY5" fmla="*/ 711446 h 3179389"/>
              <a:gd name="connsiteX6" fmla="*/ 2798777 w 2799853"/>
              <a:gd name="connsiteY6" fmla="*/ 3080573 h 3179389"/>
              <a:gd name="connsiteX0" fmla="*/ 27868 w 2760946"/>
              <a:gd name="connsiteY0" fmla="*/ 3066718 h 3179389"/>
              <a:gd name="connsiteX1" fmla="*/ 159 w 2760946"/>
              <a:gd name="connsiteY1" fmla="*/ 2928173 h 3179389"/>
              <a:gd name="connsiteX2" fmla="*/ 14013 w 2760946"/>
              <a:gd name="connsiteY2" fmla="*/ 849991 h 3179389"/>
              <a:gd name="connsiteX3" fmla="*/ 372252 w 2760946"/>
              <a:gd name="connsiteY3" fmla="*/ 86012 h 3179389"/>
              <a:gd name="connsiteX4" fmla="*/ 2258450 w 2760946"/>
              <a:gd name="connsiteY4" fmla="*/ 87991 h 3179389"/>
              <a:gd name="connsiteX5" fmla="*/ 2729504 w 2760946"/>
              <a:gd name="connsiteY5" fmla="*/ 711446 h 3179389"/>
              <a:gd name="connsiteX6" fmla="*/ 2711692 w 2760946"/>
              <a:gd name="connsiteY6" fmla="*/ 3063156 h 3179389"/>
              <a:gd name="connsiteX0" fmla="*/ 27868 w 2734347"/>
              <a:gd name="connsiteY0" fmla="*/ 3066718 h 3179389"/>
              <a:gd name="connsiteX1" fmla="*/ 159 w 2734347"/>
              <a:gd name="connsiteY1" fmla="*/ 2928173 h 3179389"/>
              <a:gd name="connsiteX2" fmla="*/ 14013 w 2734347"/>
              <a:gd name="connsiteY2" fmla="*/ 849991 h 3179389"/>
              <a:gd name="connsiteX3" fmla="*/ 372252 w 2734347"/>
              <a:gd name="connsiteY3" fmla="*/ 86012 h 3179389"/>
              <a:gd name="connsiteX4" fmla="*/ 2258450 w 2734347"/>
              <a:gd name="connsiteY4" fmla="*/ 87991 h 3179389"/>
              <a:gd name="connsiteX5" fmla="*/ 2729504 w 2734347"/>
              <a:gd name="connsiteY5" fmla="*/ 711446 h 3179389"/>
              <a:gd name="connsiteX6" fmla="*/ 2711692 w 2734347"/>
              <a:gd name="connsiteY6" fmla="*/ 3063156 h 3179389"/>
              <a:gd name="connsiteX0" fmla="*/ 36727 w 2743206"/>
              <a:gd name="connsiteY0" fmla="*/ 3066718 h 3066718"/>
              <a:gd name="connsiteX1" fmla="*/ 22872 w 2743206"/>
              <a:gd name="connsiteY1" fmla="*/ 849991 h 3066718"/>
              <a:gd name="connsiteX2" fmla="*/ 381111 w 2743206"/>
              <a:gd name="connsiteY2" fmla="*/ 86012 h 3066718"/>
              <a:gd name="connsiteX3" fmla="*/ 2267309 w 2743206"/>
              <a:gd name="connsiteY3" fmla="*/ 87991 h 3066718"/>
              <a:gd name="connsiteX4" fmla="*/ 2738363 w 2743206"/>
              <a:gd name="connsiteY4" fmla="*/ 711446 h 3066718"/>
              <a:gd name="connsiteX5" fmla="*/ 2720551 w 2743206"/>
              <a:gd name="connsiteY5" fmla="*/ 3063156 h 3066718"/>
              <a:gd name="connsiteX0" fmla="*/ 6939 w 2765669"/>
              <a:gd name="connsiteY0" fmla="*/ 3092843 h 3092843"/>
              <a:gd name="connsiteX1" fmla="*/ 45335 w 2765669"/>
              <a:gd name="connsiteY1" fmla="*/ 849991 h 3092843"/>
              <a:gd name="connsiteX2" fmla="*/ 403574 w 2765669"/>
              <a:gd name="connsiteY2" fmla="*/ 86012 h 3092843"/>
              <a:gd name="connsiteX3" fmla="*/ 2289772 w 2765669"/>
              <a:gd name="connsiteY3" fmla="*/ 87991 h 3092843"/>
              <a:gd name="connsiteX4" fmla="*/ 2760826 w 2765669"/>
              <a:gd name="connsiteY4" fmla="*/ 711446 h 3092843"/>
              <a:gd name="connsiteX5" fmla="*/ 2743014 w 2765669"/>
              <a:gd name="connsiteY5" fmla="*/ 3063156 h 3092843"/>
              <a:gd name="connsiteX0" fmla="*/ 212 w 2758942"/>
              <a:gd name="connsiteY0" fmla="*/ 3092843 h 3092843"/>
              <a:gd name="connsiteX1" fmla="*/ 38608 w 2758942"/>
              <a:gd name="connsiteY1" fmla="*/ 849991 h 3092843"/>
              <a:gd name="connsiteX2" fmla="*/ 396847 w 2758942"/>
              <a:gd name="connsiteY2" fmla="*/ 86012 h 3092843"/>
              <a:gd name="connsiteX3" fmla="*/ 2283045 w 2758942"/>
              <a:gd name="connsiteY3" fmla="*/ 87991 h 3092843"/>
              <a:gd name="connsiteX4" fmla="*/ 2754099 w 2758942"/>
              <a:gd name="connsiteY4" fmla="*/ 711446 h 3092843"/>
              <a:gd name="connsiteX5" fmla="*/ 2736287 w 2758942"/>
              <a:gd name="connsiteY5" fmla="*/ 3063156 h 3092843"/>
              <a:gd name="connsiteX0" fmla="*/ 212 w 2743196"/>
              <a:gd name="connsiteY0" fmla="*/ 3088178 h 3088178"/>
              <a:gd name="connsiteX1" fmla="*/ 38608 w 2743196"/>
              <a:gd name="connsiteY1" fmla="*/ 845326 h 3088178"/>
              <a:gd name="connsiteX2" fmla="*/ 396847 w 2743196"/>
              <a:gd name="connsiteY2" fmla="*/ 81347 h 3088178"/>
              <a:gd name="connsiteX3" fmla="*/ 2283045 w 2743196"/>
              <a:gd name="connsiteY3" fmla="*/ 83326 h 3088178"/>
              <a:gd name="connsiteX4" fmla="*/ 2731087 w 2743196"/>
              <a:gd name="connsiteY4" fmla="*/ 625683 h 3088178"/>
              <a:gd name="connsiteX5" fmla="*/ 2736287 w 2743196"/>
              <a:gd name="connsiteY5" fmla="*/ 3058491 h 3088178"/>
              <a:gd name="connsiteX0" fmla="*/ 212 w 2747434"/>
              <a:gd name="connsiteY0" fmla="*/ 3088178 h 3088178"/>
              <a:gd name="connsiteX1" fmla="*/ 38608 w 2747434"/>
              <a:gd name="connsiteY1" fmla="*/ 845326 h 3088178"/>
              <a:gd name="connsiteX2" fmla="*/ 396847 w 2747434"/>
              <a:gd name="connsiteY2" fmla="*/ 81347 h 3088178"/>
              <a:gd name="connsiteX3" fmla="*/ 2283045 w 2747434"/>
              <a:gd name="connsiteY3" fmla="*/ 83326 h 3088178"/>
              <a:gd name="connsiteX4" fmla="*/ 2731087 w 2747434"/>
              <a:gd name="connsiteY4" fmla="*/ 625683 h 3088178"/>
              <a:gd name="connsiteX5" fmla="*/ 2736287 w 2747434"/>
              <a:gd name="connsiteY5" fmla="*/ 3058491 h 308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7434" h="3088178">
                <a:moveTo>
                  <a:pt x="212" y="3088178"/>
                </a:moveTo>
                <a:cubicBezTo>
                  <a:pt x="-2674" y="2626360"/>
                  <a:pt x="24753" y="1355174"/>
                  <a:pt x="38608" y="845326"/>
                </a:cubicBezTo>
                <a:cubicBezTo>
                  <a:pt x="52463" y="335478"/>
                  <a:pt x="22774" y="208347"/>
                  <a:pt x="396847" y="81347"/>
                </a:cubicBezTo>
                <a:cubicBezTo>
                  <a:pt x="770920" y="-45653"/>
                  <a:pt x="1894005" y="-7397"/>
                  <a:pt x="2283045" y="83326"/>
                </a:cubicBezTo>
                <a:cubicBezTo>
                  <a:pt x="2672085" y="174049"/>
                  <a:pt x="2705001" y="-122175"/>
                  <a:pt x="2731087" y="625683"/>
                </a:cubicBezTo>
                <a:cubicBezTo>
                  <a:pt x="2757173" y="1373541"/>
                  <a:pt x="2746677" y="2123309"/>
                  <a:pt x="2736287" y="3058491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headEnd type="triangle" w="med" len="med"/>
            <a:tailEnd type="triangle" w="med" len="med"/>
          </a:ln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ysClr val="windowText" lastClr="000000">
                <a:tint val="100000"/>
                <a:shade val="100000"/>
                <a:hueMod val="100000"/>
                <a:satMod val="100000"/>
              </a:sysClr>
            </a:contourClr>
          </a:sp3d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111" name="図 1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35109" y="5737082"/>
            <a:ext cx="437489" cy="83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315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Microsoft Office PowerPoint</Application>
  <PresentationFormat>Bildschirmpräsentation (4:3)</PresentationFormat>
  <Paragraphs>628</Paragraphs>
  <Slides>53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4" baseType="lpstr">
      <vt:lpstr>Larissa-Design</vt:lpstr>
      <vt:lpstr>Getting Started with a WoT Project</vt:lpstr>
      <vt:lpstr>Online Resources</vt:lpstr>
      <vt:lpstr>Outline</vt:lpstr>
      <vt:lpstr>Architecture</vt:lpstr>
      <vt:lpstr>Overview Architecture of WoT Servient</vt:lpstr>
      <vt:lpstr>How Browser access WoT Servient ?</vt:lpstr>
      <vt:lpstr>(Type A) WoT Servient on Device Itself</vt:lpstr>
      <vt:lpstr>(Type B) WoT Servient on Smartphone</vt:lpstr>
      <vt:lpstr>(Type C) WoT Servient on Smart HomeHub</vt:lpstr>
      <vt:lpstr>(Type D) WoT Servient on Cloud</vt:lpstr>
      <vt:lpstr>WoT Interface</vt:lpstr>
      <vt:lpstr>WoT Interface</vt:lpstr>
      <vt:lpstr>WoT Interface</vt:lpstr>
      <vt:lpstr>Protocol Bindings</vt:lpstr>
      <vt:lpstr>Protocol Bindings</vt:lpstr>
      <vt:lpstr>Protocol Bindings</vt:lpstr>
      <vt:lpstr>Resource Model</vt:lpstr>
      <vt:lpstr>Servient Role</vt:lpstr>
      <vt:lpstr>Servient Role</vt:lpstr>
      <vt:lpstr>Pick Your Servient Role</vt:lpstr>
      <vt:lpstr>Pick Your Platform</vt:lpstr>
      <vt:lpstr>Pick Your Protocol(s)</vt:lpstr>
      <vt:lpstr>Thing Description (TD)</vt:lpstr>
      <vt:lpstr>I Want to Use a WoT Servient</vt:lpstr>
      <vt:lpstr>Thing Description</vt:lpstr>
      <vt:lpstr>Thing Description</vt:lpstr>
      <vt:lpstr>Thing Description</vt:lpstr>
      <vt:lpstr>Thing Description</vt:lpstr>
      <vt:lpstr>Describe your Thing based on JSON-LD</vt:lpstr>
      <vt:lpstr>TD Sample</vt:lpstr>
      <vt:lpstr>How to Create a TD?</vt:lpstr>
      <vt:lpstr>Scripting API</vt:lpstr>
      <vt:lpstr>Without Scripting API</vt:lpstr>
      <vt:lpstr>Scripting API</vt:lpstr>
      <vt:lpstr>Scripting API</vt:lpstr>
      <vt:lpstr>Scripting API</vt:lpstr>
      <vt:lpstr>How?</vt:lpstr>
      <vt:lpstr>It‘s the Web of „Things“ so we took a look at the thing</vt:lpstr>
      <vt:lpstr>and how the web interacts with it</vt:lpstr>
      <vt:lpstr>But also the thing interacts </vt:lpstr>
      <vt:lpstr>so lets take a look into the thing</vt:lpstr>
      <vt:lpstr>… and how to script it</vt:lpstr>
      <vt:lpstr>Scripting API</vt:lpstr>
      <vt:lpstr>Why? What is the benefit?</vt:lpstr>
      <vt:lpstr>Scripting API: App Dev viewpoint</vt:lpstr>
      <vt:lpstr>Why? What is the benefit?</vt:lpstr>
      <vt:lpstr>Scripting API: Thing vendor viewpoint</vt:lpstr>
      <vt:lpstr>Scripting API</vt:lpstr>
      <vt:lpstr>Example: client</vt:lpstr>
      <vt:lpstr>Example: Server (in Lua)</vt:lpstr>
      <vt:lpstr>Physical access Example</vt:lpstr>
      <vt:lpstr>Discovery example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a WoT Project</dc:title>
  <dc:creator>Kovatsch, Matthias</dc:creator>
  <cp:lastModifiedBy>z0010w1v</cp:lastModifiedBy>
  <cp:revision>88</cp:revision>
  <dcterms:created xsi:type="dcterms:W3CDTF">2016-04-10T22:30:33Z</dcterms:created>
  <dcterms:modified xsi:type="dcterms:W3CDTF">2016-04-19T17:39:38Z</dcterms:modified>
</cp:coreProperties>
</file>