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24" r:id="rId3"/>
    <p:sldId id="325" r:id="rId4"/>
    <p:sldId id="326" r:id="rId5"/>
    <p:sldId id="327" r:id="rId6"/>
    <p:sldId id="321" r:id="rId7"/>
    <p:sldId id="257" r:id="rId8"/>
    <p:sldId id="320" r:id="rId9"/>
    <p:sldId id="335" r:id="rId10"/>
    <p:sldId id="336" r:id="rId11"/>
    <p:sldId id="337" r:id="rId12"/>
    <p:sldId id="338" r:id="rId13"/>
    <p:sldId id="339" r:id="rId14"/>
    <p:sldId id="340" r:id="rId15"/>
    <p:sldId id="292" r:id="rId16"/>
    <p:sldId id="294" r:id="rId17"/>
    <p:sldId id="296" r:id="rId18"/>
    <p:sldId id="297" r:id="rId19"/>
    <p:sldId id="328" r:id="rId20"/>
    <p:sldId id="266" r:id="rId21"/>
    <p:sldId id="268" r:id="rId22"/>
    <p:sldId id="269" r:id="rId23"/>
    <p:sldId id="270" r:id="rId24"/>
    <p:sldId id="271" r:id="rId25"/>
    <p:sldId id="283" r:id="rId26"/>
    <p:sldId id="265" r:id="rId27"/>
    <p:sldId id="267" r:id="rId28"/>
    <p:sldId id="329" r:id="rId29"/>
    <p:sldId id="298" r:id="rId30"/>
    <p:sldId id="277" r:id="rId31"/>
    <p:sldId id="280" r:id="rId32"/>
    <p:sldId id="290" r:id="rId33"/>
    <p:sldId id="281" r:id="rId34"/>
    <p:sldId id="287" r:id="rId35"/>
    <p:sldId id="341" r:id="rId36"/>
    <p:sldId id="345" r:id="rId37"/>
    <p:sldId id="342" r:id="rId38"/>
    <p:sldId id="289" r:id="rId39"/>
    <p:sldId id="330" r:id="rId40"/>
    <p:sldId id="275" r:id="rId41"/>
    <p:sldId id="261" r:id="rId42"/>
    <p:sldId id="300" r:id="rId43"/>
    <p:sldId id="346" r:id="rId44"/>
    <p:sldId id="343" r:id="rId45"/>
    <p:sldId id="332" r:id="rId46"/>
    <p:sldId id="333" r:id="rId47"/>
    <p:sldId id="334" r:id="rId48"/>
    <p:sldId id="344" r:id="rId49"/>
    <p:sldId id="331" r:id="rId5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509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6C9F5-32D2-42B5-96C6-A2155698F10A}" type="datetimeFigureOut">
              <a:rPr lang="de-DE" smtClean="0"/>
              <a:pPr/>
              <a:t>16.06.2016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DF3CC-1C16-44C5-879B-389FF4F450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Connecting the physical world with the virtual world of our IT systems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DF3CC-1C16-44C5-879B-389FF4F4502F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DF3CC-1C16-44C5-879B-389FF4F4502F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22964-C42E-4AD1-A221-207409CF8EEF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/current-practices/wot-practices-beijing-2016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/current-practices/wot-practices-beijing-2016.html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/current-practices/wot-practices-beijing-2016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vs0.inf.ethz.ch:8080/" TargetMode="External"/><Relationship Id="rId2" Type="http://schemas.openxmlformats.org/officeDocument/2006/relationships/hyperlink" Target="http://w3c.github.io/wot/current-practices/wot-practices-beijing-2016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/current-practices/wot-practices-beijing-2016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/current-practices/wot-practices-beijing-2016.html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paho/" TargetMode="External"/><Relationship Id="rId2" Type="http://schemas.openxmlformats.org/officeDocument/2006/relationships/hyperlink" Target="http://coap.technology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/current-practices/wot-practices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WoT/IG/wiki/Main_Page" TargetMode="External"/><Relationship Id="rId3" Type="http://schemas.openxmlformats.org/officeDocument/2006/relationships/hyperlink" Target="https://lists.w3.org/Archives/Public/public-wot-ig/" TargetMode="External"/><Relationship Id="rId7" Type="http://schemas.openxmlformats.org/officeDocument/2006/relationships/hyperlink" Target="https://github.com/w3c/wot" TargetMode="External"/><Relationship Id="rId2" Type="http://schemas.openxmlformats.org/officeDocument/2006/relationships/hyperlink" Target="https://www.w3.org/WoT/I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3c.github.io/wot/current-practices/wot-practices-beijing-2016.html" TargetMode="External"/><Relationship Id="rId5" Type="http://schemas.openxmlformats.org/officeDocument/2006/relationships/hyperlink" Target="http://w3c.github.io/wot/current-practices/wot-practices.html" TargetMode="External"/><Relationship Id="rId10" Type="http://schemas.openxmlformats.org/officeDocument/2006/relationships/hyperlink" Target="https://github.com/mkovatsc/wot-demo-devices" TargetMode="External"/><Relationship Id="rId4" Type="http://schemas.openxmlformats.org/officeDocument/2006/relationships/hyperlink" Target="http://w3c.github.io/wot/architecture/wot-architecture.html" TargetMode="External"/><Relationship Id="rId9" Type="http://schemas.openxmlformats.org/officeDocument/2006/relationships/hyperlink" Target="https://github.com/thingweb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gif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/architecture/wot-architecture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2" y="298146"/>
            <a:ext cx="7920878" cy="421621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4437112"/>
            <a:ext cx="9144000" cy="1470025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Getting Started with a W3C </a:t>
            </a:r>
            <a:r>
              <a:rPr lang="en-US" sz="4000" b="1" dirty="0" err="1" smtClean="0"/>
              <a:t>WoT</a:t>
            </a:r>
            <a:r>
              <a:rPr lang="en-US" sz="4000" b="1" dirty="0" smtClean="0"/>
              <a:t> Project</a:t>
            </a:r>
            <a:endParaRPr lang="de-DE" sz="40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5517232"/>
            <a:ext cx="8064896" cy="1124744"/>
          </a:xfrm>
        </p:spPr>
        <p:txBody>
          <a:bodyPr/>
          <a:lstStyle/>
          <a:p>
            <a:r>
              <a:rPr lang="de-DE" dirty="0" err="1" smtClean="0"/>
              <a:t>Eclipse</a:t>
            </a:r>
            <a:r>
              <a:rPr lang="de-DE" dirty="0" smtClean="0"/>
              <a:t> Virtual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Meetup</a:t>
            </a:r>
            <a:r>
              <a:rPr lang="de-DE" dirty="0" smtClean="0"/>
              <a:t>, 16 Jun 2016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Access</a:t>
            </a:r>
            <a:endParaRPr lang="en-US" dirty="0"/>
          </a:p>
        </p:txBody>
      </p:sp>
      <p:pic>
        <p:nvPicPr>
          <p:cNvPr id="94210" name="Picture 2" descr="smartpho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000" y="1567197"/>
            <a:ext cx="7200000" cy="3723606"/>
          </a:xfrm>
          <a:prstGeom prst="rect">
            <a:avLst/>
          </a:prstGeom>
          <a:noFill/>
        </p:spPr>
      </p:pic>
      <p:pic>
        <p:nvPicPr>
          <p:cNvPr id="4" name="Picture 8" descr="https://images-na.ssl-images-amazon.com/images/I/31UVERGy85L._AC_US240_QL65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028436" y="3077124"/>
            <a:ext cx="576064" cy="576064"/>
          </a:xfrm>
          <a:prstGeom prst="rect">
            <a:avLst/>
          </a:prstGeom>
          <a:noFill/>
        </p:spPr>
      </p:pic>
      <p:sp>
        <p:nvSpPr>
          <p:cNvPr id="5" name="Inhaltsplatzhalter 8"/>
          <p:cNvSpPr txBox="1">
            <a:spLocks/>
          </p:cNvSpPr>
          <p:nvPr/>
        </p:nvSpPr>
        <p:spPr>
          <a:xfrm>
            <a:off x="457200" y="5085184"/>
            <a:ext cx="8435280" cy="15841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 and remote discovery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Remote client gains access to local network 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IPv6, NAT traversal, ...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Access: Integration Hubs</a:t>
            </a:r>
            <a:endParaRPr lang="en-US" dirty="0"/>
          </a:p>
        </p:txBody>
      </p:sp>
      <p:pic>
        <p:nvPicPr>
          <p:cNvPr id="95234" name="Picture 2" descr="homehub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000" y="2251661"/>
            <a:ext cx="7200000" cy="2354678"/>
          </a:xfrm>
          <a:prstGeom prst="rect">
            <a:avLst/>
          </a:prstGeom>
          <a:noFill/>
        </p:spPr>
      </p:pic>
      <p:sp>
        <p:nvSpPr>
          <p:cNvPr id="4" name="Inhaltsplatzhalter 8"/>
          <p:cNvSpPr txBox="1">
            <a:spLocks/>
          </p:cNvSpPr>
          <p:nvPr/>
        </p:nvSpPr>
        <p:spPr>
          <a:xfrm>
            <a:off x="457200" y="5085184"/>
            <a:ext cx="8229600" cy="15841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Hub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does local discovery and exposes Things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baseline="0" dirty="0" smtClean="0"/>
              <a:t>Hub</a:t>
            </a:r>
            <a:r>
              <a:rPr lang="en-US" sz="2400" dirty="0" smtClean="0"/>
              <a:t> can provide virtual Things (e.g., rooms or sensor fusion)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Hub can integrate and augment legacy devices (gateway)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Remote Access: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Mirror</a:t>
            </a:r>
            <a:endParaRPr lang="en-US" dirty="0"/>
          </a:p>
        </p:txBody>
      </p:sp>
      <p:pic>
        <p:nvPicPr>
          <p:cNvPr id="96258" name="Picture 2" descr="wot_servient_on_cloudserver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000" y="2110997"/>
            <a:ext cx="7200000" cy="2636006"/>
          </a:xfrm>
          <a:prstGeom prst="rect">
            <a:avLst/>
          </a:prstGeom>
          <a:noFill/>
        </p:spPr>
      </p:pic>
      <p:sp>
        <p:nvSpPr>
          <p:cNvPr id="5" name="Inhaltsplatzhalter 8"/>
          <p:cNvSpPr txBox="1">
            <a:spLocks/>
          </p:cNvSpPr>
          <p:nvPr/>
        </p:nvSpPr>
        <p:spPr>
          <a:xfrm>
            <a:off x="457200" y="5085184"/>
            <a:ext cx="8686800" cy="15841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server is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proxied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the cloud, which exposes Things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Cloud can provide virtual Things (e.g., buildings or sensor fusion)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Integrates with mobile app world and cloud-based </a:t>
            </a:r>
            <a:r>
              <a:rPr lang="en-US" sz="2400" dirty="0" err="1" smtClean="0"/>
              <a:t>IoT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 Factory / Industrial</a:t>
            </a:r>
            <a:endParaRPr lang="en-US" dirty="0"/>
          </a:p>
        </p:txBody>
      </p:sp>
      <p:pic>
        <p:nvPicPr>
          <p:cNvPr id="97282" name="Picture 2" descr="smartfacto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000" y="1767673"/>
            <a:ext cx="7200000" cy="3322654"/>
          </a:xfrm>
          <a:prstGeom prst="rect">
            <a:avLst/>
          </a:prstGeom>
          <a:noFill/>
        </p:spPr>
      </p:pic>
      <p:sp>
        <p:nvSpPr>
          <p:cNvPr id="4" name="Inhaltsplatzhalter 8"/>
          <p:cNvSpPr txBox="1">
            <a:spLocks/>
          </p:cNvSpPr>
          <p:nvPr/>
        </p:nvSpPr>
        <p:spPr>
          <a:xfrm>
            <a:off x="457200" y="5085184"/>
            <a:ext cx="8229600" cy="15841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also targets requirements from industrial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Automotive</a:t>
            </a:r>
            <a:endParaRPr lang="en-US" dirty="0"/>
          </a:p>
        </p:txBody>
      </p:sp>
      <p:pic>
        <p:nvPicPr>
          <p:cNvPr id="98306" name="Picture 2" descr="connectedc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000" y="1417236"/>
            <a:ext cx="7200000" cy="4023529"/>
          </a:xfrm>
          <a:prstGeom prst="rect">
            <a:avLst/>
          </a:prstGeom>
          <a:noFill/>
        </p:spPr>
      </p:pic>
      <p:sp>
        <p:nvSpPr>
          <p:cNvPr id="4" name="Inhaltsplatzhalter 8"/>
          <p:cNvSpPr txBox="1">
            <a:spLocks/>
          </p:cNvSpPr>
          <p:nvPr/>
        </p:nvSpPr>
        <p:spPr>
          <a:xfrm>
            <a:off x="457200" y="5085184"/>
            <a:ext cx="8229600" cy="15841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activity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in contact with W3C Automotive work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Thing </a:t>
            </a:r>
            <a:r>
              <a:rPr lang="de-DE" dirty="0" err="1" smtClean="0"/>
              <a:t>Implementation</a:t>
            </a:r>
            <a:r>
              <a:rPr lang="de-DE" dirty="0" smtClean="0"/>
              <a:t>: </a:t>
            </a:r>
            <a:r>
              <a:rPr lang="de-DE" b="1" dirty="0" err="1" smtClean="0"/>
              <a:t>WoT</a:t>
            </a:r>
            <a:r>
              <a:rPr lang="de-DE" b="1" dirty="0" smtClean="0"/>
              <a:t> </a:t>
            </a:r>
            <a:r>
              <a:rPr lang="de-DE" b="1" dirty="0" err="1" smtClean="0"/>
              <a:t>Servient</a:t>
            </a:r>
            <a:endParaRPr lang="de-DE" b="1" dirty="0"/>
          </a:p>
        </p:txBody>
      </p:sp>
      <p:sp>
        <p:nvSpPr>
          <p:cNvPr id="4" name="角丸四角形 6"/>
          <p:cNvSpPr/>
          <p:nvPr/>
        </p:nvSpPr>
        <p:spPr bwMode="auto">
          <a:xfrm>
            <a:off x="368529" y="1716728"/>
            <a:ext cx="3623996" cy="3745590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WoT</a:t>
            </a:r>
            <a:r>
              <a:rPr kumimoji="0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 Servient</a:t>
            </a:r>
            <a:endParaRPr kumimoji="0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5" name="角丸四角形 22"/>
          <p:cNvSpPr/>
          <p:nvPr/>
        </p:nvSpPr>
        <p:spPr bwMode="auto">
          <a:xfrm>
            <a:off x="2631460" y="4754297"/>
            <a:ext cx="1302752" cy="579611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</a:t>
            </a:r>
            <a:b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</a:b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</a:p>
        </p:txBody>
      </p:sp>
      <p:sp>
        <p:nvSpPr>
          <p:cNvPr id="6" name="角丸四角形 31"/>
          <p:cNvSpPr/>
          <p:nvPr/>
        </p:nvSpPr>
        <p:spPr bwMode="auto">
          <a:xfrm>
            <a:off x="1331640" y="4754297"/>
            <a:ext cx="1300436" cy="579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</a:t>
            </a:r>
            <a:b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</a:b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</a:p>
        </p:txBody>
      </p:sp>
      <p:sp>
        <p:nvSpPr>
          <p:cNvPr id="7" name="角丸四角形 24"/>
          <p:cNvSpPr/>
          <p:nvPr/>
        </p:nvSpPr>
        <p:spPr bwMode="auto">
          <a:xfrm>
            <a:off x="1331640" y="4172187"/>
            <a:ext cx="2592287" cy="52757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lang="ja-JP" altLang="en-US" sz="12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" name="角丸四角形 21"/>
          <p:cNvSpPr/>
          <p:nvPr/>
        </p:nvSpPr>
        <p:spPr bwMode="auto">
          <a:xfrm>
            <a:off x="1331641" y="3590078"/>
            <a:ext cx="2592287" cy="52757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lang="ja-JP" altLang="en-US" sz="120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lang="ja-JP" altLang="en-US" sz="120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" name="縦巻き 49"/>
          <p:cNvSpPr/>
          <p:nvPr/>
        </p:nvSpPr>
        <p:spPr bwMode="auto">
          <a:xfrm>
            <a:off x="445629" y="2103128"/>
            <a:ext cx="3466495" cy="461776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" name="角丸四角形 12"/>
          <p:cNvSpPr/>
          <p:nvPr/>
        </p:nvSpPr>
        <p:spPr bwMode="auto">
          <a:xfrm>
            <a:off x="445629" y="3594295"/>
            <a:ext cx="741995" cy="1739614"/>
          </a:xfrm>
          <a:prstGeom prst="roundRect">
            <a:avLst>
              <a:gd name="adj" fmla="val 9514"/>
            </a:avLst>
          </a:prstGeom>
          <a:solidFill>
            <a:schemeClr val="bg2">
              <a:lumMod val="25000"/>
            </a:schemeClr>
          </a:solidFill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Legacy </a:t>
            </a:r>
            <a:r>
              <a:rPr lang="en-US" altLang="ja-JP" sz="1200" dirty="0" err="1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comm-unication</a:t>
            </a:r>
            <a:endParaRPr lang="ja-JP" altLang="en-US" sz="1200" dirty="0" smtClean="0">
              <a:solidFill>
                <a:schemeClr val="bg1">
                  <a:lumMod val="85000"/>
                </a:schemeClr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3" name="直線矢印コネクタ 12"/>
          <p:cNvCxnSpPr/>
          <p:nvPr/>
        </p:nvCxnSpPr>
        <p:spPr bwMode="auto">
          <a:xfrm>
            <a:off x="2807726" y="2526066"/>
            <a:ext cx="0" cy="48431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4" name="テキスト ボックス 13"/>
          <p:cNvSpPr txBox="1"/>
          <p:nvPr/>
        </p:nvSpPr>
        <p:spPr>
          <a:xfrm>
            <a:off x="1979712" y="2658946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API</a:t>
            </a:r>
          </a:p>
        </p:txBody>
      </p:sp>
      <p:cxnSp>
        <p:nvCxnSpPr>
          <p:cNvPr id="15" name="直線矢印コネクタ 14"/>
          <p:cNvCxnSpPr/>
          <p:nvPr/>
        </p:nvCxnSpPr>
        <p:spPr bwMode="auto">
          <a:xfrm>
            <a:off x="3724185" y="2526066"/>
            <a:ext cx="0" cy="48431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6" name="テキスト ボックス 15"/>
          <p:cNvSpPr txBox="1"/>
          <p:nvPr/>
        </p:nvSpPr>
        <p:spPr>
          <a:xfrm>
            <a:off x="2915816" y="2658946"/>
            <a:ext cx="878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API</a:t>
            </a:r>
          </a:p>
        </p:txBody>
      </p:sp>
      <p:sp>
        <p:nvSpPr>
          <p:cNvPr id="18" name="円柱 17"/>
          <p:cNvSpPr/>
          <p:nvPr/>
        </p:nvSpPr>
        <p:spPr bwMode="gray">
          <a:xfrm>
            <a:off x="4060910" y="3535034"/>
            <a:ext cx="936104" cy="626666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20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9" name="角丸四角形 18"/>
          <p:cNvSpPr/>
          <p:nvPr/>
        </p:nvSpPr>
        <p:spPr bwMode="gray">
          <a:xfrm>
            <a:off x="445630" y="5947501"/>
            <a:ext cx="741994" cy="457035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Legacy</a:t>
            </a: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device</a:t>
            </a:r>
            <a:endParaRPr kumimoji="0" lang="ja-JP" alt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20" name="角丸四角形 19"/>
          <p:cNvSpPr/>
          <p:nvPr/>
        </p:nvSpPr>
        <p:spPr bwMode="gray">
          <a:xfrm>
            <a:off x="1403648" y="5949280"/>
            <a:ext cx="1183813" cy="47819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Web Server</a:t>
            </a:r>
            <a:endParaRPr lang="ja-JP" altLang="en-US" sz="1200" kern="0" dirty="0" err="1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21" name="角丸四角形 20"/>
          <p:cNvSpPr/>
          <p:nvPr/>
        </p:nvSpPr>
        <p:spPr bwMode="gray">
          <a:xfrm>
            <a:off x="2691408" y="5947501"/>
            <a:ext cx="1186769" cy="47819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Web Client</a:t>
            </a:r>
          </a:p>
        </p:txBody>
      </p:sp>
      <p:cxnSp>
        <p:nvCxnSpPr>
          <p:cNvPr id="22" name="直線矢印コネクタ 21"/>
          <p:cNvCxnSpPr>
            <a:stCxn id="10" idx="2"/>
            <a:endCxn id="19" idx="0"/>
          </p:cNvCxnSpPr>
          <p:nvPr/>
        </p:nvCxnSpPr>
        <p:spPr bwMode="auto">
          <a:xfrm>
            <a:off x="816627" y="5333909"/>
            <a:ext cx="0" cy="61359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23" name="直線矢印コネクタ 22"/>
          <p:cNvCxnSpPr>
            <a:stCxn id="6" idx="2"/>
            <a:endCxn id="20" idx="0"/>
          </p:cNvCxnSpPr>
          <p:nvPr/>
        </p:nvCxnSpPr>
        <p:spPr bwMode="auto">
          <a:xfrm>
            <a:off x="1981858" y="5333909"/>
            <a:ext cx="13697" cy="61537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24" name="直線矢印コネクタ 23"/>
          <p:cNvCxnSpPr>
            <a:stCxn id="5" idx="2"/>
            <a:endCxn id="21" idx="0"/>
          </p:cNvCxnSpPr>
          <p:nvPr/>
        </p:nvCxnSpPr>
        <p:spPr bwMode="auto">
          <a:xfrm>
            <a:off x="3282836" y="5333908"/>
            <a:ext cx="1957" cy="61359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26" name="角丸四角形吹き出し 25"/>
          <p:cNvSpPr/>
          <p:nvPr/>
        </p:nvSpPr>
        <p:spPr bwMode="gray">
          <a:xfrm>
            <a:off x="0" y="5557436"/>
            <a:ext cx="685109" cy="288032"/>
          </a:xfrm>
          <a:prstGeom prst="wedgeRoundRectCallout">
            <a:avLst>
              <a:gd name="adj1" fmla="val 64039"/>
              <a:gd name="adj2" fmla="val -19060"/>
              <a:gd name="adj3" fmla="val 16667"/>
            </a:avLst>
          </a:prstGeom>
          <a:gradFill rotWithShape="1">
            <a:gsLst>
              <a:gs pos="0">
                <a:srgbClr val="9FB8CD">
                  <a:tint val="45000"/>
                  <a:satMod val="200000"/>
                </a:srgbClr>
              </a:gs>
              <a:gs pos="30000">
                <a:srgbClr val="9FB8CD">
                  <a:tint val="61000"/>
                  <a:satMod val="200000"/>
                </a:srgbClr>
              </a:gs>
              <a:gs pos="45000">
                <a:srgbClr val="9FB8CD">
                  <a:tint val="66000"/>
                  <a:satMod val="200000"/>
                </a:srgbClr>
              </a:gs>
              <a:gs pos="55000">
                <a:srgbClr val="9FB8CD">
                  <a:tint val="66000"/>
                  <a:satMod val="200000"/>
                </a:srgbClr>
              </a:gs>
              <a:gs pos="73000">
                <a:srgbClr val="9FB8CD">
                  <a:tint val="61000"/>
                  <a:satMod val="200000"/>
                </a:srgbClr>
              </a:gs>
              <a:gs pos="100000">
                <a:srgbClr val="9FB8CD">
                  <a:tint val="45000"/>
                  <a:satMod val="200000"/>
                </a:srgbClr>
              </a:gs>
            </a:gsLst>
            <a:lin ang="950000" scaled="1"/>
          </a:gradFill>
          <a:ln w="9525" cap="flat" cmpd="sng" algn="ctr">
            <a:solidFill>
              <a:srgbClr val="9FB8CD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fontAlgn="ctr">
              <a:defRPr/>
            </a:pPr>
            <a:r>
              <a:rPr lang="en-US" altLang="ja-JP" sz="800" kern="0" dirty="0" smtClean="0">
                <a:solidFill>
                  <a:prstClr val="black"/>
                </a:solidFill>
                <a:latin typeface="Gill Sans MT"/>
                <a:ea typeface="ＭＳ Ｐゴシック" panose="020B0600070205080204" pitchFamily="50" charset="-128"/>
              </a:rPr>
              <a:t>Proprietary interface</a:t>
            </a:r>
            <a:endParaRPr kumimoji="0" lang="ja-JP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27" name="直線コネクタ 26"/>
          <p:cNvCxnSpPr/>
          <p:nvPr/>
        </p:nvCxnSpPr>
        <p:spPr bwMode="auto">
          <a:xfrm flipV="1">
            <a:off x="1729576" y="5682864"/>
            <a:ext cx="1835853" cy="1"/>
          </a:xfrm>
          <a:prstGeom prst="line">
            <a:avLst/>
          </a:prstGeom>
          <a:noFill/>
          <a:ln w="25400" cap="flat" cmpd="sng" algn="ctr">
            <a:solidFill>
              <a:srgbClr val="9FB8CD"/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  <p:sp>
        <p:nvSpPr>
          <p:cNvPr id="29" name="角丸四角形 21"/>
          <p:cNvSpPr/>
          <p:nvPr/>
        </p:nvSpPr>
        <p:spPr bwMode="auto">
          <a:xfrm>
            <a:off x="445628" y="3007969"/>
            <a:ext cx="3458158" cy="52757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Environment</a:t>
            </a:r>
            <a:endParaRPr lang="ja-JP" altLang="en-US" sz="120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33" name="直線コネクタ 32"/>
          <p:cNvCxnSpPr/>
          <p:nvPr/>
        </p:nvCxnSpPr>
        <p:spPr bwMode="auto">
          <a:xfrm flipV="1">
            <a:off x="2103226" y="2874972"/>
            <a:ext cx="699578" cy="1"/>
          </a:xfrm>
          <a:prstGeom prst="line">
            <a:avLst/>
          </a:prstGeom>
          <a:noFill/>
          <a:ln w="25400" cap="flat" cmpd="sng" algn="ctr">
            <a:solidFill>
              <a:srgbClr val="9FB8CD"/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  <p:cxnSp>
        <p:nvCxnSpPr>
          <p:cNvPr id="34" name="直線コネクタ 33"/>
          <p:cNvCxnSpPr/>
          <p:nvPr/>
        </p:nvCxnSpPr>
        <p:spPr bwMode="auto">
          <a:xfrm flipV="1">
            <a:off x="3004105" y="2874970"/>
            <a:ext cx="720080" cy="1"/>
          </a:xfrm>
          <a:prstGeom prst="line">
            <a:avLst/>
          </a:prstGeom>
          <a:noFill/>
          <a:ln w="25400" cap="flat" cmpd="sng" algn="ctr">
            <a:solidFill>
              <a:srgbClr val="9FB8CD"/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  <p:sp>
        <p:nvSpPr>
          <p:cNvPr id="35" name="角丸四角形 34"/>
          <p:cNvSpPr/>
          <p:nvPr/>
        </p:nvSpPr>
        <p:spPr bwMode="gray">
          <a:xfrm>
            <a:off x="1556048" y="6192946"/>
            <a:ext cx="1183813" cy="47819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200" kern="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200" kern="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Servient</a:t>
            </a:r>
            <a:endParaRPr lang="en-US" altLang="ja-JP" sz="1200" kern="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6" name="角丸四角形 35"/>
          <p:cNvSpPr/>
          <p:nvPr/>
        </p:nvSpPr>
        <p:spPr bwMode="gray">
          <a:xfrm>
            <a:off x="2843808" y="6191167"/>
            <a:ext cx="1186769" cy="47819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200" kern="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200" kern="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Servient</a:t>
            </a:r>
            <a:endParaRPr lang="en-US" altLang="ja-JP" sz="1200" kern="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961799" y="1628800"/>
            <a:ext cx="41467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b="1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Application Logic: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It can access local hardware, locally connected legacy devices, and remote things through the </a:t>
            </a:r>
            <a:r>
              <a:rPr lang="en-US" altLang="ja-JP" sz="1400" dirty="0" err="1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WoT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 Interface. For this, the runtime environment must provide the Scripting API (Physical, Client, Server).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961799" y="4121205"/>
            <a:ext cx="41467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b="1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Resource Model: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Provides a common abstraction across the different protocols. Just like the Web, it allows to identify and address interaction points with URIs.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961799" y="5273913"/>
            <a:ext cx="41467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b="1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Protocol Binding: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Converts interactions with 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Things using </a:t>
            </a:r>
            <a:r>
              <a:rPr lang="en-US" altLang="ja-JP" sz="1400" dirty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information in TD in accordance with 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lower-layer protocols to have client and server connectors.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961799" y="2968496"/>
            <a:ext cx="41467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b="1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Thing Description (TD):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Declares </a:t>
            </a:r>
            <a:r>
              <a:rPr lang="en-US" altLang="ja-JP" sz="1400" dirty="0" err="1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WoT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 Interface for interaction and provides (semantic) metadata for the Thing.  TD is used by </a:t>
            </a:r>
            <a:r>
              <a:rPr lang="en-US" altLang="ja-JP" sz="1400" dirty="0" err="1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WoT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 clients to instantiate local software object of the Thing.</a:t>
            </a:r>
          </a:p>
        </p:txBody>
      </p:sp>
      <p:sp>
        <p:nvSpPr>
          <p:cNvPr id="43" name="角丸四角形吹き出し 24"/>
          <p:cNvSpPr/>
          <p:nvPr/>
        </p:nvSpPr>
        <p:spPr bwMode="gray">
          <a:xfrm>
            <a:off x="3491880" y="5550789"/>
            <a:ext cx="980953" cy="344589"/>
          </a:xfrm>
          <a:prstGeom prst="wedgeRoundRectCallout">
            <a:avLst>
              <a:gd name="adj1" fmla="val -58004"/>
              <a:gd name="adj2" fmla="val -15397"/>
              <a:gd name="adj3" fmla="val 16667"/>
            </a:avLst>
          </a:prstGeom>
          <a:gradFill rotWithShape="1">
            <a:gsLst>
              <a:gs pos="0">
                <a:srgbClr val="9FB8CD">
                  <a:tint val="45000"/>
                  <a:satMod val="200000"/>
                </a:srgbClr>
              </a:gs>
              <a:gs pos="30000">
                <a:srgbClr val="9FB8CD">
                  <a:tint val="61000"/>
                  <a:satMod val="200000"/>
                </a:srgbClr>
              </a:gs>
              <a:gs pos="45000">
                <a:srgbClr val="9FB8CD">
                  <a:tint val="66000"/>
                  <a:satMod val="200000"/>
                </a:srgbClr>
              </a:gs>
              <a:gs pos="55000">
                <a:srgbClr val="9FB8CD">
                  <a:tint val="66000"/>
                  <a:satMod val="200000"/>
                </a:srgbClr>
              </a:gs>
              <a:gs pos="73000">
                <a:srgbClr val="9FB8CD">
                  <a:tint val="61000"/>
                  <a:satMod val="200000"/>
                </a:srgbClr>
              </a:gs>
              <a:gs pos="100000">
                <a:srgbClr val="9FB8CD">
                  <a:tint val="45000"/>
                  <a:satMod val="200000"/>
                </a:srgbClr>
              </a:gs>
            </a:gsLst>
            <a:lin ang="950000" scaled="1"/>
          </a:gradFill>
          <a:ln w="9525" cap="flat" cmpd="sng" algn="ctr">
            <a:solidFill>
              <a:srgbClr val="9FB8CD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square" lIns="72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ＭＳ Ｐゴシック" panose="020B0600070205080204" pitchFamily="50" charset="-128"/>
                <a:cs typeface="+mn-cs"/>
              </a:rPr>
              <a:t>WoT</a:t>
            </a: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ＭＳ Ｐゴシック" panose="020B0600070205080204" pitchFamily="50" charset="-128"/>
                <a:cs typeface="+mn-cs"/>
              </a:rPr>
              <a:t> Interface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51" name="Form 50"/>
          <p:cNvCxnSpPr>
            <a:stCxn id="18" idx="3"/>
            <a:endCxn id="36" idx="3"/>
          </p:cNvCxnSpPr>
          <p:nvPr/>
        </p:nvCxnSpPr>
        <p:spPr>
          <a:xfrm rot="5400000">
            <a:off x="3145488" y="5046790"/>
            <a:ext cx="2268564" cy="498385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12"/>
          <p:cNvCxnSpPr/>
          <p:nvPr/>
        </p:nvCxnSpPr>
        <p:spPr bwMode="auto">
          <a:xfrm>
            <a:off x="1863261" y="2532168"/>
            <a:ext cx="0" cy="48431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45" name="テキスト ボックス 13"/>
          <p:cNvSpPr txBox="1"/>
          <p:nvPr/>
        </p:nvSpPr>
        <p:spPr>
          <a:xfrm>
            <a:off x="827584" y="266504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Discovery API</a:t>
            </a:r>
          </a:p>
        </p:txBody>
      </p:sp>
      <p:cxnSp>
        <p:nvCxnSpPr>
          <p:cNvPr id="46" name="直線コネクタ 32"/>
          <p:cNvCxnSpPr/>
          <p:nvPr/>
        </p:nvCxnSpPr>
        <p:spPr bwMode="auto">
          <a:xfrm flipV="1">
            <a:off x="927728" y="2881074"/>
            <a:ext cx="936104" cy="1"/>
          </a:xfrm>
          <a:prstGeom prst="line">
            <a:avLst/>
          </a:prstGeom>
          <a:noFill/>
          <a:ln w="25400" cap="flat" cmpd="sng" algn="ctr">
            <a:solidFill>
              <a:srgbClr val="9FB8CD"/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  <p:cxnSp>
        <p:nvCxnSpPr>
          <p:cNvPr id="61" name="直線矢印コネクタ 12"/>
          <p:cNvCxnSpPr/>
          <p:nvPr/>
        </p:nvCxnSpPr>
        <p:spPr bwMode="auto">
          <a:xfrm>
            <a:off x="783141" y="2524700"/>
            <a:ext cx="0" cy="484315"/>
          </a:xfrm>
          <a:prstGeom prst="straightConnector1">
            <a:avLst/>
          </a:prstGeom>
          <a:noFill/>
          <a:ln w="19050" cap="flat" cmpd="sng" algn="ctr">
            <a:solidFill>
              <a:schemeClr val="bg2">
                <a:lumMod val="25000"/>
              </a:schemeClr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62" name="テキスト ボックス 13"/>
          <p:cNvSpPr txBox="1"/>
          <p:nvPr/>
        </p:nvSpPr>
        <p:spPr>
          <a:xfrm>
            <a:off x="-47708" y="2657580"/>
            <a:ext cx="9393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(Propr. API)</a:t>
            </a:r>
          </a:p>
        </p:txBody>
      </p:sp>
      <p:cxnSp>
        <p:nvCxnSpPr>
          <p:cNvPr id="63" name="直線コネクタ 32"/>
          <p:cNvCxnSpPr/>
          <p:nvPr/>
        </p:nvCxnSpPr>
        <p:spPr bwMode="auto">
          <a:xfrm>
            <a:off x="79368" y="2873606"/>
            <a:ext cx="676208" cy="1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</p:spTree>
    <p:extLst>
      <p:ext uri="{BB962C8B-B14F-4D97-AF65-F5344CB8AC3E}">
        <p14:creationId xmlns="" xmlns:p14="http://schemas.microsoft.com/office/powerpoint/2010/main" val="10660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WoT</a:t>
            </a:r>
            <a:r>
              <a:rPr lang="en-US" dirty="0" smtClean="0"/>
              <a:t> </a:t>
            </a:r>
            <a:r>
              <a:rPr lang="en-US" dirty="0"/>
              <a:t>Servient on </a:t>
            </a:r>
            <a:r>
              <a:rPr lang="en-US" dirty="0" smtClean="0"/>
              <a:t>Thing Itself</a:t>
            </a:r>
            <a:endParaRPr lang="en-US" dirty="0"/>
          </a:p>
        </p:txBody>
      </p:sp>
      <p:sp>
        <p:nvSpPr>
          <p:cNvPr id="110" name="角丸四角形 6"/>
          <p:cNvSpPr/>
          <p:nvPr/>
        </p:nvSpPr>
        <p:spPr bwMode="auto">
          <a:xfrm>
            <a:off x="4611048" y="3605974"/>
            <a:ext cx="3024884" cy="2319932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r>
              <a:rPr lang="en-US" altLang="ja-JP" sz="1100" kern="0" dirty="0" err="1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lang="en-US" altLang="ja-JP" sz="11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100" kern="0" dirty="0" err="1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Servient</a:t>
            </a:r>
            <a:r>
              <a:rPr lang="en-US" altLang="ja-JP" sz="11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 (</a:t>
            </a:r>
            <a:r>
              <a:rPr lang="en-US" altLang="ja-JP" sz="1100" kern="0" dirty="0" err="1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lang="en-US" altLang="ja-JP" sz="11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 Device)</a:t>
            </a:r>
            <a:endParaRPr lang="ja-JP" altLang="en-US" sz="11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1" name="角丸四角形 22"/>
          <p:cNvSpPr/>
          <p:nvPr/>
        </p:nvSpPr>
        <p:spPr bwMode="auto">
          <a:xfrm>
            <a:off x="6156176" y="5482952"/>
            <a:ext cx="1344151" cy="360018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Connector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2" name="角丸四角形 31"/>
          <p:cNvSpPr/>
          <p:nvPr/>
        </p:nvSpPr>
        <p:spPr bwMode="auto">
          <a:xfrm>
            <a:off x="4788024" y="5488655"/>
            <a:ext cx="1368152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Connector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3" name="角丸四角形 24"/>
          <p:cNvSpPr/>
          <p:nvPr/>
        </p:nvSpPr>
        <p:spPr bwMode="auto">
          <a:xfrm>
            <a:off x="4780746" y="5147276"/>
            <a:ext cx="2732353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4" name="角丸四角形 21"/>
          <p:cNvSpPr/>
          <p:nvPr/>
        </p:nvSpPr>
        <p:spPr bwMode="auto">
          <a:xfrm>
            <a:off x="4780746" y="4797647"/>
            <a:ext cx="2732354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kumimoji="1" lang="ja-JP" altLang="en-US" sz="105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kumimoji="1"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5" name="縦巻き 49"/>
          <p:cNvSpPr/>
          <p:nvPr/>
        </p:nvSpPr>
        <p:spPr bwMode="auto">
          <a:xfrm>
            <a:off x="4780746" y="4026897"/>
            <a:ext cx="2705574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r>
              <a:rPr lang="en-US" altLang="ja-JP" sz="1050" kern="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Script</a:t>
            </a:r>
            <a:endParaRPr lang="ja-JP" altLang="en-US" sz="1050" kern="0" dirty="0" smtClean="0">
              <a:solidFill>
                <a:prstClr val="white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6" name="角丸四角形 6"/>
          <p:cNvSpPr/>
          <p:nvPr/>
        </p:nvSpPr>
        <p:spPr bwMode="auto">
          <a:xfrm>
            <a:off x="1979712" y="3798145"/>
            <a:ext cx="1296692" cy="2127760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r>
              <a:rPr lang="en-US" altLang="ja-JP" sz="11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Browser</a:t>
            </a:r>
            <a:endParaRPr lang="ja-JP" altLang="en-US" sz="11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7" name="角丸四角形 31"/>
          <p:cNvSpPr/>
          <p:nvPr/>
        </p:nvSpPr>
        <p:spPr bwMode="auto">
          <a:xfrm>
            <a:off x="2123728" y="5488654"/>
            <a:ext cx="991409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Connector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8" name="角丸四角形 24"/>
          <p:cNvSpPr/>
          <p:nvPr/>
        </p:nvSpPr>
        <p:spPr bwMode="auto">
          <a:xfrm>
            <a:off x="2124784" y="5126723"/>
            <a:ext cx="990353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Binding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9" name="角丸四角形 21"/>
          <p:cNvSpPr/>
          <p:nvPr/>
        </p:nvSpPr>
        <p:spPr bwMode="auto">
          <a:xfrm>
            <a:off x="2123728" y="4764791"/>
            <a:ext cx="991409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 Model</a:t>
            </a:r>
            <a:endParaRPr kumimoji="1"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0" name="縦巻き 49"/>
          <p:cNvSpPr/>
          <p:nvPr/>
        </p:nvSpPr>
        <p:spPr bwMode="auto">
          <a:xfrm>
            <a:off x="2124784" y="4026897"/>
            <a:ext cx="1002007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r>
              <a:rPr lang="en-US" altLang="ja-JP" sz="1050" kern="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Script</a:t>
            </a:r>
            <a:endParaRPr lang="ja-JP" altLang="en-US" sz="1050" kern="0" dirty="0" smtClean="0">
              <a:solidFill>
                <a:prstClr val="white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1" name="フリーフォーム 120"/>
          <p:cNvSpPr/>
          <p:nvPr/>
        </p:nvSpPr>
        <p:spPr bwMode="gray">
          <a:xfrm rot="10800000">
            <a:off x="2611769" y="5827023"/>
            <a:ext cx="2890533" cy="770325"/>
          </a:xfrm>
          <a:custGeom>
            <a:avLst/>
            <a:gdLst>
              <a:gd name="connsiteX0" fmla="*/ 107338 w 2884930"/>
              <a:gd name="connsiteY0" fmla="*/ 3043120 h 3155791"/>
              <a:gd name="connsiteX1" fmla="*/ 79629 w 2884930"/>
              <a:gd name="connsiteY1" fmla="*/ 2904575 h 3155791"/>
              <a:gd name="connsiteX2" fmla="*/ 93483 w 2884930"/>
              <a:gd name="connsiteY2" fmla="*/ 826393 h 3155791"/>
              <a:gd name="connsiteX3" fmla="*/ 190465 w 2884930"/>
              <a:gd name="connsiteY3" fmla="*/ 105957 h 3155791"/>
              <a:gd name="connsiteX4" fmla="*/ 2337920 w 2884930"/>
              <a:gd name="connsiteY4" fmla="*/ 64393 h 3155791"/>
              <a:gd name="connsiteX5" fmla="*/ 2808974 w 2884930"/>
              <a:gd name="connsiteY5" fmla="*/ 687848 h 3155791"/>
              <a:gd name="connsiteX6" fmla="*/ 2878247 w 2884930"/>
              <a:gd name="connsiteY6" fmla="*/ 3056975 h 3155791"/>
              <a:gd name="connsiteX0" fmla="*/ 46188 w 2823780"/>
              <a:gd name="connsiteY0" fmla="*/ 3066718 h 3179389"/>
              <a:gd name="connsiteX1" fmla="*/ 18479 w 2823780"/>
              <a:gd name="connsiteY1" fmla="*/ 2928173 h 3179389"/>
              <a:gd name="connsiteX2" fmla="*/ 32333 w 2823780"/>
              <a:gd name="connsiteY2" fmla="*/ 849991 h 3179389"/>
              <a:gd name="connsiteX3" fmla="*/ 390572 w 2823780"/>
              <a:gd name="connsiteY3" fmla="*/ 86012 h 3179389"/>
              <a:gd name="connsiteX4" fmla="*/ 2276770 w 2823780"/>
              <a:gd name="connsiteY4" fmla="*/ 87991 h 3179389"/>
              <a:gd name="connsiteX5" fmla="*/ 2747824 w 2823780"/>
              <a:gd name="connsiteY5" fmla="*/ 711446 h 3179389"/>
              <a:gd name="connsiteX6" fmla="*/ 2817097 w 2823780"/>
              <a:gd name="connsiteY6" fmla="*/ 3080573 h 3179389"/>
              <a:gd name="connsiteX0" fmla="*/ 27868 w 2805460"/>
              <a:gd name="connsiteY0" fmla="*/ 3066718 h 3179389"/>
              <a:gd name="connsiteX1" fmla="*/ 159 w 2805460"/>
              <a:gd name="connsiteY1" fmla="*/ 2928173 h 3179389"/>
              <a:gd name="connsiteX2" fmla="*/ 14013 w 2805460"/>
              <a:gd name="connsiteY2" fmla="*/ 849991 h 3179389"/>
              <a:gd name="connsiteX3" fmla="*/ 372252 w 2805460"/>
              <a:gd name="connsiteY3" fmla="*/ 86012 h 3179389"/>
              <a:gd name="connsiteX4" fmla="*/ 2258450 w 2805460"/>
              <a:gd name="connsiteY4" fmla="*/ 87991 h 3179389"/>
              <a:gd name="connsiteX5" fmla="*/ 2729504 w 2805460"/>
              <a:gd name="connsiteY5" fmla="*/ 711446 h 3179389"/>
              <a:gd name="connsiteX6" fmla="*/ 2798777 w 2805460"/>
              <a:gd name="connsiteY6" fmla="*/ 3080573 h 3179389"/>
              <a:gd name="connsiteX0" fmla="*/ 27868 w 2799853"/>
              <a:gd name="connsiteY0" fmla="*/ 3066718 h 3179389"/>
              <a:gd name="connsiteX1" fmla="*/ 159 w 2799853"/>
              <a:gd name="connsiteY1" fmla="*/ 2928173 h 3179389"/>
              <a:gd name="connsiteX2" fmla="*/ 14013 w 2799853"/>
              <a:gd name="connsiteY2" fmla="*/ 849991 h 3179389"/>
              <a:gd name="connsiteX3" fmla="*/ 372252 w 2799853"/>
              <a:gd name="connsiteY3" fmla="*/ 86012 h 3179389"/>
              <a:gd name="connsiteX4" fmla="*/ 2258450 w 2799853"/>
              <a:gd name="connsiteY4" fmla="*/ 87991 h 3179389"/>
              <a:gd name="connsiteX5" fmla="*/ 2729504 w 2799853"/>
              <a:gd name="connsiteY5" fmla="*/ 711446 h 3179389"/>
              <a:gd name="connsiteX6" fmla="*/ 2798777 w 2799853"/>
              <a:gd name="connsiteY6" fmla="*/ 3080573 h 3179389"/>
              <a:gd name="connsiteX0" fmla="*/ 27868 w 2760946"/>
              <a:gd name="connsiteY0" fmla="*/ 3066718 h 3179389"/>
              <a:gd name="connsiteX1" fmla="*/ 159 w 2760946"/>
              <a:gd name="connsiteY1" fmla="*/ 2928173 h 3179389"/>
              <a:gd name="connsiteX2" fmla="*/ 14013 w 2760946"/>
              <a:gd name="connsiteY2" fmla="*/ 849991 h 3179389"/>
              <a:gd name="connsiteX3" fmla="*/ 372252 w 2760946"/>
              <a:gd name="connsiteY3" fmla="*/ 86012 h 3179389"/>
              <a:gd name="connsiteX4" fmla="*/ 2258450 w 2760946"/>
              <a:gd name="connsiteY4" fmla="*/ 87991 h 3179389"/>
              <a:gd name="connsiteX5" fmla="*/ 2729504 w 2760946"/>
              <a:gd name="connsiteY5" fmla="*/ 711446 h 3179389"/>
              <a:gd name="connsiteX6" fmla="*/ 2711692 w 2760946"/>
              <a:gd name="connsiteY6" fmla="*/ 3063156 h 3179389"/>
              <a:gd name="connsiteX0" fmla="*/ 27868 w 2734347"/>
              <a:gd name="connsiteY0" fmla="*/ 3066718 h 3179389"/>
              <a:gd name="connsiteX1" fmla="*/ 159 w 2734347"/>
              <a:gd name="connsiteY1" fmla="*/ 2928173 h 3179389"/>
              <a:gd name="connsiteX2" fmla="*/ 14013 w 2734347"/>
              <a:gd name="connsiteY2" fmla="*/ 849991 h 3179389"/>
              <a:gd name="connsiteX3" fmla="*/ 372252 w 2734347"/>
              <a:gd name="connsiteY3" fmla="*/ 86012 h 3179389"/>
              <a:gd name="connsiteX4" fmla="*/ 2258450 w 2734347"/>
              <a:gd name="connsiteY4" fmla="*/ 87991 h 3179389"/>
              <a:gd name="connsiteX5" fmla="*/ 2729504 w 2734347"/>
              <a:gd name="connsiteY5" fmla="*/ 711446 h 3179389"/>
              <a:gd name="connsiteX6" fmla="*/ 2711692 w 2734347"/>
              <a:gd name="connsiteY6" fmla="*/ 3063156 h 3179389"/>
              <a:gd name="connsiteX0" fmla="*/ 36727 w 2743206"/>
              <a:gd name="connsiteY0" fmla="*/ 3066718 h 3066718"/>
              <a:gd name="connsiteX1" fmla="*/ 22872 w 2743206"/>
              <a:gd name="connsiteY1" fmla="*/ 849991 h 3066718"/>
              <a:gd name="connsiteX2" fmla="*/ 381111 w 2743206"/>
              <a:gd name="connsiteY2" fmla="*/ 86012 h 3066718"/>
              <a:gd name="connsiteX3" fmla="*/ 2267309 w 2743206"/>
              <a:gd name="connsiteY3" fmla="*/ 87991 h 3066718"/>
              <a:gd name="connsiteX4" fmla="*/ 2738363 w 2743206"/>
              <a:gd name="connsiteY4" fmla="*/ 711446 h 3066718"/>
              <a:gd name="connsiteX5" fmla="*/ 2720551 w 2743206"/>
              <a:gd name="connsiteY5" fmla="*/ 3063156 h 3066718"/>
              <a:gd name="connsiteX0" fmla="*/ 6939 w 2765669"/>
              <a:gd name="connsiteY0" fmla="*/ 3092843 h 3092843"/>
              <a:gd name="connsiteX1" fmla="*/ 45335 w 2765669"/>
              <a:gd name="connsiteY1" fmla="*/ 849991 h 3092843"/>
              <a:gd name="connsiteX2" fmla="*/ 403574 w 2765669"/>
              <a:gd name="connsiteY2" fmla="*/ 86012 h 3092843"/>
              <a:gd name="connsiteX3" fmla="*/ 2289772 w 2765669"/>
              <a:gd name="connsiteY3" fmla="*/ 87991 h 3092843"/>
              <a:gd name="connsiteX4" fmla="*/ 2760826 w 2765669"/>
              <a:gd name="connsiteY4" fmla="*/ 711446 h 3092843"/>
              <a:gd name="connsiteX5" fmla="*/ 2743014 w 2765669"/>
              <a:gd name="connsiteY5" fmla="*/ 3063156 h 3092843"/>
              <a:gd name="connsiteX0" fmla="*/ 212 w 2758942"/>
              <a:gd name="connsiteY0" fmla="*/ 3092843 h 3092843"/>
              <a:gd name="connsiteX1" fmla="*/ 38608 w 2758942"/>
              <a:gd name="connsiteY1" fmla="*/ 849991 h 3092843"/>
              <a:gd name="connsiteX2" fmla="*/ 396847 w 2758942"/>
              <a:gd name="connsiteY2" fmla="*/ 86012 h 3092843"/>
              <a:gd name="connsiteX3" fmla="*/ 2283045 w 2758942"/>
              <a:gd name="connsiteY3" fmla="*/ 87991 h 3092843"/>
              <a:gd name="connsiteX4" fmla="*/ 2754099 w 2758942"/>
              <a:gd name="connsiteY4" fmla="*/ 711446 h 3092843"/>
              <a:gd name="connsiteX5" fmla="*/ 2736287 w 2758942"/>
              <a:gd name="connsiteY5" fmla="*/ 3063156 h 3092843"/>
              <a:gd name="connsiteX0" fmla="*/ 212 w 2743196"/>
              <a:gd name="connsiteY0" fmla="*/ 3088178 h 3088178"/>
              <a:gd name="connsiteX1" fmla="*/ 38608 w 2743196"/>
              <a:gd name="connsiteY1" fmla="*/ 845326 h 3088178"/>
              <a:gd name="connsiteX2" fmla="*/ 396847 w 2743196"/>
              <a:gd name="connsiteY2" fmla="*/ 81347 h 3088178"/>
              <a:gd name="connsiteX3" fmla="*/ 2283045 w 2743196"/>
              <a:gd name="connsiteY3" fmla="*/ 83326 h 3088178"/>
              <a:gd name="connsiteX4" fmla="*/ 2731087 w 2743196"/>
              <a:gd name="connsiteY4" fmla="*/ 625683 h 3088178"/>
              <a:gd name="connsiteX5" fmla="*/ 2736287 w 2743196"/>
              <a:gd name="connsiteY5" fmla="*/ 3058491 h 3088178"/>
              <a:gd name="connsiteX0" fmla="*/ 212 w 2747434"/>
              <a:gd name="connsiteY0" fmla="*/ 3088178 h 3088178"/>
              <a:gd name="connsiteX1" fmla="*/ 38608 w 2747434"/>
              <a:gd name="connsiteY1" fmla="*/ 845326 h 3088178"/>
              <a:gd name="connsiteX2" fmla="*/ 396847 w 2747434"/>
              <a:gd name="connsiteY2" fmla="*/ 81347 h 3088178"/>
              <a:gd name="connsiteX3" fmla="*/ 2283045 w 2747434"/>
              <a:gd name="connsiteY3" fmla="*/ 83326 h 3088178"/>
              <a:gd name="connsiteX4" fmla="*/ 2731087 w 2747434"/>
              <a:gd name="connsiteY4" fmla="*/ 625683 h 3088178"/>
              <a:gd name="connsiteX5" fmla="*/ 2736287 w 2747434"/>
              <a:gd name="connsiteY5" fmla="*/ 3058491 h 30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7434" h="3088178">
                <a:moveTo>
                  <a:pt x="212" y="3088178"/>
                </a:moveTo>
                <a:cubicBezTo>
                  <a:pt x="-2674" y="2626360"/>
                  <a:pt x="24753" y="1355174"/>
                  <a:pt x="38608" y="845326"/>
                </a:cubicBezTo>
                <a:cubicBezTo>
                  <a:pt x="52463" y="335478"/>
                  <a:pt x="22774" y="208347"/>
                  <a:pt x="396847" y="81347"/>
                </a:cubicBezTo>
                <a:cubicBezTo>
                  <a:pt x="770920" y="-45653"/>
                  <a:pt x="1894005" y="-7397"/>
                  <a:pt x="2283045" y="83326"/>
                </a:cubicBezTo>
                <a:cubicBezTo>
                  <a:pt x="2672085" y="174049"/>
                  <a:pt x="2705001" y="-122175"/>
                  <a:pt x="2731087" y="625683"/>
                </a:cubicBezTo>
                <a:cubicBezTo>
                  <a:pt x="2757173" y="1373541"/>
                  <a:pt x="2746677" y="2123309"/>
                  <a:pt x="2736287" y="3058491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endParaRPr lang="ja-JP" altLang="en-US" kern="0" smtClean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4" name="角丸四角形 21"/>
          <p:cNvSpPr/>
          <p:nvPr/>
        </p:nvSpPr>
        <p:spPr bwMode="auto">
          <a:xfrm>
            <a:off x="4782318" y="4432142"/>
            <a:ext cx="2742010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Environment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9" name="角丸四角形 21"/>
          <p:cNvSpPr/>
          <p:nvPr/>
        </p:nvSpPr>
        <p:spPr bwMode="auto">
          <a:xfrm>
            <a:off x="2152215" y="4402859"/>
            <a:ext cx="907767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</a:t>
            </a:r>
            <a:r>
              <a:rPr lang="en-US" altLang="ja-JP" sz="1050" dirty="0" err="1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Env</a:t>
            </a:r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.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30" name="直線矢印コネクタ 129"/>
          <p:cNvCxnSpPr/>
          <p:nvPr/>
        </p:nvCxnSpPr>
        <p:spPr bwMode="auto">
          <a:xfrm>
            <a:off x="2627784" y="4243079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31" name="円柱 130"/>
          <p:cNvSpPr/>
          <p:nvPr/>
        </p:nvSpPr>
        <p:spPr bwMode="gray">
          <a:xfrm>
            <a:off x="3851920" y="4647987"/>
            <a:ext cx="844637" cy="63211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kumimoji="1" lang="ja-JP" altLang="en-US" sz="120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pic>
        <p:nvPicPr>
          <p:cNvPr id="132" name="図 1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954" y="3353258"/>
            <a:ext cx="650213" cy="540885"/>
          </a:xfrm>
          <a:prstGeom prst="rect">
            <a:avLst/>
          </a:prstGeom>
        </p:spPr>
      </p:pic>
      <p:pic>
        <p:nvPicPr>
          <p:cNvPr id="133" name="図 1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68" y="3348435"/>
            <a:ext cx="413874" cy="603217"/>
          </a:xfrm>
          <a:prstGeom prst="rect">
            <a:avLst/>
          </a:prstGeom>
        </p:spPr>
      </p:pic>
      <p:pic>
        <p:nvPicPr>
          <p:cNvPr id="135" name="図 13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3140968"/>
            <a:ext cx="437489" cy="836602"/>
          </a:xfrm>
          <a:prstGeom prst="rect">
            <a:avLst/>
          </a:prstGeom>
        </p:spPr>
      </p:pic>
      <p:cxnSp>
        <p:nvCxnSpPr>
          <p:cNvPr id="28" name="Form 27"/>
          <p:cNvCxnSpPr>
            <a:stCxn id="131" idx="1"/>
          </p:cNvCxnSpPr>
          <p:nvPr/>
        </p:nvCxnSpPr>
        <p:spPr>
          <a:xfrm rot="16200000" flipV="1">
            <a:off x="3453587" y="3827334"/>
            <a:ext cx="498907" cy="1142399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/>
          <p:nvPr/>
        </p:nvCxnSpPr>
        <p:spPr bwMode="auto">
          <a:xfrm>
            <a:off x="5472100" y="4235128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26" name="Inhaltsplatzhalter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Native </a:t>
            </a:r>
            <a:r>
              <a:rPr lang="en-US" sz="2400" dirty="0" err="1" smtClean="0"/>
              <a:t>WoT</a:t>
            </a:r>
            <a:r>
              <a:rPr lang="en-US" sz="2400" dirty="0" smtClean="0"/>
              <a:t> Things host a </a:t>
            </a:r>
            <a:r>
              <a:rPr lang="en-US" sz="2400" dirty="0" err="1" smtClean="0"/>
              <a:t>servient</a:t>
            </a:r>
            <a:r>
              <a:rPr lang="en-US" sz="2400" dirty="0" smtClean="0"/>
              <a:t> directly</a:t>
            </a:r>
          </a:p>
          <a:p>
            <a:r>
              <a:rPr lang="en-US" sz="2400" dirty="0" smtClean="0"/>
              <a:t>TD is provided by Thing directly</a:t>
            </a:r>
          </a:p>
        </p:txBody>
      </p:sp>
    </p:spTree>
    <p:extLst>
      <p:ext uri="{BB962C8B-B14F-4D97-AF65-F5344CB8AC3E}">
        <p14:creationId xmlns="" xmlns:p14="http://schemas.microsoft.com/office/powerpoint/2010/main" val="14227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WoT</a:t>
            </a:r>
            <a:r>
              <a:rPr lang="en-US" dirty="0" smtClean="0"/>
              <a:t> </a:t>
            </a:r>
            <a:r>
              <a:rPr lang="en-US" dirty="0"/>
              <a:t>Servient on </a:t>
            </a:r>
            <a:r>
              <a:rPr lang="en-US" dirty="0" smtClean="0"/>
              <a:t>Integration Hub</a:t>
            </a:r>
            <a:endParaRPr lang="en-US" dirty="0"/>
          </a:p>
        </p:txBody>
      </p:sp>
      <p:sp>
        <p:nvSpPr>
          <p:cNvPr id="81" name="角丸四角形 6"/>
          <p:cNvSpPr/>
          <p:nvPr/>
        </p:nvSpPr>
        <p:spPr bwMode="auto">
          <a:xfrm>
            <a:off x="4542591" y="3632720"/>
            <a:ext cx="3024884" cy="2143350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WoT</a:t>
            </a: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 Servient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82" name="角丸四角形 22"/>
          <p:cNvSpPr/>
          <p:nvPr/>
        </p:nvSpPr>
        <p:spPr bwMode="auto">
          <a:xfrm>
            <a:off x="6455385" y="5333115"/>
            <a:ext cx="976485" cy="360018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de-DE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3" name="角丸四角形 31"/>
          <p:cNvSpPr/>
          <p:nvPr/>
        </p:nvSpPr>
        <p:spPr bwMode="auto">
          <a:xfrm>
            <a:off x="5461823" y="5338818"/>
            <a:ext cx="991409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4" name="角丸四角形 24"/>
          <p:cNvSpPr/>
          <p:nvPr/>
        </p:nvSpPr>
        <p:spPr bwMode="auto">
          <a:xfrm>
            <a:off x="5468293" y="4997439"/>
            <a:ext cx="1976349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5" name="角丸四角形 21"/>
          <p:cNvSpPr/>
          <p:nvPr/>
        </p:nvSpPr>
        <p:spPr bwMode="auto">
          <a:xfrm>
            <a:off x="5479365" y="4647810"/>
            <a:ext cx="1965277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lang="ja-JP" altLang="en-US" sz="105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6" name="縦巻き 49"/>
          <p:cNvSpPr/>
          <p:nvPr/>
        </p:nvSpPr>
        <p:spPr bwMode="auto">
          <a:xfrm>
            <a:off x="4712289" y="3877060"/>
            <a:ext cx="2705574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7" name="角丸四角形 12"/>
          <p:cNvSpPr/>
          <p:nvPr/>
        </p:nvSpPr>
        <p:spPr bwMode="auto">
          <a:xfrm>
            <a:off x="4714378" y="4653136"/>
            <a:ext cx="717885" cy="1034295"/>
          </a:xfrm>
          <a:prstGeom prst="roundRect">
            <a:avLst>
              <a:gd name="adj" fmla="val 9514"/>
            </a:avLst>
          </a:prstGeom>
          <a:solidFill>
            <a:schemeClr val="bg2">
              <a:lumMod val="25000"/>
            </a:schemeClr>
          </a:solidFill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Legacy</a:t>
            </a:r>
            <a:r>
              <a:rPr lang="ja-JP" altLang="en-US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comm.</a:t>
            </a:r>
            <a:endParaRPr lang="ja-JP" altLang="en-US" sz="1050" dirty="0" smtClean="0">
              <a:solidFill>
                <a:schemeClr val="bg1">
                  <a:lumMod val="85000"/>
                </a:schemeClr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88" name="直線矢印コネクタ 87"/>
          <p:cNvCxnSpPr>
            <a:stCxn id="87" idx="2"/>
            <a:endCxn id="89" idx="0"/>
          </p:cNvCxnSpPr>
          <p:nvPr/>
        </p:nvCxnSpPr>
        <p:spPr bwMode="auto">
          <a:xfrm flipH="1">
            <a:off x="5057298" y="5687431"/>
            <a:ext cx="16023" cy="37124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</p:cxnSp>
      <p:sp>
        <p:nvSpPr>
          <p:cNvPr id="89" name="角丸四角形 88"/>
          <p:cNvSpPr/>
          <p:nvPr/>
        </p:nvSpPr>
        <p:spPr bwMode="gray">
          <a:xfrm>
            <a:off x="4687899" y="6058674"/>
            <a:ext cx="738797" cy="325311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Legacy</a:t>
            </a: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device</a:t>
            </a:r>
            <a:endParaRPr kumimoji="0" lang="ja-JP" alt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90" name="角丸四角形 6"/>
          <p:cNvSpPr/>
          <p:nvPr/>
        </p:nvSpPr>
        <p:spPr bwMode="auto">
          <a:xfrm>
            <a:off x="1979712" y="3648308"/>
            <a:ext cx="1296692" cy="2127760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Browser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91" name="角丸四角形 31"/>
          <p:cNvSpPr/>
          <p:nvPr/>
        </p:nvSpPr>
        <p:spPr bwMode="auto">
          <a:xfrm>
            <a:off x="2123728" y="5338817"/>
            <a:ext cx="991409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2" name="角丸四角形 24"/>
          <p:cNvSpPr/>
          <p:nvPr/>
        </p:nvSpPr>
        <p:spPr bwMode="auto">
          <a:xfrm>
            <a:off x="2124784" y="4997438"/>
            <a:ext cx="990353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</a:t>
            </a:r>
          </a:p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Binding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3" name="角丸四角形 21"/>
          <p:cNvSpPr/>
          <p:nvPr/>
        </p:nvSpPr>
        <p:spPr bwMode="auto">
          <a:xfrm>
            <a:off x="2123728" y="4647808"/>
            <a:ext cx="991409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 Model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4" name="縦巻き 49"/>
          <p:cNvSpPr/>
          <p:nvPr/>
        </p:nvSpPr>
        <p:spPr bwMode="auto">
          <a:xfrm>
            <a:off x="2124784" y="3877060"/>
            <a:ext cx="1002007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5" name="角丸四角形 94"/>
          <p:cNvSpPr/>
          <p:nvPr/>
        </p:nvSpPr>
        <p:spPr bwMode="gray">
          <a:xfrm>
            <a:off x="4471131" y="3520753"/>
            <a:ext cx="3168352" cy="2368118"/>
          </a:xfrm>
          <a:prstGeom prst="roundRect">
            <a:avLst>
              <a:gd name="adj" fmla="val 6589"/>
            </a:avLst>
          </a:prstGeom>
          <a:noFill/>
          <a:ln w="1905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7078654" y="2852936"/>
            <a:ext cx="660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Smart </a:t>
            </a:r>
            <a:r>
              <a:rPr lang="en-US" altLang="ja-JP" sz="140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HomeHub</a:t>
            </a:r>
            <a:endParaRPr lang="en-US" altLang="ja-JP" sz="14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7" name="角丸四角形 21"/>
          <p:cNvSpPr/>
          <p:nvPr/>
        </p:nvSpPr>
        <p:spPr bwMode="auto">
          <a:xfrm>
            <a:off x="2152215" y="4283560"/>
            <a:ext cx="907767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</a:t>
            </a:r>
            <a:r>
              <a:rPr lang="en-US" altLang="ja-JP" sz="1050" dirty="0" err="1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Env</a:t>
            </a:r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.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98" name="直線矢印コネクタ 97"/>
          <p:cNvCxnSpPr/>
          <p:nvPr/>
        </p:nvCxnSpPr>
        <p:spPr bwMode="auto">
          <a:xfrm>
            <a:off x="2611772" y="4077072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00" name="角丸四角形 21"/>
          <p:cNvSpPr/>
          <p:nvPr/>
        </p:nvSpPr>
        <p:spPr bwMode="auto">
          <a:xfrm>
            <a:off x="4708266" y="4283560"/>
            <a:ext cx="2744054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Environment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03" name="直線矢印コネクタ 102"/>
          <p:cNvCxnSpPr/>
          <p:nvPr/>
        </p:nvCxnSpPr>
        <p:spPr bwMode="auto">
          <a:xfrm>
            <a:off x="5971956" y="4091112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104" name="直線矢印コネクタ 103"/>
          <p:cNvCxnSpPr/>
          <p:nvPr/>
        </p:nvCxnSpPr>
        <p:spPr bwMode="auto">
          <a:xfrm>
            <a:off x="5076056" y="4089525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05" name="円柱 104"/>
          <p:cNvSpPr/>
          <p:nvPr/>
        </p:nvSpPr>
        <p:spPr bwMode="gray">
          <a:xfrm>
            <a:off x="3844170" y="4616249"/>
            <a:ext cx="778335" cy="396927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Things</a:t>
            </a:r>
          </a:p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20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pic>
        <p:nvPicPr>
          <p:cNvPr id="106" name="図 10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449" y="3228414"/>
            <a:ext cx="1193968" cy="477587"/>
          </a:xfrm>
          <a:prstGeom prst="rect">
            <a:avLst/>
          </a:prstGeom>
        </p:spPr>
      </p:pic>
      <p:pic>
        <p:nvPicPr>
          <p:cNvPr id="107" name="図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769" y="3258308"/>
            <a:ext cx="650213" cy="540885"/>
          </a:xfrm>
          <a:prstGeom prst="rect">
            <a:avLst/>
          </a:prstGeom>
        </p:spPr>
      </p:pic>
      <p:pic>
        <p:nvPicPr>
          <p:cNvPr id="108" name="図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5" y="3324136"/>
            <a:ext cx="413874" cy="603217"/>
          </a:xfrm>
          <a:prstGeom prst="rect">
            <a:avLst/>
          </a:prstGeom>
        </p:spPr>
      </p:pic>
      <p:sp>
        <p:nvSpPr>
          <p:cNvPr id="109" name="フリーフォーム 108"/>
          <p:cNvSpPr/>
          <p:nvPr/>
        </p:nvSpPr>
        <p:spPr bwMode="gray">
          <a:xfrm rot="10800000">
            <a:off x="2611770" y="5687428"/>
            <a:ext cx="3400390" cy="869259"/>
          </a:xfrm>
          <a:custGeom>
            <a:avLst/>
            <a:gdLst>
              <a:gd name="connsiteX0" fmla="*/ 107338 w 2884930"/>
              <a:gd name="connsiteY0" fmla="*/ 3043120 h 3155791"/>
              <a:gd name="connsiteX1" fmla="*/ 79629 w 2884930"/>
              <a:gd name="connsiteY1" fmla="*/ 2904575 h 3155791"/>
              <a:gd name="connsiteX2" fmla="*/ 93483 w 2884930"/>
              <a:gd name="connsiteY2" fmla="*/ 826393 h 3155791"/>
              <a:gd name="connsiteX3" fmla="*/ 190465 w 2884930"/>
              <a:gd name="connsiteY3" fmla="*/ 105957 h 3155791"/>
              <a:gd name="connsiteX4" fmla="*/ 2337920 w 2884930"/>
              <a:gd name="connsiteY4" fmla="*/ 64393 h 3155791"/>
              <a:gd name="connsiteX5" fmla="*/ 2808974 w 2884930"/>
              <a:gd name="connsiteY5" fmla="*/ 687848 h 3155791"/>
              <a:gd name="connsiteX6" fmla="*/ 2878247 w 2884930"/>
              <a:gd name="connsiteY6" fmla="*/ 3056975 h 3155791"/>
              <a:gd name="connsiteX0" fmla="*/ 46188 w 2823780"/>
              <a:gd name="connsiteY0" fmla="*/ 3066718 h 3179389"/>
              <a:gd name="connsiteX1" fmla="*/ 18479 w 2823780"/>
              <a:gd name="connsiteY1" fmla="*/ 2928173 h 3179389"/>
              <a:gd name="connsiteX2" fmla="*/ 32333 w 2823780"/>
              <a:gd name="connsiteY2" fmla="*/ 849991 h 3179389"/>
              <a:gd name="connsiteX3" fmla="*/ 390572 w 2823780"/>
              <a:gd name="connsiteY3" fmla="*/ 86012 h 3179389"/>
              <a:gd name="connsiteX4" fmla="*/ 2276770 w 2823780"/>
              <a:gd name="connsiteY4" fmla="*/ 87991 h 3179389"/>
              <a:gd name="connsiteX5" fmla="*/ 2747824 w 2823780"/>
              <a:gd name="connsiteY5" fmla="*/ 711446 h 3179389"/>
              <a:gd name="connsiteX6" fmla="*/ 2817097 w 2823780"/>
              <a:gd name="connsiteY6" fmla="*/ 3080573 h 3179389"/>
              <a:gd name="connsiteX0" fmla="*/ 27868 w 2805460"/>
              <a:gd name="connsiteY0" fmla="*/ 3066718 h 3179389"/>
              <a:gd name="connsiteX1" fmla="*/ 159 w 2805460"/>
              <a:gd name="connsiteY1" fmla="*/ 2928173 h 3179389"/>
              <a:gd name="connsiteX2" fmla="*/ 14013 w 2805460"/>
              <a:gd name="connsiteY2" fmla="*/ 849991 h 3179389"/>
              <a:gd name="connsiteX3" fmla="*/ 372252 w 2805460"/>
              <a:gd name="connsiteY3" fmla="*/ 86012 h 3179389"/>
              <a:gd name="connsiteX4" fmla="*/ 2258450 w 2805460"/>
              <a:gd name="connsiteY4" fmla="*/ 87991 h 3179389"/>
              <a:gd name="connsiteX5" fmla="*/ 2729504 w 2805460"/>
              <a:gd name="connsiteY5" fmla="*/ 711446 h 3179389"/>
              <a:gd name="connsiteX6" fmla="*/ 2798777 w 2805460"/>
              <a:gd name="connsiteY6" fmla="*/ 3080573 h 3179389"/>
              <a:gd name="connsiteX0" fmla="*/ 27868 w 2799853"/>
              <a:gd name="connsiteY0" fmla="*/ 3066718 h 3179389"/>
              <a:gd name="connsiteX1" fmla="*/ 159 w 2799853"/>
              <a:gd name="connsiteY1" fmla="*/ 2928173 h 3179389"/>
              <a:gd name="connsiteX2" fmla="*/ 14013 w 2799853"/>
              <a:gd name="connsiteY2" fmla="*/ 849991 h 3179389"/>
              <a:gd name="connsiteX3" fmla="*/ 372252 w 2799853"/>
              <a:gd name="connsiteY3" fmla="*/ 86012 h 3179389"/>
              <a:gd name="connsiteX4" fmla="*/ 2258450 w 2799853"/>
              <a:gd name="connsiteY4" fmla="*/ 87991 h 3179389"/>
              <a:gd name="connsiteX5" fmla="*/ 2729504 w 2799853"/>
              <a:gd name="connsiteY5" fmla="*/ 711446 h 3179389"/>
              <a:gd name="connsiteX6" fmla="*/ 2798777 w 2799853"/>
              <a:gd name="connsiteY6" fmla="*/ 3080573 h 3179389"/>
              <a:gd name="connsiteX0" fmla="*/ 27868 w 2760946"/>
              <a:gd name="connsiteY0" fmla="*/ 3066718 h 3179389"/>
              <a:gd name="connsiteX1" fmla="*/ 159 w 2760946"/>
              <a:gd name="connsiteY1" fmla="*/ 2928173 h 3179389"/>
              <a:gd name="connsiteX2" fmla="*/ 14013 w 2760946"/>
              <a:gd name="connsiteY2" fmla="*/ 849991 h 3179389"/>
              <a:gd name="connsiteX3" fmla="*/ 372252 w 2760946"/>
              <a:gd name="connsiteY3" fmla="*/ 86012 h 3179389"/>
              <a:gd name="connsiteX4" fmla="*/ 2258450 w 2760946"/>
              <a:gd name="connsiteY4" fmla="*/ 87991 h 3179389"/>
              <a:gd name="connsiteX5" fmla="*/ 2729504 w 2760946"/>
              <a:gd name="connsiteY5" fmla="*/ 711446 h 3179389"/>
              <a:gd name="connsiteX6" fmla="*/ 2711692 w 2760946"/>
              <a:gd name="connsiteY6" fmla="*/ 3063156 h 3179389"/>
              <a:gd name="connsiteX0" fmla="*/ 27868 w 2734347"/>
              <a:gd name="connsiteY0" fmla="*/ 3066718 h 3179389"/>
              <a:gd name="connsiteX1" fmla="*/ 159 w 2734347"/>
              <a:gd name="connsiteY1" fmla="*/ 2928173 h 3179389"/>
              <a:gd name="connsiteX2" fmla="*/ 14013 w 2734347"/>
              <a:gd name="connsiteY2" fmla="*/ 849991 h 3179389"/>
              <a:gd name="connsiteX3" fmla="*/ 372252 w 2734347"/>
              <a:gd name="connsiteY3" fmla="*/ 86012 h 3179389"/>
              <a:gd name="connsiteX4" fmla="*/ 2258450 w 2734347"/>
              <a:gd name="connsiteY4" fmla="*/ 87991 h 3179389"/>
              <a:gd name="connsiteX5" fmla="*/ 2729504 w 2734347"/>
              <a:gd name="connsiteY5" fmla="*/ 711446 h 3179389"/>
              <a:gd name="connsiteX6" fmla="*/ 2711692 w 2734347"/>
              <a:gd name="connsiteY6" fmla="*/ 3063156 h 3179389"/>
              <a:gd name="connsiteX0" fmla="*/ 36727 w 2743206"/>
              <a:gd name="connsiteY0" fmla="*/ 3066718 h 3066718"/>
              <a:gd name="connsiteX1" fmla="*/ 22872 w 2743206"/>
              <a:gd name="connsiteY1" fmla="*/ 849991 h 3066718"/>
              <a:gd name="connsiteX2" fmla="*/ 381111 w 2743206"/>
              <a:gd name="connsiteY2" fmla="*/ 86012 h 3066718"/>
              <a:gd name="connsiteX3" fmla="*/ 2267309 w 2743206"/>
              <a:gd name="connsiteY3" fmla="*/ 87991 h 3066718"/>
              <a:gd name="connsiteX4" fmla="*/ 2738363 w 2743206"/>
              <a:gd name="connsiteY4" fmla="*/ 711446 h 3066718"/>
              <a:gd name="connsiteX5" fmla="*/ 2720551 w 2743206"/>
              <a:gd name="connsiteY5" fmla="*/ 3063156 h 3066718"/>
              <a:gd name="connsiteX0" fmla="*/ 6939 w 2765669"/>
              <a:gd name="connsiteY0" fmla="*/ 3092843 h 3092843"/>
              <a:gd name="connsiteX1" fmla="*/ 45335 w 2765669"/>
              <a:gd name="connsiteY1" fmla="*/ 849991 h 3092843"/>
              <a:gd name="connsiteX2" fmla="*/ 403574 w 2765669"/>
              <a:gd name="connsiteY2" fmla="*/ 86012 h 3092843"/>
              <a:gd name="connsiteX3" fmla="*/ 2289772 w 2765669"/>
              <a:gd name="connsiteY3" fmla="*/ 87991 h 3092843"/>
              <a:gd name="connsiteX4" fmla="*/ 2760826 w 2765669"/>
              <a:gd name="connsiteY4" fmla="*/ 711446 h 3092843"/>
              <a:gd name="connsiteX5" fmla="*/ 2743014 w 2765669"/>
              <a:gd name="connsiteY5" fmla="*/ 3063156 h 3092843"/>
              <a:gd name="connsiteX0" fmla="*/ 212 w 2758942"/>
              <a:gd name="connsiteY0" fmla="*/ 3092843 h 3092843"/>
              <a:gd name="connsiteX1" fmla="*/ 38608 w 2758942"/>
              <a:gd name="connsiteY1" fmla="*/ 849991 h 3092843"/>
              <a:gd name="connsiteX2" fmla="*/ 396847 w 2758942"/>
              <a:gd name="connsiteY2" fmla="*/ 86012 h 3092843"/>
              <a:gd name="connsiteX3" fmla="*/ 2283045 w 2758942"/>
              <a:gd name="connsiteY3" fmla="*/ 87991 h 3092843"/>
              <a:gd name="connsiteX4" fmla="*/ 2754099 w 2758942"/>
              <a:gd name="connsiteY4" fmla="*/ 711446 h 3092843"/>
              <a:gd name="connsiteX5" fmla="*/ 2736287 w 2758942"/>
              <a:gd name="connsiteY5" fmla="*/ 3063156 h 3092843"/>
              <a:gd name="connsiteX0" fmla="*/ 212 w 2743196"/>
              <a:gd name="connsiteY0" fmla="*/ 3088178 h 3088178"/>
              <a:gd name="connsiteX1" fmla="*/ 38608 w 2743196"/>
              <a:gd name="connsiteY1" fmla="*/ 845326 h 3088178"/>
              <a:gd name="connsiteX2" fmla="*/ 396847 w 2743196"/>
              <a:gd name="connsiteY2" fmla="*/ 81347 h 3088178"/>
              <a:gd name="connsiteX3" fmla="*/ 2283045 w 2743196"/>
              <a:gd name="connsiteY3" fmla="*/ 83326 h 3088178"/>
              <a:gd name="connsiteX4" fmla="*/ 2731087 w 2743196"/>
              <a:gd name="connsiteY4" fmla="*/ 625683 h 3088178"/>
              <a:gd name="connsiteX5" fmla="*/ 2736287 w 2743196"/>
              <a:gd name="connsiteY5" fmla="*/ 3058491 h 3088178"/>
              <a:gd name="connsiteX0" fmla="*/ 212 w 2747434"/>
              <a:gd name="connsiteY0" fmla="*/ 3088178 h 3088178"/>
              <a:gd name="connsiteX1" fmla="*/ 38608 w 2747434"/>
              <a:gd name="connsiteY1" fmla="*/ 845326 h 3088178"/>
              <a:gd name="connsiteX2" fmla="*/ 396847 w 2747434"/>
              <a:gd name="connsiteY2" fmla="*/ 81347 h 3088178"/>
              <a:gd name="connsiteX3" fmla="*/ 2283045 w 2747434"/>
              <a:gd name="connsiteY3" fmla="*/ 83326 h 3088178"/>
              <a:gd name="connsiteX4" fmla="*/ 2731087 w 2747434"/>
              <a:gd name="connsiteY4" fmla="*/ 625683 h 3088178"/>
              <a:gd name="connsiteX5" fmla="*/ 2736287 w 2747434"/>
              <a:gd name="connsiteY5" fmla="*/ 3058491 h 30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7434" h="3088178">
                <a:moveTo>
                  <a:pt x="212" y="3088178"/>
                </a:moveTo>
                <a:cubicBezTo>
                  <a:pt x="-2674" y="2626360"/>
                  <a:pt x="24753" y="1355174"/>
                  <a:pt x="38608" y="845326"/>
                </a:cubicBezTo>
                <a:cubicBezTo>
                  <a:pt x="52463" y="335478"/>
                  <a:pt x="22774" y="208347"/>
                  <a:pt x="396847" y="81347"/>
                </a:cubicBezTo>
                <a:cubicBezTo>
                  <a:pt x="770920" y="-45653"/>
                  <a:pt x="1894005" y="-7397"/>
                  <a:pt x="2283045" y="83326"/>
                </a:cubicBezTo>
                <a:cubicBezTo>
                  <a:pt x="2672085" y="174049"/>
                  <a:pt x="2705001" y="-122175"/>
                  <a:pt x="2731087" y="625683"/>
                </a:cubicBezTo>
                <a:cubicBezTo>
                  <a:pt x="2757173" y="1373541"/>
                  <a:pt x="2746677" y="2123309"/>
                  <a:pt x="2736287" y="3058491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11" name="図 1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35109" y="5737082"/>
            <a:ext cx="437489" cy="836602"/>
          </a:xfrm>
          <a:prstGeom prst="rect">
            <a:avLst/>
          </a:prstGeom>
        </p:spPr>
      </p:pic>
      <p:sp>
        <p:nvSpPr>
          <p:cNvPr id="31" name="Inhaltsplatzhalter 30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WoT</a:t>
            </a:r>
            <a:r>
              <a:rPr lang="en-US" sz="2400" dirty="0" smtClean="0"/>
              <a:t> </a:t>
            </a:r>
            <a:r>
              <a:rPr lang="en-US" sz="2400" dirty="0" err="1" smtClean="0"/>
              <a:t>servients</a:t>
            </a:r>
            <a:r>
              <a:rPr lang="en-US" sz="2400" dirty="0" smtClean="0"/>
              <a:t> can run on hubs (e.g., </a:t>
            </a:r>
            <a:r>
              <a:rPr lang="en-US" sz="2400" dirty="0" err="1" smtClean="0"/>
              <a:t>smartphone</a:t>
            </a:r>
            <a:r>
              <a:rPr lang="en-US" sz="2400" dirty="0" smtClean="0"/>
              <a:t>, gateway)</a:t>
            </a:r>
          </a:p>
          <a:p>
            <a:r>
              <a:rPr lang="en-US" sz="2400" dirty="0" smtClean="0"/>
              <a:t>Can act as agent for legacy devices</a:t>
            </a:r>
          </a:p>
          <a:p>
            <a:r>
              <a:rPr lang="en-US" sz="2400" dirty="0" smtClean="0"/>
              <a:t>Multiple </a:t>
            </a:r>
            <a:r>
              <a:rPr lang="en-US" sz="2400" dirty="0" err="1" smtClean="0"/>
              <a:t>servients</a:t>
            </a:r>
            <a:r>
              <a:rPr lang="en-US" sz="2400" dirty="0" smtClean="0"/>
              <a:t> can be instantiated through sandboxed apps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28315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WoT</a:t>
            </a:r>
            <a:r>
              <a:rPr lang="en-US" dirty="0" smtClean="0"/>
              <a:t> </a:t>
            </a:r>
            <a:r>
              <a:rPr lang="en-US" dirty="0" err="1"/>
              <a:t>Servient</a:t>
            </a:r>
            <a:r>
              <a:rPr lang="en-US" dirty="0"/>
              <a:t> </a:t>
            </a:r>
            <a:r>
              <a:rPr lang="en-US" dirty="0" smtClean="0"/>
              <a:t>in the </a:t>
            </a:r>
            <a:r>
              <a:rPr lang="en-US" dirty="0"/>
              <a:t>Cloud</a:t>
            </a:r>
          </a:p>
        </p:txBody>
      </p:sp>
      <p:sp>
        <p:nvSpPr>
          <p:cNvPr id="35" name="角丸四角形 6"/>
          <p:cNvSpPr/>
          <p:nvPr/>
        </p:nvSpPr>
        <p:spPr bwMode="auto">
          <a:xfrm>
            <a:off x="518985" y="3789040"/>
            <a:ext cx="1009825" cy="177046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 Browser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36" name="角丸四角形 31"/>
          <p:cNvSpPr/>
          <p:nvPr/>
        </p:nvSpPr>
        <p:spPr bwMode="auto">
          <a:xfrm>
            <a:off x="574481" y="5237296"/>
            <a:ext cx="832765" cy="275053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8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</a:t>
            </a:r>
            <a:r>
              <a:rPr kumimoji="1" lang="en-US" altLang="ja-JP" sz="8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8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7" name="角丸四角形 24"/>
          <p:cNvSpPr/>
          <p:nvPr/>
        </p:nvSpPr>
        <p:spPr bwMode="auto">
          <a:xfrm>
            <a:off x="584666" y="4949199"/>
            <a:ext cx="856939" cy="24633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8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lang="ja-JP" altLang="en-US" sz="8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8" name="角丸四角形 21"/>
          <p:cNvSpPr/>
          <p:nvPr/>
        </p:nvSpPr>
        <p:spPr bwMode="auto">
          <a:xfrm>
            <a:off x="567226" y="4704481"/>
            <a:ext cx="864148" cy="224799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8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lang="ja-JP" altLang="en-US" sz="80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8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lang="ja-JP" altLang="en-US" sz="80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9" name="縦巻き 49"/>
          <p:cNvSpPr/>
          <p:nvPr/>
        </p:nvSpPr>
        <p:spPr bwMode="auto">
          <a:xfrm>
            <a:off x="567224" y="4050828"/>
            <a:ext cx="892629" cy="229507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576992" y="4406495"/>
            <a:ext cx="850096" cy="253546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9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</a:t>
            </a:r>
            <a:r>
              <a:rPr lang="en-US" altLang="ja-JP" sz="900" dirty="0" err="1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Envi</a:t>
            </a:r>
            <a:r>
              <a:rPr lang="en-US" altLang="ja-JP" sz="9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.</a:t>
            </a:r>
            <a:endParaRPr lang="ja-JP" altLang="en-US" sz="90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41" name="直線矢印コネクタ 40"/>
          <p:cNvCxnSpPr/>
          <p:nvPr/>
        </p:nvCxnSpPr>
        <p:spPr bwMode="auto">
          <a:xfrm>
            <a:off x="1009040" y="4155985"/>
            <a:ext cx="0" cy="3309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42" name="雲 41"/>
          <p:cNvSpPr/>
          <p:nvPr/>
        </p:nvSpPr>
        <p:spPr bwMode="gray">
          <a:xfrm>
            <a:off x="1796451" y="3559925"/>
            <a:ext cx="3655639" cy="2952329"/>
          </a:xfrm>
          <a:prstGeom prst="cloud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ja-JP" altLang="en-US" sz="1800" dirty="0" err="1" smtClean="0">
              <a:solidFill>
                <a:prstClr val="black"/>
              </a:solidFill>
              <a:latin typeface="Gill Sans MT"/>
              <a:ea typeface="ＭＳ Ｐゴシック" panose="020B0600070205080204" pitchFamily="50" charset="-128"/>
            </a:endParaRPr>
          </a:p>
        </p:txBody>
      </p:sp>
      <p:grpSp>
        <p:nvGrpSpPr>
          <p:cNvPr id="4" name="グループ化 42"/>
          <p:cNvGrpSpPr/>
          <p:nvPr/>
        </p:nvGrpSpPr>
        <p:grpSpPr>
          <a:xfrm>
            <a:off x="2828012" y="3814081"/>
            <a:ext cx="1838118" cy="1770468"/>
            <a:chOff x="2157748" y="1764987"/>
            <a:chExt cx="3926420" cy="4184293"/>
          </a:xfrm>
        </p:grpSpPr>
        <p:sp>
          <p:nvSpPr>
            <p:cNvPr id="44" name="角丸四角形 6"/>
            <p:cNvSpPr/>
            <p:nvPr/>
          </p:nvSpPr>
          <p:spPr bwMode="auto">
            <a:xfrm>
              <a:off x="2157748" y="1764987"/>
              <a:ext cx="3926420" cy="4184293"/>
            </a:xfrm>
            <a:prstGeom prst="roundRect">
              <a:avLst>
                <a:gd name="adj" fmla="val 6113"/>
              </a:avLst>
            </a:prstGeom>
            <a:gradFill rotWithShape="1">
              <a:gsLst>
                <a:gs pos="0">
                  <a:sysClr val="windowText" lastClr="000000">
                    <a:tint val="45000"/>
                    <a:satMod val="200000"/>
                  </a:sysClr>
                </a:gs>
                <a:gs pos="30000">
                  <a:sysClr val="windowText" lastClr="000000">
                    <a:tint val="61000"/>
                    <a:satMod val="200000"/>
                  </a:sysClr>
                </a:gs>
                <a:gs pos="45000">
                  <a:sysClr val="windowText" lastClr="000000">
                    <a:tint val="66000"/>
                    <a:satMod val="200000"/>
                  </a:sysClr>
                </a:gs>
                <a:gs pos="55000">
                  <a:sysClr val="windowText" lastClr="000000">
                    <a:tint val="66000"/>
                    <a:satMod val="200000"/>
                  </a:sysClr>
                </a:gs>
                <a:gs pos="73000">
                  <a:sysClr val="windowText" lastClr="000000">
                    <a:tint val="61000"/>
                    <a:satMod val="200000"/>
                  </a:sysClr>
                </a:gs>
                <a:gs pos="100000">
                  <a:sysClr val="windowText" lastClr="000000">
                    <a:tint val="45000"/>
                    <a:satMod val="200000"/>
                  </a:sysClr>
                </a:gs>
              </a:gsLst>
              <a:lin ang="950000" scaled="1"/>
            </a:gra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  <a:cs typeface="+mn-cs"/>
                </a:rPr>
                <a:t>WoT</a:t>
              </a:r>
              <a:r>
                <a:rPr kumimoji="0" lang="en-US" altLang="ja-JP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  <a:cs typeface="+mn-cs"/>
                </a:rPr>
                <a:t> Servient</a:t>
              </a: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endParaRPr>
            </a:p>
          </p:txBody>
        </p:sp>
        <p:sp>
          <p:nvSpPr>
            <p:cNvPr id="45" name="角丸四角形 22"/>
            <p:cNvSpPr/>
            <p:nvPr/>
          </p:nvSpPr>
          <p:spPr bwMode="auto">
            <a:xfrm>
              <a:off x="4135208" y="5187493"/>
              <a:ext cx="1729451" cy="671324"/>
            </a:xfrm>
            <a:prstGeom prst="roundRect">
              <a:avLst/>
            </a:pr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kumimoji="0" lang="de-DE" altLang="ja-JP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Client </a:t>
              </a:r>
              <a:r>
                <a:rPr kumimoji="1" lang="en-US" altLang="ja-JP" sz="900" dirty="0" smtClean="0">
                  <a:solidFill>
                    <a:prstClr val="black"/>
                  </a:solidFill>
                  <a:latin typeface="Gill Sans MT"/>
                  <a:ea typeface="HG明朝E" panose="02020909000000000000" pitchFamily="17" charset="-128"/>
                </a:rPr>
                <a:t>Connector</a:t>
              </a: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endParaRPr>
            </a:p>
          </p:txBody>
        </p:sp>
        <p:sp>
          <p:nvSpPr>
            <p:cNvPr id="46" name="角丸四角形 31"/>
            <p:cNvSpPr/>
            <p:nvPr/>
          </p:nvSpPr>
          <p:spPr bwMode="auto">
            <a:xfrm>
              <a:off x="2276294" y="5187770"/>
              <a:ext cx="1778877" cy="650055"/>
            </a:xfrm>
            <a:prstGeom prst="roundRect">
              <a:avLst/>
            </a:pr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kumimoji="0" lang="en-US" altLang="ja-JP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Server </a:t>
              </a:r>
              <a:r>
                <a:rPr kumimoji="1" lang="en-US" altLang="ja-JP" sz="900" dirty="0" smtClean="0">
                  <a:solidFill>
                    <a:prstClr val="black"/>
                  </a:solidFill>
                  <a:latin typeface="Gill Sans MT"/>
                  <a:ea typeface="HG明朝E" panose="02020909000000000000" pitchFamily="17" charset="-128"/>
                </a:rPr>
                <a:t>Connector</a:t>
              </a: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endParaRPr>
            </a:p>
          </p:txBody>
        </p:sp>
        <p:sp>
          <p:nvSpPr>
            <p:cNvPr id="47" name="角丸四角形 24"/>
            <p:cNvSpPr/>
            <p:nvPr/>
          </p:nvSpPr>
          <p:spPr bwMode="auto">
            <a:xfrm>
              <a:off x="2298050" y="4506886"/>
              <a:ext cx="3587283" cy="582179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Protocol Binding</a:t>
              </a:r>
              <a:endParaRPr kumimoji="0" lang="ja-JP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endParaRPr>
            </a:p>
          </p:txBody>
        </p:sp>
        <p:sp>
          <p:nvSpPr>
            <p:cNvPr id="48" name="角丸四角形 21"/>
            <p:cNvSpPr/>
            <p:nvPr/>
          </p:nvSpPr>
          <p:spPr bwMode="auto">
            <a:xfrm>
              <a:off x="2260794" y="3928524"/>
              <a:ext cx="3624539" cy="508588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Resource</a:t>
              </a:r>
              <a:r>
                <a:rPr kumimoji="0" lang="ja-JP" altLang="en-US" sz="105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 </a:t>
              </a:r>
              <a:r>
                <a:rPr kumimoji="0" lang="en-US" altLang="ja-JP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Model</a:t>
              </a:r>
              <a:endParaRPr kumimoji="0" lang="ja-JP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endParaRPr>
            </a:p>
          </p:txBody>
        </p:sp>
        <p:sp>
          <p:nvSpPr>
            <p:cNvPr id="49" name="縦巻き 49"/>
            <p:cNvSpPr/>
            <p:nvPr/>
          </p:nvSpPr>
          <p:spPr bwMode="auto">
            <a:xfrm>
              <a:off x="2260792" y="2429542"/>
              <a:ext cx="3581188" cy="496563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App Script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endParaRPr>
            </a:p>
          </p:txBody>
        </p:sp>
      </p:grpSp>
      <p:sp>
        <p:nvSpPr>
          <p:cNvPr id="50" name="角丸四角形 49"/>
          <p:cNvSpPr/>
          <p:nvPr/>
        </p:nvSpPr>
        <p:spPr bwMode="gray">
          <a:xfrm>
            <a:off x="2718262" y="3714706"/>
            <a:ext cx="2002435" cy="1958843"/>
          </a:xfrm>
          <a:prstGeom prst="roundRect">
            <a:avLst>
              <a:gd name="adj" fmla="val 6589"/>
            </a:avLst>
          </a:prstGeom>
          <a:noFill/>
          <a:ln w="1905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1" name="フリーフォーム 50"/>
          <p:cNvSpPr/>
          <p:nvPr/>
        </p:nvSpPr>
        <p:spPr bwMode="gray">
          <a:xfrm rot="10800000">
            <a:off x="927066" y="5556040"/>
            <a:ext cx="2420798" cy="591158"/>
          </a:xfrm>
          <a:custGeom>
            <a:avLst/>
            <a:gdLst>
              <a:gd name="connsiteX0" fmla="*/ 107338 w 2884930"/>
              <a:gd name="connsiteY0" fmla="*/ 3043120 h 3155791"/>
              <a:gd name="connsiteX1" fmla="*/ 79629 w 2884930"/>
              <a:gd name="connsiteY1" fmla="*/ 2904575 h 3155791"/>
              <a:gd name="connsiteX2" fmla="*/ 93483 w 2884930"/>
              <a:gd name="connsiteY2" fmla="*/ 826393 h 3155791"/>
              <a:gd name="connsiteX3" fmla="*/ 190465 w 2884930"/>
              <a:gd name="connsiteY3" fmla="*/ 105957 h 3155791"/>
              <a:gd name="connsiteX4" fmla="*/ 2337920 w 2884930"/>
              <a:gd name="connsiteY4" fmla="*/ 64393 h 3155791"/>
              <a:gd name="connsiteX5" fmla="*/ 2808974 w 2884930"/>
              <a:gd name="connsiteY5" fmla="*/ 687848 h 3155791"/>
              <a:gd name="connsiteX6" fmla="*/ 2878247 w 2884930"/>
              <a:gd name="connsiteY6" fmla="*/ 3056975 h 3155791"/>
              <a:gd name="connsiteX0" fmla="*/ 46188 w 2823780"/>
              <a:gd name="connsiteY0" fmla="*/ 3066718 h 3179389"/>
              <a:gd name="connsiteX1" fmla="*/ 18479 w 2823780"/>
              <a:gd name="connsiteY1" fmla="*/ 2928173 h 3179389"/>
              <a:gd name="connsiteX2" fmla="*/ 32333 w 2823780"/>
              <a:gd name="connsiteY2" fmla="*/ 849991 h 3179389"/>
              <a:gd name="connsiteX3" fmla="*/ 390572 w 2823780"/>
              <a:gd name="connsiteY3" fmla="*/ 86012 h 3179389"/>
              <a:gd name="connsiteX4" fmla="*/ 2276770 w 2823780"/>
              <a:gd name="connsiteY4" fmla="*/ 87991 h 3179389"/>
              <a:gd name="connsiteX5" fmla="*/ 2747824 w 2823780"/>
              <a:gd name="connsiteY5" fmla="*/ 711446 h 3179389"/>
              <a:gd name="connsiteX6" fmla="*/ 2817097 w 2823780"/>
              <a:gd name="connsiteY6" fmla="*/ 3080573 h 3179389"/>
              <a:gd name="connsiteX0" fmla="*/ 27868 w 2805460"/>
              <a:gd name="connsiteY0" fmla="*/ 3066718 h 3179389"/>
              <a:gd name="connsiteX1" fmla="*/ 159 w 2805460"/>
              <a:gd name="connsiteY1" fmla="*/ 2928173 h 3179389"/>
              <a:gd name="connsiteX2" fmla="*/ 14013 w 2805460"/>
              <a:gd name="connsiteY2" fmla="*/ 849991 h 3179389"/>
              <a:gd name="connsiteX3" fmla="*/ 372252 w 2805460"/>
              <a:gd name="connsiteY3" fmla="*/ 86012 h 3179389"/>
              <a:gd name="connsiteX4" fmla="*/ 2258450 w 2805460"/>
              <a:gd name="connsiteY4" fmla="*/ 87991 h 3179389"/>
              <a:gd name="connsiteX5" fmla="*/ 2729504 w 2805460"/>
              <a:gd name="connsiteY5" fmla="*/ 711446 h 3179389"/>
              <a:gd name="connsiteX6" fmla="*/ 2798777 w 2805460"/>
              <a:gd name="connsiteY6" fmla="*/ 3080573 h 3179389"/>
              <a:gd name="connsiteX0" fmla="*/ 27868 w 2799853"/>
              <a:gd name="connsiteY0" fmla="*/ 3066718 h 3179389"/>
              <a:gd name="connsiteX1" fmla="*/ 159 w 2799853"/>
              <a:gd name="connsiteY1" fmla="*/ 2928173 h 3179389"/>
              <a:gd name="connsiteX2" fmla="*/ 14013 w 2799853"/>
              <a:gd name="connsiteY2" fmla="*/ 849991 h 3179389"/>
              <a:gd name="connsiteX3" fmla="*/ 372252 w 2799853"/>
              <a:gd name="connsiteY3" fmla="*/ 86012 h 3179389"/>
              <a:gd name="connsiteX4" fmla="*/ 2258450 w 2799853"/>
              <a:gd name="connsiteY4" fmla="*/ 87991 h 3179389"/>
              <a:gd name="connsiteX5" fmla="*/ 2729504 w 2799853"/>
              <a:gd name="connsiteY5" fmla="*/ 711446 h 3179389"/>
              <a:gd name="connsiteX6" fmla="*/ 2798777 w 2799853"/>
              <a:gd name="connsiteY6" fmla="*/ 3080573 h 3179389"/>
              <a:gd name="connsiteX0" fmla="*/ 27868 w 2760946"/>
              <a:gd name="connsiteY0" fmla="*/ 3066718 h 3179389"/>
              <a:gd name="connsiteX1" fmla="*/ 159 w 2760946"/>
              <a:gd name="connsiteY1" fmla="*/ 2928173 h 3179389"/>
              <a:gd name="connsiteX2" fmla="*/ 14013 w 2760946"/>
              <a:gd name="connsiteY2" fmla="*/ 849991 h 3179389"/>
              <a:gd name="connsiteX3" fmla="*/ 372252 w 2760946"/>
              <a:gd name="connsiteY3" fmla="*/ 86012 h 3179389"/>
              <a:gd name="connsiteX4" fmla="*/ 2258450 w 2760946"/>
              <a:gd name="connsiteY4" fmla="*/ 87991 h 3179389"/>
              <a:gd name="connsiteX5" fmla="*/ 2729504 w 2760946"/>
              <a:gd name="connsiteY5" fmla="*/ 711446 h 3179389"/>
              <a:gd name="connsiteX6" fmla="*/ 2711692 w 2760946"/>
              <a:gd name="connsiteY6" fmla="*/ 3063156 h 3179389"/>
              <a:gd name="connsiteX0" fmla="*/ 27868 w 2734347"/>
              <a:gd name="connsiteY0" fmla="*/ 3066718 h 3179389"/>
              <a:gd name="connsiteX1" fmla="*/ 159 w 2734347"/>
              <a:gd name="connsiteY1" fmla="*/ 2928173 h 3179389"/>
              <a:gd name="connsiteX2" fmla="*/ 14013 w 2734347"/>
              <a:gd name="connsiteY2" fmla="*/ 849991 h 3179389"/>
              <a:gd name="connsiteX3" fmla="*/ 372252 w 2734347"/>
              <a:gd name="connsiteY3" fmla="*/ 86012 h 3179389"/>
              <a:gd name="connsiteX4" fmla="*/ 2258450 w 2734347"/>
              <a:gd name="connsiteY4" fmla="*/ 87991 h 3179389"/>
              <a:gd name="connsiteX5" fmla="*/ 2729504 w 2734347"/>
              <a:gd name="connsiteY5" fmla="*/ 711446 h 3179389"/>
              <a:gd name="connsiteX6" fmla="*/ 2711692 w 2734347"/>
              <a:gd name="connsiteY6" fmla="*/ 3063156 h 3179389"/>
              <a:gd name="connsiteX0" fmla="*/ 36727 w 2743206"/>
              <a:gd name="connsiteY0" fmla="*/ 3066718 h 3066718"/>
              <a:gd name="connsiteX1" fmla="*/ 22872 w 2743206"/>
              <a:gd name="connsiteY1" fmla="*/ 849991 h 3066718"/>
              <a:gd name="connsiteX2" fmla="*/ 381111 w 2743206"/>
              <a:gd name="connsiteY2" fmla="*/ 86012 h 3066718"/>
              <a:gd name="connsiteX3" fmla="*/ 2267309 w 2743206"/>
              <a:gd name="connsiteY3" fmla="*/ 87991 h 3066718"/>
              <a:gd name="connsiteX4" fmla="*/ 2738363 w 2743206"/>
              <a:gd name="connsiteY4" fmla="*/ 711446 h 3066718"/>
              <a:gd name="connsiteX5" fmla="*/ 2720551 w 2743206"/>
              <a:gd name="connsiteY5" fmla="*/ 3063156 h 3066718"/>
              <a:gd name="connsiteX0" fmla="*/ 6939 w 2765669"/>
              <a:gd name="connsiteY0" fmla="*/ 3092843 h 3092843"/>
              <a:gd name="connsiteX1" fmla="*/ 45335 w 2765669"/>
              <a:gd name="connsiteY1" fmla="*/ 849991 h 3092843"/>
              <a:gd name="connsiteX2" fmla="*/ 403574 w 2765669"/>
              <a:gd name="connsiteY2" fmla="*/ 86012 h 3092843"/>
              <a:gd name="connsiteX3" fmla="*/ 2289772 w 2765669"/>
              <a:gd name="connsiteY3" fmla="*/ 87991 h 3092843"/>
              <a:gd name="connsiteX4" fmla="*/ 2760826 w 2765669"/>
              <a:gd name="connsiteY4" fmla="*/ 711446 h 3092843"/>
              <a:gd name="connsiteX5" fmla="*/ 2743014 w 2765669"/>
              <a:gd name="connsiteY5" fmla="*/ 3063156 h 3092843"/>
              <a:gd name="connsiteX0" fmla="*/ 212 w 2758942"/>
              <a:gd name="connsiteY0" fmla="*/ 3092843 h 3092843"/>
              <a:gd name="connsiteX1" fmla="*/ 38608 w 2758942"/>
              <a:gd name="connsiteY1" fmla="*/ 849991 h 3092843"/>
              <a:gd name="connsiteX2" fmla="*/ 396847 w 2758942"/>
              <a:gd name="connsiteY2" fmla="*/ 86012 h 3092843"/>
              <a:gd name="connsiteX3" fmla="*/ 2283045 w 2758942"/>
              <a:gd name="connsiteY3" fmla="*/ 87991 h 3092843"/>
              <a:gd name="connsiteX4" fmla="*/ 2754099 w 2758942"/>
              <a:gd name="connsiteY4" fmla="*/ 711446 h 3092843"/>
              <a:gd name="connsiteX5" fmla="*/ 2736287 w 2758942"/>
              <a:gd name="connsiteY5" fmla="*/ 3063156 h 3092843"/>
              <a:gd name="connsiteX0" fmla="*/ 212 w 2743196"/>
              <a:gd name="connsiteY0" fmla="*/ 3088178 h 3088178"/>
              <a:gd name="connsiteX1" fmla="*/ 38608 w 2743196"/>
              <a:gd name="connsiteY1" fmla="*/ 845326 h 3088178"/>
              <a:gd name="connsiteX2" fmla="*/ 396847 w 2743196"/>
              <a:gd name="connsiteY2" fmla="*/ 81347 h 3088178"/>
              <a:gd name="connsiteX3" fmla="*/ 2283045 w 2743196"/>
              <a:gd name="connsiteY3" fmla="*/ 83326 h 3088178"/>
              <a:gd name="connsiteX4" fmla="*/ 2731087 w 2743196"/>
              <a:gd name="connsiteY4" fmla="*/ 625683 h 3088178"/>
              <a:gd name="connsiteX5" fmla="*/ 2736287 w 2743196"/>
              <a:gd name="connsiteY5" fmla="*/ 3058491 h 3088178"/>
              <a:gd name="connsiteX0" fmla="*/ 212 w 2747434"/>
              <a:gd name="connsiteY0" fmla="*/ 3088178 h 3088178"/>
              <a:gd name="connsiteX1" fmla="*/ 38608 w 2747434"/>
              <a:gd name="connsiteY1" fmla="*/ 845326 h 3088178"/>
              <a:gd name="connsiteX2" fmla="*/ 396847 w 2747434"/>
              <a:gd name="connsiteY2" fmla="*/ 81347 h 3088178"/>
              <a:gd name="connsiteX3" fmla="*/ 2283045 w 2747434"/>
              <a:gd name="connsiteY3" fmla="*/ 83326 h 3088178"/>
              <a:gd name="connsiteX4" fmla="*/ 2731087 w 2747434"/>
              <a:gd name="connsiteY4" fmla="*/ 625683 h 3088178"/>
              <a:gd name="connsiteX5" fmla="*/ 2736287 w 2747434"/>
              <a:gd name="connsiteY5" fmla="*/ 3058491 h 30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7434" h="3088178">
                <a:moveTo>
                  <a:pt x="212" y="3088178"/>
                </a:moveTo>
                <a:cubicBezTo>
                  <a:pt x="-2674" y="2626360"/>
                  <a:pt x="24753" y="1355174"/>
                  <a:pt x="38608" y="845326"/>
                </a:cubicBezTo>
                <a:cubicBezTo>
                  <a:pt x="52463" y="335478"/>
                  <a:pt x="22774" y="208347"/>
                  <a:pt x="396847" y="81347"/>
                </a:cubicBezTo>
                <a:cubicBezTo>
                  <a:pt x="770920" y="-45653"/>
                  <a:pt x="1894005" y="-7397"/>
                  <a:pt x="2283045" y="83326"/>
                </a:cubicBezTo>
                <a:cubicBezTo>
                  <a:pt x="2672085" y="174049"/>
                  <a:pt x="2705001" y="-122175"/>
                  <a:pt x="2731087" y="625683"/>
                </a:cubicBezTo>
                <a:cubicBezTo>
                  <a:pt x="2757173" y="1373541"/>
                  <a:pt x="2746677" y="2123309"/>
                  <a:pt x="2736287" y="3058491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2" name="角丸四角形 6"/>
          <p:cNvSpPr/>
          <p:nvPr/>
        </p:nvSpPr>
        <p:spPr bwMode="auto">
          <a:xfrm>
            <a:off x="6038079" y="3931117"/>
            <a:ext cx="2623251" cy="201758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WoT</a:t>
            </a: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 Servient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53" name="角丸四角形 22"/>
          <p:cNvSpPr/>
          <p:nvPr/>
        </p:nvSpPr>
        <p:spPr bwMode="auto">
          <a:xfrm>
            <a:off x="7696899" y="5531963"/>
            <a:ext cx="846831" cy="338714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</a:t>
            </a:r>
            <a:r>
              <a:rPr kumimoji="1" lang="en-US" altLang="ja-JP" sz="10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4" name="角丸四角形 31"/>
          <p:cNvSpPr/>
          <p:nvPr/>
        </p:nvSpPr>
        <p:spPr bwMode="auto">
          <a:xfrm>
            <a:off x="6835258" y="5537328"/>
            <a:ext cx="859774" cy="327984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</a:t>
            </a:r>
            <a:r>
              <a:rPr kumimoji="1" lang="en-US" altLang="ja-JP" sz="10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5" name="角丸四角形 24"/>
          <p:cNvSpPr/>
          <p:nvPr/>
        </p:nvSpPr>
        <p:spPr bwMode="auto">
          <a:xfrm>
            <a:off x="6844420" y="5216150"/>
            <a:ext cx="1710386" cy="298537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lang="ja-JP" altLang="en-US" sz="10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6" name="角丸四角形 21"/>
          <p:cNvSpPr/>
          <p:nvPr/>
        </p:nvSpPr>
        <p:spPr bwMode="auto">
          <a:xfrm>
            <a:off x="6858000" y="4887209"/>
            <a:ext cx="1696806" cy="298537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 Model</a:t>
            </a:r>
            <a:endParaRPr lang="ja-JP" altLang="en-US" sz="100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7" name="縦巻き 49"/>
          <p:cNvSpPr/>
          <p:nvPr/>
        </p:nvSpPr>
        <p:spPr bwMode="auto">
          <a:xfrm>
            <a:off x="6156176" y="4195808"/>
            <a:ext cx="2423586" cy="261304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8" name="角丸四角形 12"/>
          <p:cNvSpPr/>
          <p:nvPr/>
        </p:nvSpPr>
        <p:spPr bwMode="auto">
          <a:xfrm>
            <a:off x="6187057" y="4902591"/>
            <a:ext cx="571552" cy="962720"/>
          </a:xfrm>
          <a:prstGeom prst="roundRect">
            <a:avLst>
              <a:gd name="adj" fmla="val 9514"/>
            </a:avLst>
          </a:prstGeom>
          <a:solidFill>
            <a:schemeClr val="bg2">
              <a:lumMod val="25000"/>
            </a:schemeClr>
          </a:solidFill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Legacy comm.</a:t>
            </a:r>
            <a:endParaRPr lang="ja-JP" altLang="en-US" sz="1000" dirty="0" smtClean="0">
              <a:solidFill>
                <a:schemeClr val="bg1">
                  <a:lumMod val="85000"/>
                </a:schemeClr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59" name="直線矢印コネクタ 58"/>
          <p:cNvCxnSpPr>
            <a:stCxn id="58" idx="2"/>
            <a:endCxn id="60" idx="0"/>
          </p:cNvCxnSpPr>
          <p:nvPr/>
        </p:nvCxnSpPr>
        <p:spPr bwMode="auto">
          <a:xfrm>
            <a:off x="6472833" y="5865311"/>
            <a:ext cx="12449" cy="47194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</p:cxnSp>
      <p:sp>
        <p:nvSpPr>
          <p:cNvPr id="60" name="角丸四角形 59"/>
          <p:cNvSpPr/>
          <p:nvPr/>
        </p:nvSpPr>
        <p:spPr bwMode="gray">
          <a:xfrm>
            <a:off x="6115883" y="6337260"/>
            <a:ext cx="738797" cy="352994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Legacy</a:t>
            </a: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device</a:t>
            </a:r>
            <a:endParaRPr kumimoji="0" lang="ja-JP" altLang="en-US" sz="105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61" name="角丸四角形 60"/>
          <p:cNvSpPr/>
          <p:nvPr/>
        </p:nvSpPr>
        <p:spPr bwMode="gray">
          <a:xfrm>
            <a:off x="5987714" y="3835624"/>
            <a:ext cx="2736064" cy="2154890"/>
          </a:xfrm>
          <a:prstGeom prst="roundRect">
            <a:avLst>
              <a:gd name="adj" fmla="val 6589"/>
            </a:avLst>
          </a:prstGeom>
          <a:noFill/>
          <a:ln w="1905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2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194196" y="3572463"/>
            <a:ext cx="101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Hub(GW)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459082" y="6156012"/>
            <a:ext cx="85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8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Cloud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679429" y="3429000"/>
            <a:ext cx="859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Platform</a:t>
            </a:r>
          </a:p>
        </p:txBody>
      </p:sp>
      <p:sp>
        <p:nvSpPr>
          <p:cNvPr id="68" name="角丸四角形 21"/>
          <p:cNvSpPr/>
          <p:nvPr/>
        </p:nvSpPr>
        <p:spPr bwMode="auto">
          <a:xfrm>
            <a:off x="6163210" y="4600135"/>
            <a:ext cx="2369230" cy="245764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Environment</a:t>
            </a:r>
            <a:endParaRPr lang="ja-JP" altLang="en-US" sz="100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71" name="直線矢印コネクタ 70"/>
          <p:cNvCxnSpPr/>
          <p:nvPr/>
        </p:nvCxnSpPr>
        <p:spPr bwMode="auto">
          <a:xfrm>
            <a:off x="7283618" y="4365104"/>
            <a:ext cx="0" cy="30571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72" name="直線矢印コネクタ 71"/>
          <p:cNvCxnSpPr/>
          <p:nvPr/>
        </p:nvCxnSpPr>
        <p:spPr bwMode="auto">
          <a:xfrm>
            <a:off x="6476012" y="4322141"/>
            <a:ext cx="0" cy="3309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74" name="角丸四角形 21"/>
          <p:cNvSpPr/>
          <p:nvPr/>
        </p:nvSpPr>
        <p:spPr bwMode="auto">
          <a:xfrm>
            <a:off x="2886019" y="4431536"/>
            <a:ext cx="1685981" cy="253545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Environment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pic>
        <p:nvPicPr>
          <p:cNvPr id="77" name="図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30" y="3514818"/>
            <a:ext cx="1193968" cy="477587"/>
          </a:xfrm>
          <a:prstGeom prst="rect">
            <a:avLst/>
          </a:prstGeom>
        </p:spPr>
      </p:pic>
      <p:pic>
        <p:nvPicPr>
          <p:cNvPr id="78" name="図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54" y="3604680"/>
            <a:ext cx="650213" cy="540885"/>
          </a:xfrm>
          <a:prstGeom prst="rect">
            <a:avLst/>
          </a:prstGeom>
        </p:spPr>
      </p:pic>
      <p:pic>
        <p:nvPicPr>
          <p:cNvPr id="79" name="図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81719"/>
            <a:ext cx="413874" cy="603217"/>
          </a:xfrm>
          <a:prstGeom prst="rect">
            <a:avLst/>
          </a:prstGeom>
        </p:spPr>
      </p:pic>
      <p:sp>
        <p:nvSpPr>
          <p:cNvPr id="80" name="円柱 79"/>
          <p:cNvSpPr/>
          <p:nvPr/>
        </p:nvSpPr>
        <p:spPr bwMode="gray">
          <a:xfrm>
            <a:off x="5464232" y="4871536"/>
            <a:ext cx="651772" cy="332384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2" name="円柱 111"/>
          <p:cNvSpPr/>
          <p:nvPr/>
        </p:nvSpPr>
        <p:spPr bwMode="gray">
          <a:xfrm>
            <a:off x="2156866" y="4680792"/>
            <a:ext cx="651772" cy="332384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5" name="フリーフォーム 114"/>
          <p:cNvSpPr/>
          <p:nvPr/>
        </p:nvSpPr>
        <p:spPr bwMode="gray">
          <a:xfrm rot="10800000">
            <a:off x="4139951" y="5523735"/>
            <a:ext cx="3227774" cy="664484"/>
          </a:xfrm>
          <a:custGeom>
            <a:avLst/>
            <a:gdLst>
              <a:gd name="connsiteX0" fmla="*/ 107338 w 2884930"/>
              <a:gd name="connsiteY0" fmla="*/ 3043120 h 3155791"/>
              <a:gd name="connsiteX1" fmla="*/ 79629 w 2884930"/>
              <a:gd name="connsiteY1" fmla="*/ 2904575 h 3155791"/>
              <a:gd name="connsiteX2" fmla="*/ 93483 w 2884930"/>
              <a:gd name="connsiteY2" fmla="*/ 826393 h 3155791"/>
              <a:gd name="connsiteX3" fmla="*/ 190465 w 2884930"/>
              <a:gd name="connsiteY3" fmla="*/ 105957 h 3155791"/>
              <a:gd name="connsiteX4" fmla="*/ 2337920 w 2884930"/>
              <a:gd name="connsiteY4" fmla="*/ 64393 h 3155791"/>
              <a:gd name="connsiteX5" fmla="*/ 2808974 w 2884930"/>
              <a:gd name="connsiteY5" fmla="*/ 687848 h 3155791"/>
              <a:gd name="connsiteX6" fmla="*/ 2878247 w 2884930"/>
              <a:gd name="connsiteY6" fmla="*/ 3056975 h 3155791"/>
              <a:gd name="connsiteX0" fmla="*/ 46188 w 2823780"/>
              <a:gd name="connsiteY0" fmla="*/ 3066718 h 3179389"/>
              <a:gd name="connsiteX1" fmla="*/ 18479 w 2823780"/>
              <a:gd name="connsiteY1" fmla="*/ 2928173 h 3179389"/>
              <a:gd name="connsiteX2" fmla="*/ 32333 w 2823780"/>
              <a:gd name="connsiteY2" fmla="*/ 849991 h 3179389"/>
              <a:gd name="connsiteX3" fmla="*/ 390572 w 2823780"/>
              <a:gd name="connsiteY3" fmla="*/ 86012 h 3179389"/>
              <a:gd name="connsiteX4" fmla="*/ 2276770 w 2823780"/>
              <a:gd name="connsiteY4" fmla="*/ 87991 h 3179389"/>
              <a:gd name="connsiteX5" fmla="*/ 2747824 w 2823780"/>
              <a:gd name="connsiteY5" fmla="*/ 711446 h 3179389"/>
              <a:gd name="connsiteX6" fmla="*/ 2817097 w 2823780"/>
              <a:gd name="connsiteY6" fmla="*/ 3080573 h 3179389"/>
              <a:gd name="connsiteX0" fmla="*/ 27868 w 2805460"/>
              <a:gd name="connsiteY0" fmla="*/ 3066718 h 3179389"/>
              <a:gd name="connsiteX1" fmla="*/ 159 w 2805460"/>
              <a:gd name="connsiteY1" fmla="*/ 2928173 h 3179389"/>
              <a:gd name="connsiteX2" fmla="*/ 14013 w 2805460"/>
              <a:gd name="connsiteY2" fmla="*/ 849991 h 3179389"/>
              <a:gd name="connsiteX3" fmla="*/ 372252 w 2805460"/>
              <a:gd name="connsiteY3" fmla="*/ 86012 h 3179389"/>
              <a:gd name="connsiteX4" fmla="*/ 2258450 w 2805460"/>
              <a:gd name="connsiteY4" fmla="*/ 87991 h 3179389"/>
              <a:gd name="connsiteX5" fmla="*/ 2729504 w 2805460"/>
              <a:gd name="connsiteY5" fmla="*/ 711446 h 3179389"/>
              <a:gd name="connsiteX6" fmla="*/ 2798777 w 2805460"/>
              <a:gd name="connsiteY6" fmla="*/ 3080573 h 3179389"/>
              <a:gd name="connsiteX0" fmla="*/ 27868 w 2799853"/>
              <a:gd name="connsiteY0" fmla="*/ 3066718 h 3179389"/>
              <a:gd name="connsiteX1" fmla="*/ 159 w 2799853"/>
              <a:gd name="connsiteY1" fmla="*/ 2928173 h 3179389"/>
              <a:gd name="connsiteX2" fmla="*/ 14013 w 2799853"/>
              <a:gd name="connsiteY2" fmla="*/ 849991 h 3179389"/>
              <a:gd name="connsiteX3" fmla="*/ 372252 w 2799853"/>
              <a:gd name="connsiteY3" fmla="*/ 86012 h 3179389"/>
              <a:gd name="connsiteX4" fmla="*/ 2258450 w 2799853"/>
              <a:gd name="connsiteY4" fmla="*/ 87991 h 3179389"/>
              <a:gd name="connsiteX5" fmla="*/ 2729504 w 2799853"/>
              <a:gd name="connsiteY5" fmla="*/ 711446 h 3179389"/>
              <a:gd name="connsiteX6" fmla="*/ 2798777 w 2799853"/>
              <a:gd name="connsiteY6" fmla="*/ 3080573 h 3179389"/>
              <a:gd name="connsiteX0" fmla="*/ 27868 w 2760946"/>
              <a:gd name="connsiteY0" fmla="*/ 3066718 h 3179389"/>
              <a:gd name="connsiteX1" fmla="*/ 159 w 2760946"/>
              <a:gd name="connsiteY1" fmla="*/ 2928173 h 3179389"/>
              <a:gd name="connsiteX2" fmla="*/ 14013 w 2760946"/>
              <a:gd name="connsiteY2" fmla="*/ 849991 h 3179389"/>
              <a:gd name="connsiteX3" fmla="*/ 372252 w 2760946"/>
              <a:gd name="connsiteY3" fmla="*/ 86012 h 3179389"/>
              <a:gd name="connsiteX4" fmla="*/ 2258450 w 2760946"/>
              <a:gd name="connsiteY4" fmla="*/ 87991 h 3179389"/>
              <a:gd name="connsiteX5" fmla="*/ 2729504 w 2760946"/>
              <a:gd name="connsiteY5" fmla="*/ 711446 h 3179389"/>
              <a:gd name="connsiteX6" fmla="*/ 2711692 w 2760946"/>
              <a:gd name="connsiteY6" fmla="*/ 3063156 h 3179389"/>
              <a:gd name="connsiteX0" fmla="*/ 27868 w 2734347"/>
              <a:gd name="connsiteY0" fmla="*/ 3066718 h 3179389"/>
              <a:gd name="connsiteX1" fmla="*/ 159 w 2734347"/>
              <a:gd name="connsiteY1" fmla="*/ 2928173 h 3179389"/>
              <a:gd name="connsiteX2" fmla="*/ 14013 w 2734347"/>
              <a:gd name="connsiteY2" fmla="*/ 849991 h 3179389"/>
              <a:gd name="connsiteX3" fmla="*/ 372252 w 2734347"/>
              <a:gd name="connsiteY3" fmla="*/ 86012 h 3179389"/>
              <a:gd name="connsiteX4" fmla="*/ 2258450 w 2734347"/>
              <a:gd name="connsiteY4" fmla="*/ 87991 h 3179389"/>
              <a:gd name="connsiteX5" fmla="*/ 2729504 w 2734347"/>
              <a:gd name="connsiteY5" fmla="*/ 711446 h 3179389"/>
              <a:gd name="connsiteX6" fmla="*/ 2711692 w 2734347"/>
              <a:gd name="connsiteY6" fmla="*/ 3063156 h 3179389"/>
              <a:gd name="connsiteX0" fmla="*/ 36727 w 2743206"/>
              <a:gd name="connsiteY0" fmla="*/ 3066718 h 3066718"/>
              <a:gd name="connsiteX1" fmla="*/ 22872 w 2743206"/>
              <a:gd name="connsiteY1" fmla="*/ 849991 h 3066718"/>
              <a:gd name="connsiteX2" fmla="*/ 381111 w 2743206"/>
              <a:gd name="connsiteY2" fmla="*/ 86012 h 3066718"/>
              <a:gd name="connsiteX3" fmla="*/ 2267309 w 2743206"/>
              <a:gd name="connsiteY3" fmla="*/ 87991 h 3066718"/>
              <a:gd name="connsiteX4" fmla="*/ 2738363 w 2743206"/>
              <a:gd name="connsiteY4" fmla="*/ 711446 h 3066718"/>
              <a:gd name="connsiteX5" fmla="*/ 2720551 w 2743206"/>
              <a:gd name="connsiteY5" fmla="*/ 3063156 h 3066718"/>
              <a:gd name="connsiteX0" fmla="*/ 6939 w 2765669"/>
              <a:gd name="connsiteY0" fmla="*/ 3092843 h 3092843"/>
              <a:gd name="connsiteX1" fmla="*/ 45335 w 2765669"/>
              <a:gd name="connsiteY1" fmla="*/ 849991 h 3092843"/>
              <a:gd name="connsiteX2" fmla="*/ 403574 w 2765669"/>
              <a:gd name="connsiteY2" fmla="*/ 86012 h 3092843"/>
              <a:gd name="connsiteX3" fmla="*/ 2289772 w 2765669"/>
              <a:gd name="connsiteY3" fmla="*/ 87991 h 3092843"/>
              <a:gd name="connsiteX4" fmla="*/ 2760826 w 2765669"/>
              <a:gd name="connsiteY4" fmla="*/ 711446 h 3092843"/>
              <a:gd name="connsiteX5" fmla="*/ 2743014 w 2765669"/>
              <a:gd name="connsiteY5" fmla="*/ 3063156 h 3092843"/>
              <a:gd name="connsiteX0" fmla="*/ 212 w 2758942"/>
              <a:gd name="connsiteY0" fmla="*/ 3092843 h 3092843"/>
              <a:gd name="connsiteX1" fmla="*/ 38608 w 2758942"/>
              <a:gd name="connsiteY1" fmla="*/ 849991 h 3092843"/>
              <a:gd name="connsiteX2" fmla="*/ 396847 w 2758942"/>
              <a:gd name="connsiteY2" fmla="*/ 86012 h 3092843"/>
              <a:gd name="connsiteX3" fmla="*/ 2283045 w 2758942"/>
              <a:gd name="connsiteY3" fmla="*/ 87991 h 3092843"/>
              <a:gd name="connsiteX4" fmla="*/ 2754099 w 2758942"/>
              <a:gd name="connsiteY4" fmla="*/ 711446 h 3092843"/>
              <a:gd name="connsiteX5" fmla="*/ 2736287 w 2758942"/>
              <a:gd name="connsiteY5" fmla="*/ 3063156 h 3092843"/>
              <a:gd name="connsiteX0" fmla="*/ 212 w 2743196"/>
              <a:gd name="connsiteY0" fmla="*/ 3088178 h 3088178"/>
              <a:gd name="connsiteX1" fmla="*/ 38608 w 2743196"/>
              <a:gd name="connsiteY1" fmla="*/ 845326 h 3088178"/>
              <a:gd name="connsiteX2" fmla="*/ 396847 w 2743196"/>
              <a:gd name="connsiteY2" fmla="*/ 81347 h 3088178"/>
              <a:gd name="connsiteX3" fmla="*/ 2283045 w 2743196"/>
              <a:gd name="connsiteY3" fmla="*/ 83326 h 3088178"/>
              <a:gd name="connsiteX4" fmla="*/ 2731087 w 2743196"/>
              <a:gd name="connsiteY4" fmla="*/ 625683 h 3088178"/>
              <a:gd name="connsiteX5" fmla="*/ 2736287 w 2743196"/>
              <a:gd name="connsiteY5" fmla="*/ 3058491 h 3088178"/>
              <a:gd name="connsiteX0" fmla="*/ 212 w 2747434"/>
              <a:gd name="connsiteY0" fmla="*/ 3088178 h 3088178"/>
              <a:gd name="connsiteX1" fmla="*/ 38608 w 2747434"/>
              <a:gd name="connsiteY1" fmla="*/ 845326 h 3088178"/>
              <a:gd name="connsiteX2" fmla="*/ 396847 w 2747434"/>
              <a:gd name="connsiteY2" fmla="*/ 81347 h 3088178"/>
              <a:gd name="connsiteX3" fmla="*/ 2283045 w 2747434"/>
              <a:gd name="connsiteY3" fmla="*/ 83326 h 3088178"/>
              <a:gd name="connsiteX4" fmla="*/ 2731087 w 2747434"/>
              <a:gd name="connsiteY4" fmla="*/ 625683 h 3088178"/>
              <a:gd name="connsiteX5" fmla="*/ 2736287 w 2747434"/>
              <a:gd name="connsiteY5" fmla="*/ 3058491 h 3088178"/>
              <a:gd name="connsiteX0" fmla="*/ 1933 w 2768674"/>
              <a:gd name="connsiteY0" fmla="*/ 1718894 h 3058487"/>
              <a:gd name="connsiteX1" fmla="*/ 59847 w 2768674"/>
              <a:gd name="connsiteY1" fmla="*/ 845321 h 3058487"/>
              <a:gd name="connsiteX2" fmla="*/ 418086 w 2768674"/>
              <a:gd name="connsiteY2" fmla="*/ 81342 h 3058487"/>
              <a:gd name="connsiteX3" fmla="*/ 2304284 w 2768674"/>
              <a:gd name="connsiteY3" fmla="*/ 83321 h 3058487"/>
              <a:gd name="connsiteX4" fmla="*/ 2752326 w 2768674"/>
              <a:gd name="connsiteY4" fmla="*/ 625678 h 3058487"/>
              <a:gd name="connsiteX5" fmla="*/ 2757526 w 2768674"/>
              <a:gd name="connsiteY5" fmla="*/ 3058486 h 3058487"/>
              <a:gd name="connsiteX0" fmla="*/ 810 w 2767551"/>
              <a:gd name="connsiteY0" fmla="*/ 1692904 h 3032497"/>
              <a:gd name="connsiteX1" fmla="*/ 68482 w 2767551"/>
              <a:gd name="connsiteY1" fmla="*/ 406378 h 3032497"/>
              <a:gd name="connsiteX2" fmla="*/ 416963 w 2767551"/>
              <a:gd name="connsiteY2" fmla="*/ 55352 h 3032497"/>
              <a:gd name="connsiteX3" fmla="*/ 2303161 w 2767551"/>
              <a:gd name="connsiteY3" fmla="*/ 57331 h 3032497"/>
              <a:gd name="connsiteX4" fmla="*/ 2751203 w 2767551"/>
              <a:gd name="connsiteY4" fmla="*/ 599688 h 3032497"/>
              <a:gd name="connsiteX5" fmla="*/ 2756403 w 2767551"/>
              <a:gd name="connsiteY5" fmla="*/ 3032496 h 303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7551" h="3032497">
                <a:moveTo>
                  <a:pt x="810" y="1692904"/>
                </a:moveTo>
                <a:cubicBezTo>
                  <a:pt x="-2076" y="1231086"/>
                  <a:pt x="-877" y="679303"/>
                  <a:pt x="68482" y="406378"/>
                </a:cubicBezTo>
                <a:cubicBezTo>
                  <a:pt x="137841" y="133453"/>
                  <a:pt x="44517" y="113527"/>
                  <a:pt x="416963" y="55352"/>
                </a:cubicBezTo>
                <a:cubicBezTo>
                  <a:pt x="789410" y="-2822"/>
                  <a:pt x="1914121" y="-33392"/>
                  <a:pt x="2303161" y="57331"/>
                </a:cubicBezTo>
                <a:cubicBezTo>
                  <a:pt x="2692201" y="148054"/>
                  <a:pt x="2725117" y="-148170"/>
                  <a:pt x="2751203" y="599688"/>
                </a:cubicBezTo>
                <a:cubicBezTo>
                  <a:pt x="2777289" y="1347546"/>
                  <a:pt x="2766793" y="2097314"/>
                  <a:pt x="2756403" y="3032496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14" name="図 1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26799" y="6048782"/>
            <a:ext cx="437489" cy="836602"/>
          </a:xfrm>
          <a:prstGeom prst="rect">
            <a:avLst/>
          </a:prstGeom>
        </p:spPr>
      </p:pic>
      <p:cxnSp>
        <p:nvCxnSpPr>
          <p:cNvPr id="73" name="直線矢印コネクタ 72"/>
          <p:cNvCxnSpPr/>
          <p:nvPr/>
        </p:nvCxnSpPr>
        <p:spPr bwMode="auto">
          <a:xfrm>
            <a:off x="4182163" y="4221088"/>
            <a:ext cx="0" cy="2589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76" name="直線矢印コネクタ 75"/>
          <p:cNvCxnSpPr/>
          <p:nvPr/>
        </p:nvCxnSpPr>
        <p:spPr bwMode="auto">
          <a:xfrm>
            <a:off x="3318067" y="4221088"/>
            <a:ext cx="0" cy="2589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63" name="Inhaltsplatzhalter 6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cloud mirror / device shadow can forward interactions</a:t>
            </a:r>
          </a:p>
          <a:p>
            <a:r>
              <a:rPr lang="en-US" sz="2400" dirty="0" smtClean="0"/>
              <a:t>Cloud mirror is synchronized with local </a:t>
            </a:r>
            <a:r>
              <a:rPr lang="en-US" sz="2400" dirty="0" err="1" smtClean="0"/>
              <a:t>servient</a:t>
            </a: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3023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</a:t>
            </a:r>
            <a:r>
              <a:rPr lang="en-US" cap="none" dirty="0" err="1" smtClean="0"/>
              <a:t>o</a:t>
            </a:r>
            <a:r>
              <a:rPr lang="en-US" dirty="0" err="1" smtClean="0"/>
              <a:t>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Protocol Bindings and the Web</a:t>
            </a:r>
          </a:p>
          <a:p>
            <a:r>
              <a:rPr lang="en-US" dirty="0" smtClean="0">
                <a:hlinkClick r:id="rId2"/>
              </a:rPr>
              <a:t>http://w3c.github.io/wot/current-practices/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wot-practices-beijing-2016.html#sec-wot-interface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Web of Things?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3307631"/>
            <a:ext cx="8208912" cy="769441"/>
          </a:xfrm>
          <a:prstGeom prst="rect">
            <a:avLst/>
          </a:prstGeom>
          <a:solidFill>
            <a:srgbClr val="FFC000"/>
          </a:solidFill>
        </p:spPr>
        <p:txBody>
          <a:bodyPr wrap="square" lIns="540000" rtlCol="0">
            <a:spAutoFit/>
          </a:bodyPr>
          <a:lstStyle/>
          <a:p>
            <a:r>
              <a:rPr lang="en-US" sz="4400" dirty="0" smtClean="0"/>
              <a:t>Internet of Things</a:t>
            </a:r>
            <a:endParaRPr lang="en-US" sz="4400" b="1" dirty="0"/>
          </a:p>
        </p:txBody>
      </p:sp>
      <p:pic>
        <p:nvPicPr>
          <p:cNvPr id="4100" name="Picture 4" descr="https://cdn-reichelt.de/bilder/web/xxl_ws/K100/XBEE_PRO_MODULE_H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97152"/>
            <a:ext cx="1113685" cy="1373544"/>
          </a:xfrm>
          <a:prstGeom prst="rect">
            <a:avLst/>
          </a:prstGeom>
          <a:noFill/>
        </p:spPr>
      </p:pic>
      <p:pic>
        <p:nvPicPr>
          <p:cNvPr id="4102" name="Picture 6" descr="http://www.industryworld.in/wp-content/uploads/2015/12/ethernet_cabl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727213">
            <a:off x="836368" y="5477198"/>
            <a:ext cx="2657317" cy="984363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79512" y="630932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IEEE 802.15.4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422349" y="6305421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pic>
        <p:nvPicPr>
          <p:cNvPr id="10" name="Picture 2" descr="http://www.digchip.com/datasheets/photos/4227/NRF51822-BEA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995" y="4581128"/>
            <a:ext cx="1605269" cy="16052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703035" y="6305420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pic>
        <p:nvPicPr>
          <p:cNvPr id="4104" name="Picture 8" descr="https://www.roboter-bausatz.de/media/image/dc/14/6e/113990105-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66731" y="4600591"/>
            <a:ext cx="2232248" cy="1674186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974843" y="63054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Wi-Fi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7668344" y="6301156"/>
            <a:ext cx="119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LoRa</a:t>
            </a:r>
            <a:endParaRPr lang="en-US" dirty="0"/>
          </a:p>
        </p:txBody>
      </p:sp>
      <p:pic>
        <p:nvPicPr>
          <p:cNvPr id="78858" name="Picture 10" descr="https://www.cooking-hacks.com/media/catalog/product/cache/1/small_image/270x/9df78eab33525d08d6e5fb8d27136e95/l/o/lorawan_representative_cooking_big.1448963982.jpg"/>
          <p:cNvPicPr>
            <a:picLocks noChangeAspect="1" noChangeArrowheads="1"/>
          </p:cNvPicPr>
          <p:nvPr/>
        </p:nvPicPr>
        <p:blipFill>
          <a:blip r:embed="rId6" cstate="print"/>
          <a:srcRect t="23026"/>
          <a:stretch>
            <a:fillRect/>
          </a:stretch>
        </p:blipFill>
        <p:spPr bwMode="auto">
          <a:xfrm>
            <a:off x="7236296" y="4797152"/>
            <a:ext cx="1563638" cy="1203599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8676456" y="630932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4948368" y="3309476"/>
            <a:ext cx="3392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: </a:t>
            </a:r>
            <a:r>
              <a:rPr lang="en-US" sz="4400" b="1" dirty="0" smtClean="0"/>
              <a:t>Connectivity</a:t>
            </a:r>
            <a:endParaRPr lang="en-US" sz="44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467544" y="1852988"/>
            <a:ext cx="8208912" cy="10574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en-US" sz="4400" dirty="0" smtClean="0"/>
              <a:t>Application Layer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  <p:bldP spid="16" grpId="0"/>
      <p:bldP spid="18" grpId="0"/>
      <p:bldP spid="21" grpId="0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Interface exposed by servient to the network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cxnSp>
        <p:nvCxnSpPr>
          <p:cNvPr id="17" name="Gerade Verbindung 16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WoT Interface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Interface exposed by servient to the network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sp>
        <p:nvSpPr>
          <p:cNvPr id="15" name="角丸四角形 22"/>
          <p:cNvSpPr/>
          <p:nvPr/>
        </p:nvSpPr>
        <p:spPr bwMode="auto">
          <a:xfrm>
            <a:off x="3619010" y="5661248"/>
            <a:ext cx="1905980" cy="707934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</a:p>
        </p:txBody>
      </p:sp>
      <p:cxnSp>
        <p:nvCxnSpPr>
          <p:cNvPr id="16" name="Gerade Verbindung 15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 Bindings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Interface can be bound to various protocols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908593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43608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HTTP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28184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sp>
        <p:nvSpPr>
          <p:cNvPr id="24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HTTP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</a:t>
            </a:r>
          </a:p>
        </p:txBody>
      </p:sp>
      <p:sp>
        <p:nvSpPr>
          <p:cNvPr id="15" name="角丸四角形 22"/>
          <p:cNvSpPr/>
          <p:nvPr/>
        </p:nvSpPr>
        <p:spPr bwMode="auto">
          <a:xfrm>
            <a:off x="3619010" y="5661248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HTTP</a:t>
            </a:r>
          </a:p>
        </p:txBody>
      </p:sp>
      <p:cxnSp>
        <p:nvCxnSpPr>
          <p:cNvPr id="16" name="Gerade Verbindung 15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 Bindings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Interface can be bound to various protocols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2"/>
          <p:cNvSpPr/>
          <p:nvPr/>
        </p:nvSpPr>
        <p:spPr bwMode="auto">
          <a:xfrm>
            <a:off x="3619010" y="5661248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CoAP</a:t>
            </a:r>
          </a:p>
        </p:txBody>
      </p:sp>
      <p:sp>
        <p:nvSpPr>
          <p:cNvPr id="27" name="角丸四角形 6"/>
          <p:cNvSpPr/>
          <p:nvPr/>
        </p:nvSpPr>
        <p:spPr bwMode="auto">
          <a:xfrm>
            <a:off x="908593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30" name="角丸四角形 22"/>
          <p:cNvSpPr/>
          <p:nvPr/>
        </p:nvSpPr>
        <p:spPr bwMode="auto">
          <a:xfrm>
            <a:off x="1043608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sp>
        <p:nvSpPr>
          <p:cNvPr id="32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33" name="角丸四角形 22"/>
          <p:cNvSpPr/>
          <p:nvPr/>
        </p:nvSpPr>
        <p:spPr bwMode="auto">
          <a:xfrm>
            <a:off x="6228184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sp>
        <p:nvSpPr>
          <p:cNvPr id="2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CoAP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</a:t>
            </a:r>
          </a:p>
        </p:txBody>
      </p:sp>
      <p:sp>
        <p:nvSpPr>
          <p:cNvPr id="2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CoAP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 Bindings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Multiple bindings possible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2483768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sp>
        <p:nvSpPr>
          <p:cNvPr id="16" name="角丸四角形 22"/>
          <p:cNvSpPr/>
          <p:nvPr/>
        </p:nvSpPr>
        <p:spPr bwMode="auto">
          <a:xfrm>
            <a:off x="1043608" y="3933056"/>
            <a:ext cx="936104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HTTP</a:t>
            </a:r>
            <a:br>
              <a:rPr kumimoji="1" lang="en-US" altLang="ja-JP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WS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</a:t>
            </a:r>
          </a:p>
        </p:txBody>
      </p:sp>
      <p:sp>
        <p:nvSpPr>
          <p:cNvPr id="24" name="角丸四角形 22"/>
          <p:cNvSpPr/>
          <p:nvPr/>
        </p:nvSpPr>
        <p:spPr bwMode="auto">
          <a:xfrm>
            <a:off x="3619010" y="5661248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WebSocket</a:t>
            </a:r>
          </a:p>
        </p:txBody>
      </p:sp>
      <p:sp>
        <p:nvSpPr>
          <p:cNvPr id="25" name="角丸四角形 22"/>
          <p:cNvSpPr/>
          <p:nvPr/>
        </p:nvSpPr>
        <p:spPr bwMode="auto">
          <a:xfrm>
            <a:off x="1979712" y="3933056"/>
            <a:ext cx="936104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WS</a:t>
            </a:r>
            <a:br>
              <a:rPr kumimoji="1" lang="en-US" altLang="ja-JP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</a:t>
            </a:r>
          </a:p>
        </p:txBody>
      </p:sp>
      <p:cxnSp>
        <p:nvCxnSpPr>
          <p:cNvPr id="26" name="Gerade Verbindung 25"/>
          <p:cNvCxnSpPr/>
          <p:nvPr/>
        </p:nvCxnSpPr>
        <p:spPr>
          <a:xfrm>
            <a:off x="-180528" y="6272855"/>
            <a:ext cx="317545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1538611" y="5805264"/>
            <a:ext cx="0" cy="3600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1439860" y="5805264"/>
            <a:ext cx="0" cy="3600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484040" y="5392070"/>
            <a:ext cx="0" cy="8724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Model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Interaction points are Web resources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WoT</a:t>
            </a:r>
            <a:br>
              <a:rPr kumimoji="1" lang="en-US" altLang="ja-JP" sz="2000" smtClean="0"/>
            </a:br>
            <a:r>
              <a:rPr kumimoji="1" lang="en-US" altLang="ja-JP" sz="2000" smtClean="0"/>
              <a:t>Interface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WoT</a:t>
            </a:r>
            <a:br>
              <a:rPr kumimoji="1" lang="en-US" altLang="ja-JP" sz="2000" smtClean="0"/>
            </a:br>
            <a:r>
              <a:rPr kumimoji="1" lang="en-US" altLang="ja-JP" sz="2000" smtClean="0"/>
              <a:t>Interface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39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>
            <a:solidFill>
              <a:srgbClr val="0000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Servient Role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Servient can act as client or server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Connector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/>
          <p:nvPr/>
        </p:nvCxnSpPr>
        <p:spPr>
          <a:xfrm rot="16200000" flipH="1">
            <a:off x="4565650" y="2766429"/>
            <a:ext cx="12700" cy="5184576"/>
          </a:xfrm>
          <a:prstGeom prst="bentConnector3">
            <a:avLst>
              <a:gd name="adj1" fmla="val 5364356"/>
            </a:avLst>
          </a:prstGeom>
          <a:ln w="76200">
            <a:solidFill>
              <a:schemeClr val="accent6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39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>
            <a:solidFill>
              <a:srgbClr val="0000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URIs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3140893" y="3410894"/>
            <a:ext cx="286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http</a:t>
            </a:r>
            <a:r>
              <a:rPr lang="en-US" dirty="0" smtClean="0"/>
              <a:t>://wot.example.com/</a:t>
            </a:r>
            <a:r>
              <a:rPr lang="en-US" dirty="0" smtClean="0">
                <a:solidFill>
                  <a:srgbClr val="0000FF"/>
                </a:solidFill>
              </a:rPr>
              <a:t>res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Servient Role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… or both at the same time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Connector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24" name="角丸四角形 6"/>
          <p:cNvSpPr/>
          <p:nvPr/>
        </p:nvSpPr>
        <p:spPr bwMode="auto">
          <a:xfrm>
            <a:off x="3491880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5" name="角丸四角形 22"/>
          <p:cNvSpPr/>
          <p:nvPr/>
        </p:nvSpPr>
        <p:spPr bwMode="auto">
          <a:xfrm>
            <a:off x="3626895" y="4650783"/>
            <a:ext cx="945105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Con.</a:t>
            </a:r>
          </a:p>
        </p:txBody>
      </p:sp>
      <p:sp>
        <p:nvSpPr>
          <p:cNvPr id="39" name="角丸四角形 22"/>
          <p:cNvSpPr/>
          <p:nvPr/>
        </p:nvSpPr>
        <p:spPr bwMode="auto">
          <a:xfrm>
            <a:off x="4572000" y="4653136"/>
            <a:ext cx="945105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Con.</a:t>
            </a:r>
          </a:p>
        </p:txBody>
      </p:sp>
      <p:cxnSp>
        <p:nvCxnSpPr>
          <p:cNvPr id="27" name="Gerade Verbindung 26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31"/>
          <p:cNvCxnSpPr/>
          <p:nvPr/>
        </p:nvCxnSpPr>
        <p:spPr>
          <a:xfrm rot="16200000" flipH="1">
            <a:off x="3043522" y="4302791"/>
            <a:ext cx="12700" cy="2111851"/>
          </a:xfrm>
          <a:prstGeom prst="bentConnector3">
            <a:avLst>
              <a:gd name="adj1" fmla="val 5364364"/>
            </a:avLst>
          </a:prstGeom>
          <a:ln w="76200">
            <a:solidFill>
              <a:schemeClr val="accent6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stCxn id="39" idx="2"/>
            <a:endCxn id="21" idx="2"/>
          </p:cNvCxnSpPr>
          <p:nvPr/>
        </p:nvCxnSpPr>
        <p:spPr>
          <a:xfrm rot="5400000" flipH="1" flipV="1">
            <a:off x="6107186" y="4296084"/>
            <a:ext cx="2353" cy="2127620"/>
          </a:xfrm>
          <a:prstGeom prst="bentConnector3">
            <a:avLst>
              <a:gd name="adj1" fmla="val -28183944"/>
            </a:avLst>
          </a:prstGeom>
          <a:ln w="76200">
            <a:solidFill>
              <a:schemeClr val="accent6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48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49" name="角丸四角形 22"/>
          <p:cNvSpPr/>
          <p:nvPr/>
        </p:nvSpPr>
        <p:spPr bwMode="auto">
          <a:xfrm>
            <a:off x="3619010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50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51" name="角丸四角形 22"/>
          <p:cNvSpPr/>
          <p:nvPr/>
        </p:nvSpPr>
        <p:spPr bwMode="auto">
          <a:xfrm>
            <a:off x="3635896" y="3212976"/>
            <a:ext cx="1008112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mtClean="0">
                <a:solidFill>
                  <a:schemeClr val="bg1"/>
                </a:solidFill>
              </a:rPr>
              <a:t>Resource</a:t>
            </a:r>
            <a:br>
              <a:rPr kumimoji="1" lang="en-US" altLang="ja-JP" smtClean="0">
                <a:solidFill>
                  <a:schemeClr val="bg1"/>
                </a:solidFill>
              </a:rPr>
            </a:br>
            <a:r>
              <a:rPr kumimoji="1" lang="en-US" altLang="ja-JP" smtClean="0">
                <a:solidFill>
                  <a:schemeClr val="bg1"/>
                </a:solidFill>
              </a:rPr>
              <a:t>Model</a:t>
            </a:r>
            <a:endParaRPr kumimoji="1" lang="en-US" altLang="ja-JP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52" name="角丸四角形 22"/>
          <p:cNvSpPr/>
          <p:nvPr/>
        </p:nvSpPr>
        <p:spPr bwMode="auto">
          <a:xfrm>
            <a:off x="4644008" y="3212976"/>
            <a:ext cx="880982" cy="707934"/>
          </a:xfrm>
          <a:prstGeom prst="roundRect">
            <a:avLst/>
          </a:prstGeom>
          <a:solidFill>
            <a:srgbClr val="0070C0"/>
          </a:solidFill>
          <a:ln>
            <a:solidFill>
              <a:srgbClr val="0000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URIs</a:t>
            </a:r>
          </a:p>
        </p:txBody>
      </p:sp>
      <p:sp>
        <p:nvSpPr>
          <p:cNvPr id="57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URIs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Description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Metadata and Interactions</a:t>
            </a:r>
          </a:p>
          <a:p>
            <a:r>
              <a:rPr lang="en-US" dirty="0" smtClean="0">
                <a:hlinkClick r:id="rId2"/>
              </a:rPr>
              <a:t>http://w3c.github.io/wot/current-practices/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wot-practices-beijing-2016.html#thing-description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 Want to Use a WoT </a:t>
            </a:r>
            <a:r>
              <a:rPr lang="en-US" dirty="0" err="1" smtClean="0"/>
              <a:t>S</a:t>
            </a:r>
            <a:r>
              <a:rPr lang="en-US" noProof="0" dirty="0" err="1" smtClean="0"/>
              <a:t>ervient</a:t>
            </a:r>
            <a:endParaRPr lang="en-US" noProof="0" dirty="0"/>
          </a:p>
        </p:txBody>
      </p:sp>
      <p:sp>
        <p:nvSpPr>
          <p:cNvPr id="4" name="Textfeld 3"/>
          <p:cNvSpPr txBox="1"/>
          <p:nvPr/>
        </p:nvSpPr>
        <p:spPr bwMode="gray">
          <a:xfrm>
            <a:off x="6228184" y="1772816"/>
            <a:ext cx="101822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Who are you?</a:t>
            </a:r>
          </a:p>
        </p:txBody>
      </p:sp>
      <p:sp>
        <p:nvSpPr>
          <p:cNvPr id="5" name="Textfeld 4"/>
          <p:cNvSpPr txBox="1"/>
          <p:nvPr/>
        </p:nvSpPr>
        <p:spPr bwMode="gray">
          <a:xfrm>
            <a:off x="5929612" y="3284984"/>
            <a:ext cx="267336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What kind of functions do you have?</a:t>
            </a:r>
          </a:p>
        </p:txBody>
      </p:sp>
      <p:sp>
        <p:nvSpPr>
          <p:cNvPr id="6" name="Textfeld 5"/>
          <p:cNvSpPr txBox="1"/>
          <p:nvPr/>
        </p:nvSpPr>
        <p:spPr bwMode="gray">
          <a:xfrm>
            <a:off x="1979712" y="1916832"/>
            <a:ext cx="23871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What kind of data do you serve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?</a:t>
            </a:r>
            <a:endParaRPr lang="en-US" sz="14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Textfeld 6"/>
          <p:cNvSpPr txBox="1"/>
          <p:nvPr/>
        </p:nvSpPr>
        <p:spPr bwMode="gray">
          <a:xfrm>
            <a:off x="1331640" y="2996952"/>
            <a:ext cx="26597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How can I access the data/function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?</a:t>
            </a:r>
            <a:endParaRPr lang="en-US" sz="14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Textfeld 10"/>
          <p:cNvSpPr txBox="1"/>
          <p:nvPr/>
        </p:nvSpPr>
        <p:spPr bwMode="gray">
          <a:xfrm>
            <a:off x="1403648" y="4365104"/>
            <a:ext cx="370434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What kind of protocols/encodings do you support?</a:t>
            </a:r>
          </a:p>
        </p:txBody>
      </p:sp>
      <p:sp>
        <p:nvSpPr>
          <p:cNvPr id="12" name="Textfeld 11"/>
          <p:cNvSpPr txBox="1"/>
          <p:nvPr/>
        </p:nvSpPr>
        <p:spPr bwMode="gray">
          <a:xfrm>
            <a:off x="5148064" y="4797152"/>
            <a:ext cx="27020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>
              <a:buClr>
                <a:srgbClr val="879BAA"/>
              </a:buClr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Are there some security constrains?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852936"/>
            <a:ext cx="1072426" cy="1294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http://cliparts.co/cliparts/gce/ooe/gceooeR9i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1844824"/>
            <a:ext cx="656659" cy="1596206"/>
          </a:xfrm>
          <a:prstGeom prst="rect">
            <a:avLst/>
          </a:prstGeom>
          <a:noFill/>
        </p:spPr>
      </p:pic>
      <p:sp>
        <p:nvSpPr>
          <p:cNvPr id="18" name="Textfeld 17"/>
          <p:cNvSpPr txBox="1"/>
          <p:nvPr/>
        </p:nvSpPr>
        <p:spPr>
          <a:xfrm>
            <a:off x="975150" y="5805264"/>
            <a:ext cx="71937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ym typeface="Wingdings" pitchFamily="2" charset="2"/>
              </a:rPr>
              <a:t> W3C </a:t>
            </a:r>
            <a:r>
              <a:rPr lang="de-DE" sz="4400" dirty="0" smtClean="0"/>
              <a:t>Thing Description (TD)</a:t>
            </a:r>
            <a:endParaRPr lang="de-DE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/>
      <p:bldP spid="6" grpId="0"/>
      <p:bldP spid="7" grpId="0"/>
      <p:bldP spid="11" grpId="0"/>
      <p:bldP spid="12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Web of Things?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3307631"/>
            <a:ext cx="8208912" cy="769441"/>
          </a:xfrm>
          <a:prstGeom prst="rect">
            <a:avLst/>
          </a:prstGeom>
          <a:solidFill>
            <a:srgbClr val="FFC000"/>
          </a:solidFill>
        </p:spPr>
        <p:txBody>
          <a:bodyPr wrap="square" lIns="540000" rtlCol="0">
            <a:spAutoFit/>
          </a:bodyPr>
          <a:lstStyle/>
          <a:p>
            <a:r>
              <a:rPr lang="en-US" sz="4400" dirty="0" smtClean="0"/>
              <a:t>Internet of Things</a:t>
            </a:r>
            <a:endParaRPr lang="en-US" sz="4400" b="1" dirty="0"/>
          </a:p>
        </p:txBody>
      </p:sp>
      <p:pic>
        <p:nvPicPr>
          <p:cNvPr id="4100" name="Picture 4" descr="https://cdn-reichelt.de/bilder/web/xxl_ws/K100/XBEE_PRO_MODULE_H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97152"/>
            <a:ext cx="1113685" cy="1373544"/>
          </a:xfrm>
          <a:prstGeom prst="rect">
            <a:avLst/>
          </a:prstGeom>
          <a:noFill/>
        </p:spPr>
      </p:pic>
      <p:pic>
        <p:nvPicPr>
          <p:cNvPr id="4102" name="Picture 6" descr="http://www.industryworld.in/wp-content/uploads/2015/12/ethernet_cabl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727213">
            <a:off x="836368" y="5477198"/>
            <a:ext cx="2657317" cy="984363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79512" y="630932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IEEE 802.15.4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422349" y="6305421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pic>
        <p:nvPicPr>
          <p:cNvPr id="10" name="Picture 2" descr="http://www.digchip.com/datasheets/photos/4227/NRF51822-BEA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995" y="4581128"/>
            <a:ext cx="1605269" cy="16052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703035" y="6305420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pic>
        <p:nvPicPr>
          <p:cNvPr id="4104" name="Picture 8" descr="https://www.roboter-bausatz.de/media/image/dc/14/6e/113990105-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66731" y="4600591"/>
            <a:ext cx="2232248" cy="1674186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974843" y="63054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Wi-Fi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7668344" y="6301156"/>
            <a:ext cx="119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LoRa</a:t>
            </a:r>
            <a:endParaRPr lang="en-US" dirty="0"/>
          </a:p>
        </p:txBody>
      </p:sp>
      <p:pic>
        <p:nvPicPr>
          <p:cNvPr id="78858" name="Picture 10" descr="https://www.cooking-hacks.com/media/catalog/product/cache/1/small_image/270x/9df78eab33525d08d6e5fb8d27136e95/l/o/lorawan_representative_cooking_big.1448963982.jpg"/>
          <p:cNvPicPr>
            <a:picLocks noChangeAspect="1" noChangeArrowheads="1"/>
          </p:cNvPicPr>
          <p:nvPr/>
        </p:nvPicPr>
        <p:blipFill>
          <a:blip r:embed="rId6" cstate="print"/>
          <a:srcRect t="23026"/>
          <a:stretch>
            <a:fillRect/>
          </a:stretch>
        </p:blipFill>
        <p:spPr bwMode="auto">
          <a:xfrm>
            <a:off x="7236296" y="4797152"/>
            <a:ext cx="1563638" cy="1203599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8676456" y="630932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4948368" y="3309476"/>
            <a:ext cx="3392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: </a:t>
            </a:r>
            <a:r>
              <a:rPr lang="en-US" sz="4400" b="1" dirty="0" smtClean="0"/>
              <a:t>Connectivity</a:t>
            </a:r>
            <a:endParaRPr lang="en-US" sz="4400" b="1" dirty="0"/>
          </a:p>
        </p:txBody>
      </p:sp>
      <p:pic>
        <p:nvPicPr>
          <p:cNvPr id="22" name="Picture 2" descr="https://pbs.twimg.com/profile_images/737757905177300992/NwwT3aUT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1880828"/>
            <a:ext cx="1008112" cy="1008112"/>
          </a:xfrm>
          <a:prstGeom prst="rect">
            <a:avLst/>
          </a:prstGeom>
          <a:noFill/>
        </p:spPr>
      </p:pic>
      <p:pic>
        <p:nvPicPr>
          <p:cNvPr id="23" name="Picture 4" descr="http://www.etsi.org/images/articles/logos/oneM2M-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56769" y="1943085"/>
            <a:ext cx="1295044" cy="883598"/>
          </a:xfrm>
          <a:prstGeom prst="rect">
            <a:avLst/>
          </a:prstGeom>
          <a:noFill/>
        </p:spPr>
      </p:pic>
      <p:pic>
        <p:nvPicPr>
          <p:cNvPr id="24" name="Picture 6" descr="https://lh6.ggpht.com/9HO8ss1ZMkSOVERLU0gakZEJpptzRxV4TYL3YJ5vPdYe5V0z3EpV_Wqezc8RkRcNcP6-=w30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04934" y="1844824"/>
            <a:ext cx="1080120" cy="1080120"/>
          </a:xfrm>
          <a:prstGeom prst="rect">
            <a:avLst/>
          </a:prstGeom>
          <a:noFill/>
        </p:spPr>
      </p:pic>
      <p:pic>
        <p:nvPicPr>
          <p:cNvPr id="25" name="Picture 8" descr="https://media.licdn.com/media/p/1/000/225/076/21c1f0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77116" y="2139656"/>
            <a:ext cx="1440160" cy="490457"/>
          </a:xfrm>
          <a:prstGeom prst="rect">
            <a:avLst/>
          </a:prstGeom>
          <a:noFill/>
        </p:spPr>
      </p:pic>
      <p:pic>
        <p:nvPicPr>
          <p:cNvPr id="26" name="Picture 4" descr="http://openmobilealliance.org/wp-content/uploads/2012/11/LOGO_OMA_Large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175" y="1948559"/>
            <a:ext cx="1717009" cy="8726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Thing Description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Describes Thing metadata and interactions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Connector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Thing Description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Describes Thing metadata and interactions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Connector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14" name="円柱 78"/>
          <p:cNvSpPr/>
          <p:nvPr/>
        </p:nvSpPr>
        <p:spPr bwMode="gray">
          <a:xfrm>
            <a:off x="4520631" y="3077804"/>
            <a:ext cx="1275505" cy="97210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smtClean="0">
                <a:solidFill>
                  <a:schemeClr val="bg1"/>
                </a:solidFill>
                <a:ea typeface="+mj-ea"/>
              </a:rPr>
              <a:t>Thing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Description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cxnSp>
        <p:nvCxnSpPr>
          <p:cNvPr id="27" name="Gerade Verbindung mit Pfeil 26"/>
          <p:cNvCxnSpPr>
            <a:stCxn id="17" idx="1"/>
            <a:endCxn id="14" idx="4"/>
          </p:cNvCxnSpPr>
          <p:nvPr/>
        </p:nvCxnSpPr>
        <p:spPr>
          <a:xfrm flipH="1" flipV="1">
            <a:off x="5796136" y="3563859"/>
            <a:ext cx="432048" cy="30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35" idx="1"/>
          </p:cNvCxnSpPr>
          <p:nvPr/>
        </p:nvCxnSpPr>
        <p:spPr>
          <a:xfrm flipH="1" flipV="1">
            <a:off x="5796136" y="3789040"/>
            <a:ext cx="432048" cy="49798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5796136" y="3000036"/>
            <a:ext cx="432048" cy="3569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Thing Description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clients can understand </a:t>
            </a:r>
            <a:r>
              <a:rPr lang="en-US" dirty="0" err="1" smtClean="0"/>
              <a:t>WoT</a:t>
            </a:r>
            <a:r>
              <a:rPr lang="en-US" dirty="0" smtClean="0"/>
              <a:t> Interface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Connector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14" name="円柱 78"/>
          <p:cNvSpPr/>
          <p:nvPr/>
        </p:nvSpPr>
        <p:spPr bwMode="gray">
          <a:xfrm>
            <a:off x="4520631" y="3077804"/>
            <a:ext cx="1275505" cy="97210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smtClean="0">
                <a:solidFill>
                  <a:schemeClr val="bg1"/>
                </a:solidFill>
                <a:ea typeface="+mj-ea"/>
              </a:rPr>
              <a:t>Thing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Description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Metadata, URIs</a:t>
            </a:r>
          </a:p>
        </p:txBody>
      </p:sp>
      <p:cxnSp>
        <p:nvCxnSpPr>
          <p:cNvPr id="27" name="Gerade Verbindung mit Pfeil 26"/>
          <p:cNvCxnSpPr>
            <a:stCxn id="17" idx="1"/>
            <a:endCxn id="14" idx="4"/>
          </p:cNvCxnSpPr>
          <p:nvPr/>
        </p:nvCxnSpPr>
        <p:spPr>
          <a:xfrm flipH="1" flipV="1">
            <a:off x="5796136" y="3563859"/>
            <a:ext cx="432048" cy="30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35" idx="1"/>
          </p:cNvCxnSpPr>
          <p:nvPr/>
        </p:nvCxnSpPr>
        <p:spPr>
          <a:xfrm flipH="1" flipV="1">
            <a:off x="5796136" y="3789040"/>
            <a:ext cx="432048" cy="49798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5796136" y="3000036"/>
            <a:ext cx="432048" cy="3569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4" idx="2"/>
            <a:endCxn id="25" idx="3"/>
          </p:cNvCxnSpPr>
          <p:nvPr/>
        </p:nvCxnSpPr>
        <p:spPr>
          <a:xfrm flipH="1">
            <a:off x="2949588" y="3563859"/>
            <a:ext cx="1571043" cy="30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Thing Description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Thing-to-thing communication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Connector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20" idx="2"/>
            <a:endCxn id="21" idx="2"/>
          </p:cNvCxnSpPr>
          <p:nvPr/>
        </p:nvCxnSpPr>
        <p:spPr>
          <a:xfrm rot="16200000" flipH="1">
            <a:off x="4579885" y="2766429"/>
            <a:ext cx="12700" cy="5184576"/>
          </a:xfrm>
          <a:prstGeom prst="bentConnector3">
            <a:avLst>
              <a:gd name="adj1" fmla="val 5364356"/>
            </a:avLst>
          </a:prstGeom>
          <a:ln w="76200">
            <a:solidFill>
              <a:schemeClr val="accent6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14" name="円柱 78"/>
          <p:cNvSpPr/>
          <p:nvPr/>
        </p:nvSpPr>
        <p:spPr bwMode="gray">
          <a:xfrm>
            <a:off x="4520631" y="3077804"/>
            <a:ext cx="1275505" cy="97210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smtClean="0">
                <a:solidFill>
                  <a:schemeClr val="bg1"/>
                </a:solidFill>
                <a:ea typeface="+mj-ea"/>
              </a:rPr>
              <a:t>Thing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Description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Metadata, URIs</a:t>
            </a:r>
          </a:p>
        </p:txBody>
      </p:sp>
      <p:cxnSp>
        <p:nvCxnSpPr>
          <p:cNvPr id="27" name="Gerade Verbindung mit Pfeil 26"/>
          <p:cNvCxnSpPr>
            <a:stCxn id="17" idx="1"/>
            <a:endCxn id="14" idx="4"/>
          </p:cNvCxnSpPr>
          <p:nvPr/>
        </p:nvCxnSpPr>
        <p:spPr>
          <a:xfrm flipH="1" flipV="1">
            <a:off x="5796136" y="3563859"/>
            <a:ext cx="432048" cy="30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35" idx="1"/>
          </p:cNvCxnSpPr>
          <p:nvPr/>
        </p:nvCxnSpPr>
        <p:spPr>
          <a:xfrm flipH="1" flipV="1">
            <a:off x="5796136" y="3789040"/>
            <a:ext cx="432048" cy="49798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5796136" y="3000036"/>
            <a:ext cx="432048" cy="3569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4" idx="2"/>
            <a:endCxn id="25" idx="3"/>
          </p:cNvCxnSpPr>
          <p:nvPr/>
        </p:nvCxnSpPr>
        <p:spPr>
          <a:xfrm flipH="1">
            <a:off x="2949588" y="3563859"/>
            <a:ext cx="1571043" cy="30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Describe your Thing based on JSON-LD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610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Reach interoperability by a</a:t>
            </a:r>
            <a:br>
              <a:rPr lang="en-US" dirty="0" smtClean="0"/>
            </a:br>
            <a:r>
              <a:rPr lang="en-US" dirty="0" smtClean="0"/>
              <a:t>semantic description language</a:t>
            </a:r>
          </a:p>
          <a:p>
            <a:pPr lvl="1"/>
            <a:r>
              <a:rPr lang="en-US" dirty="0" smtClean="0"/>
              <a:t>based on well established JSON format</a:t>
            </a:r>
          </a:p>
          <a:p>
            <a:pPr lvl="1"/>
            <a:r>
              <a:rPr lang="en-US" dirty="0" smtClean="0"/>
              <a:t>enables machine interoperability by using (standardized) vocabularies from given </a:t>
            </a:r>
            <a:r>
              <a:rPr lang="en-US" i="1" dirty="0" smtClean="0"/>
              <a:t>@context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JSON-LD is rooted in the RDF model</a:t>
            </a:r>
          </a:p>
          <a:p>
            <a:pPr lvl="1"/>
            <a:r>
              <a:rPr lang="en-US" dirty="0" smtClean="0"/>
              <a:t>subject, predicate, object triples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 Example</a:t>
            </a:r>
            <a:endParaRPr lang="en-US" dirty="0"/>
          </a:p>
        </p:txBody>
      </p:sp>
      <p:sp>
        <p:nvSpPr>
          <p:cNvPr id="5" name="Rectangle 3"/>
          <p:cNvSpPr/>
          <p:nvPr/>
        </p:nvSpPr>
        <p:spPr>
          <a:xfrm>
            <a:off x="467544" y="1556792"/>
            <a:ext cx="8208912" cy="146193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"http://w3c.github.io/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wot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/w3c-wot-td-context.jsonld"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actuator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"http://example.org/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</a:t>
            </a:r>
          </a:p>
          <a:p>
            <a:endParaRPr lang="de-CH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"Thing"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MyLEDThing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endParaRPr lang="de-CH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uris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coap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://myled.example.com:5683/"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"http://mything.example.com:8080/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myled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],</a:t>
            </a:r>
          </a:p>
          <a:p>
            <a:endParaRPr lang="de-CH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encodings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JSON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EXI"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security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token:jwt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alg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"HS256"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"https://authority-issuing.example.org"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},</a:t>
            </a:r>
          </a:p>
          <a:p>
            <a:endParaRPr lang="de-CH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properties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actuator:onOffStatus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writable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pwr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actions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actuator:fadeIn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fadeIn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inputData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"integer"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actuator:unit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actuator:ms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 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led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/in"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  <a:endParaRPr lang="de-CH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actuator:fadeOut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fadeOut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inputData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"integer"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actuator:unit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actuator:ms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 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out"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led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/out"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events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actuator:alert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criticalCondition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ev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"alert"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de-CH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981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-0.736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/>
        </p:nvSpPr>
        <p:spPr>
          <a:xfrm>
            <a:off x="467544" y="-5139952"/>
            <a:ext cx="8208912" cy="146193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"http://w3c.github.io/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wot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/w3c-wot-td-context.jsonld"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actuator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"http://example.org/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</a:t>
            </a:r>
          </a:p>
          <a:p>
            <a:endParaRPr lang="de-CH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"Thing"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MyLEDThing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endParaRPr lang="de-CH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uris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coap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://myled.example.com:5683/"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"http://mything.example.com:8080/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myled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],</a:t>
            </a:r>
          </a:p>
          <a:p>
            <a:endParaRPr lang="de-CH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encodings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JSON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EXI"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security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token:jwt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alg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"HS256"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"https://authority-issuing.example.org"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},</a:t>
            </a:r>
          </a:p>
          <a:p>
            <a:endParaRPr lang="de-CH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properties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actuator:onOffStatus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writable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pwr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actions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actuator:fadeIn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fadeIn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inputData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"integer"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actuator:unit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actuator:ms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 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led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/in"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  <a:endParaRPr lang="de-CH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actuator:fadeOut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fadeOut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inputData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"integer"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actuator:unit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actuator:ms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 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out"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led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/out"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events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actuator:alert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criticalCondition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ev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"alert"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de-CH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Default currently based on JSON Schema</a:t>
            </a:r>
            <a:br>
              <a:rPr lang="en-US" dirty="0" smtClean="0"/>
            </a:br>
            <a:r>
              <a:rPr lang="en-US" sz="3200" dirty="0" smtClean="0">
                <a:hlinkClick r:id="rId2"/>
              </a:rPr>
              <a:t>http://w3c.github.io/wot/current-practices/</a:t>
            </a:r>
            <a:br>
              <a:rPr lang="en-US" sz="3200" dirty="0" smtClean="0">
                <a:hlinkClick r:id="rId2"/>
              </a:rPr>
            </a:br>
            <a:r>
              <a:rPr lang="en-US" sz="3200" dirty="0" smtClean="0">
                <a:hlinkClick r:id="rId2"/>
              </a:rPr>
              <a:t>wot-practices-beijing-2016.html#type-system</a:t>
            </a:r>
            <a:r>
              <a:rPr lang="en-US" sz="3200" dirty="0" smtClean="0"/>
              <a:t> </a:t>
            </a:r>
          </a:p>
          <a:p>
            <a:r>
              <a:rPr lang="en-US" dirty="0" smtClean="0"/>
              <a:t>Best start with simple types</a:t>
            </a:r>
          </a:p>
          <a:p>
            <a:pPr lvl="1"/>
            <a:r>
              <a:rPr lang="de-DE" dirty="0" err="1" smtClean="0"/>
              <a:t>boolean</a:t>
            </a:r>
            <a:endParaRPr lang="de-DE" dirty="0" smtClean="0"/>
          </a:p>
          <a:p>
            <a:pPr lvl="1"/>
            <a:r>
              <a:rPr lang="de-DE" dirty="0" smtClean="0"/>
              <a:t>integer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Other systems can be plugged in</a:t>
            </a:r>
            <a:br>
              <a:rPr lang="en-US" dirty="0" smtClean="0"/>
            </a:br>
            <a:r>
              <a:rPr lang="en-US" dirty="0" smtClean="0"/>
              <a:t>under </a:t>
            </a:r>
            <a:r>
              <a:rPr lang="de-DE" dirty="0" smtClean="0"/>
              <a:t>"</a:t>
            </a:r>
            <a:r>
              <a:rPr lang="de-DE" dirty="0" err="1" smtClean="0"/>
              <a:t>valueType</a:t>
            </a:r>
            <a:r>
              <a:rPr lang="de-DE" dirty="0" smtClean="0"/>
              <a:t>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Create a TD?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Manually copy, paste, and modify </a:t>
            </a:r>
          </a:p>
          <a:p>
            <a:pPr lvl="1"/>
            <a:r>
              <a:rPr lang="en-US" dirty="0" smtClean="0">
                <a:hlinkClick r:id="rId2"/>
              </a:rPr>
              <a:t>http://w3c.github.io/wot/current-practices/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wot-practices-beijing-2016.html#td-examples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or look into the TD repository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http://vs0.inf.ethz.ch:8080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(might be offline from time to time)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Generate from development framework  </a:t>
            </a:r>
          </a:p>
          <a:p>
            <a:pPr lvl="1"/>
            <a:r>
              <a:rPr lang="en-US" dirty="0" smtClean="0"/>
              <a:t>Serialization based on the interactions provided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API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Runtime Environment and Portable Apps</a:t>
            </a:r>
          </a:p>
          <a:p>
            <a:r>
              <a:rPr lang="en-US" dirty="0" smtClean="0">
                <a:hlinkClick r:id="rId2"/>
              </a:rPr>
              <a:t>http://w3c.github.io/wot/current-practices/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wot-practices-beijing-2016.html#scripting-api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feld 26"/>
          <p:cNvSpPr txBox="1"/>
          <p:nvPr/>
        </p:nvSpPr>
        <p:spPr>
          <a:xfrm>
            <a:off x="467544" y="1852988"/>
            <a:ext cx="8208912" cy="10574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en-US" sz="4400" dirty="0" smtClean="0"/>
              <a:t>Web of Things</a:t>
            </a:r>
            <a:endParaRPr lang="en-US" sz="4400" b="1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Web of Things?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3307631"/>
            <a:ext cx="8208912" cy="769441"/>
          </a:xfrm>
          <a:prstGeom prst="rect">
            <a:avLst/>
          </a:prstGeom>
          <a:solidFill>
            <a:srgbClr val="FFC000"/>
          </a:solidFill>
        </p:spPr>
        <p:txBody>
          <a:bodyPr wrap="square" lIns="540000" rtlCol="0">
            <a:spAutoFit/>
          </a:bodyPr>
          <a:lstStyle/>
          <a:p>
            <a:r>
              <a:rPr lang="en-US" sz="4400" dirty="0" smtClean="0"/>
              <a:t>Internet of Things</a:t>
            </a:r>
            <a:endParaRPr lang="en-US" sz="4400" b="1" dirty="0"/>
          </a:p>
        </p:txBody>
      </p:sp>
      <p:pic>
        <p:nvPicPr>
          <p:cNvPr id="4100" name="Picture 4" descr="https://cdn-reichelt.de/bilder/web/xxl_ws/K100/XBEE_PRO_MODULE_H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797152"/>
            <a:ext cx="1113685" cy="1373544"/>
          </a:xfrm>
          <a:prstGeom prst="rect">
            <a:avLst/>
          </a:prstGeom>
          <a:noFill/>
        </p:spPr>
      </p:pic>
      <p:pic>
        <p:nvPicPr>
          <p:cNvPr id="4102" name="Picture 6" descr="http://www.industryworld.in/wp-content/uploads/2015/12/ethernet_cable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727213">
            <a:off x="836368" y="5477198"/>
            <a:ext cx="2657317" cy="984363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79512" y="630932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IEEE 802.15.4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422349" y="6305421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pic>
        <p:nvPicPr>
          <p:cNvPr id="10" name="Picture 2" descr="http://www.digchip.com/datasheets/photos/4227/NRF51822-BEA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995" y="4581128"/>
            <a:ext cx="1605269" cy="16052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703035" y="6305420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pic>
        <p:nvPicPr>
          <p:cNvPr id="4104" name="Picture 8" descr="https://www.roboter-bausatz.de/media/image/dc/14/6e/113990105-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66731" y="4600591"/>
            <a:ext cx="2232248" cy="1674186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974843" y="63054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Wi-Fi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7668344" y="6301156"/>
            <a:ext cx="119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LoRa</a:t>
            </a:r>
            <a:endParaRPr lang="en-US" dirty="0"/>
          </a:p>
        </p:txBody>
      </p:sp>
      <p:pic>
        <p:nvPicPr>
          <p:cNvPr id="78858" name="Picture 10" descr="https://www.cooking-hacks.com/media/catalog/product/cache/1/small_image/270x/9df78eab33525d08d6e5fb8d27136e95/l/o/lorawan_representative_cooking_big.1448963982.jpg"/>
          <p:cNvPicPr>
            <a:picLocks noChangeAspect="1" noChangeArrowheads="1"/>
          </p:cNvPicPr>
          <p:nvPr/>
        </p:nvPicPr>
        <p:blipFill>
          <a:blip r:embed="rId7" cstate="print"/>
          <a:srcRect t="23026"/>
          <a:stretch>
            <a:fillRect/>
          </a:stretch>
        </p:blipFill>
        <p:spPr bwMode="auto">
          <a:xfrm>
            <a:off x="7236296" y="4797152"/>
            <a:ext cx="1563638" cy="1203599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8676456" y="630932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4948368" y="3309476"/>
            <a:ext cx="3392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: </a:t>
            </a:r>
            <a:r>
              <a:rPr lang="en-US" sz="4400" b="1" dirty="0" smtClean="0"/>
              <a:t>Connectivity</a:t>
            </a:r>
            <a:endParaRPr lang="en-US" sz="4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Scripting API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logic often implemented natively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2843808" y="2564903"/>
            <a:ext cx="3456384" cy="3888917"/>
            <a:chOff x="3131840" y="2564903"/>
            <a:chExt cx="3456384" cy="3888917"/>
          </a:xfrm>
        </p:grpSpPr>
        <p:sp>
          <p:nvSpPr>
            <p:cNvPr id="5" name="角丸四角形 6"/>
            <p:cNvSpPr/>
            <p:nvPr/>
          </p:nvSpPr>
          <p:spPr bwMode="auto">
            <a:xfrm>
              <a:off x="3131840" y="2564903"/>
              <a:ext cx="3456384" cy="3652449"/>
            </a:xfrm>
            <a:prstGeom prst="roundRect">
              <a:avLst>
                <a:gd name="adj" fmla="val 6113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+mj-ea"/>
                </a:rPr>
                <a:t>WoT Servient</a:t>
              </a:r>
            </a:p>
          </p:txBody>
        </p:sp>
        <p:sp>
          <p:nvSpPr>
            <p:cNvPr id="6" name="角丸四角形 22"/>
            <p:cNvSpPr/>
            <p:nvPr/>
          </p:nvSpPr>
          <p:spPr bwMode="auto">
            <a:xfrm>
              <a:off x="4883214" y="5894613"/>
              <a:ext cx="1516749" cy="559207"/>
            </a:xfrm>
            <a:prstGeom prst="roundRect">
              <a:avLst>
                <a:gd name="adj" fmla="val 0"/>
              </a:avLst>
            </a:pr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Server</a:t>
              </a:r>
              <a:b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</a:b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Connector</a:t>
              </a:r>
            </a:p>
          </p:txBody>
        </p:sp>
        <p:sp>
          <p:nvSpPr>
            <p:cNvPr id="8" name="角丸四角形 24"/>
            <p:cNvSpPr/>
            <p:nvPr/>
          </p:nvSpPr>
          <p:spPr bwMode="auto">
            <a:xfrm>
              <a:off x="3320102" y="5283102"/>
              <a:ext cx="3079861" cy="576000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Protocol </a:t>
              </a:r>
              <a:r>
                <a:rPr lang="en-US" altLang="ja-JP" sz="2000" smtClean="0">
                  <a:solidFill>
                    <a:schemeClr val="tx1"/>
                  </a:solidFill>
                  <a:ea typeface="+mj-ea"/>
                </a:rPr>
                <a:t>Mapping(s)</a:t>
              </a:r>
              <a:endPara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角丸四角形 24"/>
            <p:cNvSpPr/>
            <p:nvPr/>
          </p:nvSpPr>
          <p:spPr bwMode="auto">
            <a:xfrm>
              <a:off x="3320102" y="3212976"/>
              <a:ext cx="3079861" cy="1440160"/>
            </a:xfrm>
            <a:prstGeom prst="roundRect">
              <a:avLst>
                <a:gd name="adj" fmla="val 10381"/>
              </a:avLst>
            </a:prstGeom>
            <a:solidFill>
              <a:srgbClr val="7030A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Application Logic</a:t>
              </a: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ja-JP" sz="2000" smtClean="0">
                <a:solidFill>
                  <a:schemeClr val="bg1"/>
                </a:solidFill>
                <a:ea typeface="+mj-ea"/>
              </a:endParaRP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C / C++ / Java / …</a:t>
              </a:r>
            </a:p>
          </p:txBody>
        </p:sp>
        <p:sp>
          <p:nvSpPr>
            <p:cNvPr id="16" name="角丸四角形 22"/>
            <p:cNvSpPr/>
            <p:nvPr/>
          </p:nvSpPr>
          <p:spPr bwMode="auto">
            <a:xfrm>
              <a:off x="3347864" y="4679943"/>
              <a:ext cx="3024336" cy="5760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2000" smtClean="0">
                  <a:solidFill>
                    <a:schemeClr val="bg1"/>
                  </a:solidFill>
                </a:rPr>
                <a:t>Resource Model</a:t>
              </a:r>
              <a:endPara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endParaRPr>
            </a:p>
          </p:txBody>
        </p:sp>
        <p:sp>
          <p:nvSpPr>
            <p:cNvPr id="18" name="角丸四角形 22"/>
            <p:cNvSpPr/>
            <p:nvPr/>
          </p:nvSpPr>
          <p:spPr bwMode="auto">
            <a:xfrm>
              <a:off x="3347864" y="5894613"/>
              <a:ext cx="1516749" cy="559207"/>
            </a:xfrm>
            <a:prstGeom prst="roundRect">
              <a:avLst>
                <a:gd name="adj" fmla="val 0"/>
              </a:avLst>
            </a:pr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Client</a:t>
              </a:r>
              <a:b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</a:b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Connector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Scripting API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runtime enables portable apps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2843808" y="2564903"/>
            <a:ext cx="3456384" cy="3888917"/>
            <a:chOff x="3131840" y="2564903"/>
            <a:chExt cx="3456384" cy="3888917"/>
          </a:xfrm>
        </p:grpSpPr>
        <p:sp>
          <p:nvSpPr>
            <p:cNvPr id="5" name="角丸四角形 6"/>
            <p:cNvSpPr/>
            <p:nvPr/>
          </p:nvSpPr>
          <p:spPr bwMode="auto">
            <a:xfrm>
              <a:off x="3131840" y="2564903"/>
              <a:ext cx="3456384" cy="3652449"/>
            </a:xfrm>
            <a:prstGeom prst="roundRect">
              <a:avLst>
                <a:gd name="adj" fmla="val 6113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+mj-ea"/>
                </a:rPr>
                <a:t>WoT Servient</a:t>
              </a:r>
            </a:p>
          </p:txBody>
        </p:sp>
        <p:sp>
          <p:nvSpPr>
            <p:cNvPr id="14" name="角丸四角形 24"/>
            <p:cNvSpPr/>
            <p:nvPr/>
          </p:nvSpPr>
          <p:spPr bwMode="auto">
            <a:xfrm>
              <a:off x="3347864" y="3140968"/>
              <a:ext cx="3079861" cy="1512168"/>
            </a:xfrm>
            <a:prstGeom prst="roundRect">
              <a:avLst>
                <a:gd name="adj" fmla="val 10381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dirty="0" smtClean="0">
                  <a:ln>
                    <a:noFill/>
                  </a:ln>
                  <a:effectLst/>
                  <a:ea typeface="+mj-ea"/>
                </a:rPr>
                <a:t>Runtime Environment</a:t>
              </a: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endParaRPr>
            </a:p>
          </p:txBody>
        </p:sp>
        <p:sp>
          <p:nvSpPr>
            <p:cNvPr id="10" name="縦巻き 49"/>
            <p:cNvSpPr/>
            <p:nvPr/>
          </p:nvSpPr>
          <p:spPr bwMode="auto">
            <a:xfrm>
              <a:off x="3563888" y="3375325"/>
              <a:ext cx="2736304" cy="503413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App Script</a:t>
              </a:r>
            </a:p>
          </p:txBody>
        </p:sp>
        <p:sp>
          <p:nvSpPr>
            <p:cNvPr id="20" name="角丸四角形 22"/>
            <p:cNvSpPr/>
            <p:nvPr/>
          </p:nvSpPr>
          <p:spPr bwMode="auto">
            <a:xfrm>
              <a:off x="4883214" y="5894613"/>
              <a:ext cx="1516749" cy="559207"/>
            </a:xfrm>
            <a:prstGeom prst="roundRect">
              <a:avLst>
                <a:gd name="adj" fmla="val 0"/>
              </a:avLst>
            </a:pr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Server</a:t>
              </a:r>
              <a:b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</a:b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Connector</a:t>
              </a:r>
            </a:p>
          </p:txBody>
        </p:sp>
        <p:sp>
          <p:nvSpPr>
            <p:cNvPr id="21" name="角丸四角形 22"/>
            <p:cNvSpPr/>
            <p:nvPr/>
          </p:nvSpPr>
          <p:spPr bwMode="auto">
            <a:xfrm>
              <a:off x="3347864" y="5894613"/>
              <a:ext cx="1516749" cy="559207"/>
            </a:xfrm>
            <a:prstGeom prst="roundRect">
              <a:avLst>
                <a:gd name="adj" fmla="val 0"/>
              </a:avLst>
            </a:pr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Client</a:t>
              </a:r>
              <a:b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</a:b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Connector</a:t>
              </a:r>
            </a:p>
          </p:txBody>
        </p:sp>
        <p:sp>
          <p:nvSpPr>
            <p:cNvPr id="22" name="角丸四角形 24"/>
            <p:cNvSpPr/>
            <p:nvPr/>
          </p:nvSpPr>
          <p:spPr bwMode="auto">
            <a:xfrm>
              <a:off x="3320102" y="5283102"/>
              <a:ext cx="3079861" cy="576000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Protocol </a:t>
              </a:r>
              <a:r>
                <a:rPr lang="en-US" altLang="ja-JP" sz="2000" smtClean="0">
                  <a:solidFill>
                    <a:schemeClr val="tx1"/>
                  </a:solidFill>
                  <a:ea typeface="+mj-ea"/>
                </a:rPr>
                <a:t>Mapping(s)</a:t>
              </a:r>
              <a:endPara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3347864" y="4679943"/>
              <a:ext cx="3024336" cy="5760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2000" smtClean="0">
                  <a:solidFill>
                    <a:schemeClr val="bg1"/>
                  </a:solidFill>
                </a:rPr>
                <a:t>Resource Model</a:t>
              </a:r>
              <a:endPara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endParaRPr>
            </a:p>
          </p:txBody>
        </p:sp>
        <p:sp>
          <p:nvSpPr>
            <p:cNvPr id="13" name="角丸四角形 21"/>
            <p:cNvSpPr/>
            <p:nvPr/>
          </p:nvSpPr>
          <p:spPr bwMode="auto">
            <a:xfrm>
              <a:off x="4448086" y="4356050"/>
              <a:ext cx="906306" cy="576064"/>
            </a:xfrm>
            <a:prstGeom prst="roundRect">
              <a:avLst>
                <a:gd name="adj" fmla="val 0"/>
              </a:avLst>
            </a:prstGeom>
            <a:solidFill>
              <a:srgbClr val="7030A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Server</a:t>
              </a:r>
              <a:r>
                <a:rPr kumimoji="1" lang="en-US" altLang="ja-JP" sz="2000" smtClean="0">
                  <a:solidFill>
                    <a:schemeClr val="bg1"/>
                  </a:solidFill>
                  <a:ea typeface="+mj-ea"/>
                </a:rPr>
                <a:t/>
              </a:r>
              <a:br>
                <a:rPr kumimoji="1" lang="en-US" altLang="ja-JP" sz="2000" smtClean="0">
                  <a:solidFill>
                    <a:schemeClr val="bg1"/>
                  </a:solidFill>
                  <a:ea typeface="+mj-ea"/>
                </a:rPr>
              </a:b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API</a:t>
              </a:r>
            </a:p>
          </p:txBody>
        </p:sp>
        <p:sp>
          <p:nvSpPr>
            <p:cNvPr id="12" name="角丸四角形 21"/>
            <p:cNvSpPr/>
            <p:nvPr/>
          </p:nvSpPr>
          <p:spPr bwMode="auto">
            <a:xfrm>
              <a:off x="5420194" y="4365104"/>
              <a:ext cx="864096" cy="576064"/>
            </a:xfrm>
            <a:prstGeom prst="roundRect">
              <a:avLst>
                <a:gd name="adj" fmla="val 0"/>
              </a:avLst>
            </a:prstGeom>
            <a:solidFill>
              <a:srgbClr val="7030A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Client</a:t>
              </a:r>
              <a:b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</a:b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API</a:t>
              </a:r>
            </a:p>
          </p:txBody>
        </p:sp>
        <p:sp>
          <p:nvSpPr>
            <p:cNvPr id="15" name="角丸四角形 21"/>
            <p:cNvSpPr/>
            <p:nvPr/>
          </p:nvSpPr>
          <p:spPr bwMode="auto">
            <a:xfrm>
              <a:off x="3475978" y="4365104"/>
              <a:ext cx="906306" cy="576064"/>
            </a:xfrm>
            <a:prstGeom prst="roundRect">
              <a:avLst>
                <a:gd name="adj" fmla="val 0"/>
              </a:avLst>
            </a:prstGeom>
            <a:solidFill>
              <a:srgbClr val="7030A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Disc.</a:t>
              </a:r>
              <a:r>
                <a:rPr kumimoji="1" lang="en-US" altLang="ja-JP" sz="2000" dirty="0" smtClean="0">
                  <a:solidFill>
                    <a:schemeClr val="bg1"/>
                  </a:solidFill>
                  <a:ea typeface="+mj-ea"/>
                </a:rPr>
                <a:t/>
              </a:r>
              <a:br>
                <a:rPr kumimoji="1" lang="en-US" altLang="ja-JP" sz="2000" dirty="0" smtClean="0">
                  <a:solidFill>
                    <a:schemeClr val="bg1"/>
                  </a:solidFill>
                  <a:ea typeface="+mj-ea"/>
                </a:rPr>
              </a:br>
              <a:r>
                <a:rPr kumimoji="1" lang="en-US" altLang="ja-JP" sz="20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API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runtime enables portable apps</a:t>
            </a:r>
          </a:p>
        </p:txBody>
      </p:sp>
      <p:sp>
        <p:nvSpPr>
          <p:cNvPr id="15" name="角丸四角形 6"/>
          <p:cNvSpPr/>
          <p:nvPr/>
        </p:nvSpPr>
        <p:spPr bwMode="auto">
          <a:xfrm>
            <a:off x="4932040" y="2564904"/>
            <a:ext cx="3456384" cy="3652449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</a:t>
            </a: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Servient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Vendor B</a:t>
            </a:r>
          </a:p>
        </p:txBody>
      </p:sp>
      <p:sp>
        <p:nvSpPr>
          <p:cNvPr id="29" name="角丸四角形 24"/>
          <p:cNvSpPr/>
          <p:nvPr/>
        </p:nvSpPr>
        <p:spPr bwMode="auto">
          <a:xfrm>
            <a:off x="5148064" y="3140968"/>
            <a:ext cx="3079861" cy="1512168"/>
          </a:xfrm>
          <a:prstGeom prst="roundRect">
            <a:avLst>
              <a:gd name="adj" fmla="val 1038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rPr>
              <a:t>Runtime Environment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effectLst/>
              <a:ea typeface="+mj-ea"/>
            </a:endParaRPr>
          </a:p>
        </p:txBody>
      </p:sp>
      <p:sp>
        <p:nvSpPr>
          <p:cNvPr id="5" name="角丸四角形 6"/>
          <p:cNvSpPr/>
          <p:nvPr/>
        </p:nvSpPr>
        <p:spPr bwMode="auto">
          <a:xfrm>
            <a:off x="755576" y="2564903"/>
            <a:ext cx="3456384" cy="3652449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</a:t>
            </a: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Servient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Vendor A</a:t>
            </a:r>
          </a:p>
        </p:txBody>
      </p:sp>
      <p:sp>
        <p:nvSpPr>
          <p:cNvPr id="28" name="角丸四角形 24"/>
          <p:cNvSpPr/>
          <p:nvPr/>
        </p:nvSpPr>
        <p:spPr bwMode="auto">
          <a:xfrm>
            <a:off x="971600" y="3140968"/>
            <a:ext cx="3079861" cy="1512168"/>
          </a:xfrm>
          <a:prstGeom prst="roundRect">
            <a:avLst>
              <a:gd name="adj" fmla="val 1038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rPr>
              <a:t>Runtime Environment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effectLst/>
              <a:ea typeface="+mj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Scripting API</a:t>
            </a:r>
            <a:endParaRPr lang="en-US"/>
          </a:p>
        </p:txBody>
      </p:sp>
      <p:sp>
        <p:nvSpPr>
          <p:cNvPr id="20" name="角丸四角形 22"/>
          <p:cNvSpPr/>
          <p:nvPr/>
        </p:nvSpPr>
        <p:spPr bwMode="auto">
          <a:xfrm>
            <a:off x="2506950" y="5894613"/>
            <a:ext cx="1516749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971600" y="5894613"/>
            <a:ext cx="1516749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22" name="角丸四角形 24"/>
          <p:cNvSpPr/>
          <p:nvPr/>
        </p:nvSpPr>
        <p:spPr bwMode="auto">
          <a:xfrm>
            <a:off x="943838" y="5283102"/>
            <a:ext cx="3079861" cy="576000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 </a:t>
            </a:r>
            <a:r>
              <a:rPr lang="en-US" altLang="ja-JP" sz="2000" smtClean="0">
                <a:solidFill>
                  <a:schemeClr val="tx1"/>
                </a:solidFill>
                <a:ea typeface="+mj-ea"/>
              </a:rPr>
              <a:t>Mapping(s)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971600" y="4679943"/>
            <a:ext cx="3024336" cy="57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 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18" name="角丸四角形 22"/>
          <p:cNvSpPr/>
          <p:nvPr/>
        </p:nvSpPr>
        <p:spPr bwMode="auto">
          <a:xfrm>
            <a:off x="6683414" y="5894614"/>
            <a:ext cx="1516749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19" name="角丸四角形 22"/>
          <p:cNvSpPr/>
          <p:nvPr/>
        </p:nvSpPr>
        <p:spPr bwMode="auto">
          <a:xfrm>
            <a:off x="5148064" y="5894614"/>
            <a:ext cx="1516749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24" name="角丸四角形 24"/>
          <p:cNvSpPr/>
          <p:nvPr/>
        </p:nvSpPr>
        <p:spPr bwMode="auto">
          <a:xfrm>
            <a:off x="5120302" y="5283103"/>
            <a:ext cx="3079861" cy="576000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 </a:t>
            </a:r>
            <a:r>
              <a:rPr lang="en-US" altLang="ja-JP" sz="2000" smtClean="0">
                <a:solidFill>
                  <a:schemeClr val="tx1"/>
                </a:solidFill>
                <a:ea typeface="+mj-ea"/>
              </a:rPr>
              <a:t>Mapping(s)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5148064" y="4679944"/>
            <a:ext cx="3024336" cy="57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 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10" name="縦巻き 49"/>
          <p:cNvSpPr/>
          <p:nvPr/>
        </p:nvSpPr>
        <p:spPr bwMode="auto">
          <a:xfrm>
            <a:off x="1143378" y="3357635"/>
            <a:ext cx="2736304" cy="503413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App Script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087724" y="4356050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Server</a:t>
            </a:r>
            <a:r>
              <a:rPr kumimoji="1" lang="en-US" altLang="ja-JP" sz="200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3059832" y="4365104"/>
            <a:ext cx="86409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2" name="角丸四角形 21"/>
          <p:cNvSpPr/>
          <p:nvPr/>
        </p:nvSpPr>
        <p:spPr bwMode="auto">
          <a:xfrm>
            <a:off x="1115616" y="4365104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Disc.</a:t>
            </a:r>
            <a: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3" name="角丸四角形 21"/>
          <p:cNvSpPr/>
          <p:nvPr/>
        </p:nvSpPr>
        <p:spPr bwMode="auto">
          <a:xfrm>
            <a:off x="6228184" y="4356050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Server</a:t>
            </a:r>
            <a:r>
              <a:rPr kumimoji="1" lang="en-US" altLang="ja-JP" sz="200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7200292" y="4365104"/>
            <a:ext cx="86409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5" name="角丸四角形 21"/>
          <p:cNvSpPr/>
          <p:nvPr/>
        </p:nvSpPr>
        <p:spPr bwMode="auto">
          <a:xfrm>
            <a:off x="5256076" y="4365104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Disc.</a:t>
            </a:r>
            <a: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31182E-6 L 0.45313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runtime enables portable apps</a:t>
            </a:r>
          </a:p>
        </p:txBody>
      </p:sp>
      <p:sp>
        <p:nvSpPr>
          <p:cNvPr id="15" name="角丸四角形 6"/>
          <p:cNvSpPr/>
          <p:nvPr/>
        </p:nvSpPr>
        <p:spPr bwMode="auto">
          <a:xfrm>
            <a:off x="4932040" y="2564904"/>
            <a:ext cx="3456384" cy="3652449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</a:t>
            </a: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Servient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Vendor B</a:t>
            </a:r>
          </a:p>
        </p:txBody>
      </p:sp>
      <p:sp>
        <p:nvSpPr>
          <p:cNvPr id="29" name="角丸四角形 24"/>
          <p:cNvSpPr/>
          <p:nvPr/>
        </p:nvSpPr>
        <p:spPr bwMode="auto">
          <a:xfrm>
            <a:off x="5148064" y="3140968"/>
            <a:ext cx="3079861" cy="1512168"/>
          </a:xfrm>
          <a:prstGeom prst="roundRect">
            <a:avLst>
              <a:gd name="adj" fmla="val 1038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rPr>
              <a:t>Runtime Environment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effectLst/>
              <a:ea typeface="+mj-ea"/>
            </a:endParaRPr>
          </a:p>
        </p:txBody>
      </p:sp>
      <p:sp>
        <p:nvSpPr>
          <p:cNvPr id="5" name="角丸四角形 6"/>
          <p:cNvSpPr/>
          <p:nvPr/>
        </p:nvSpPr>
        <p:spPr bwMode="auto">
          <a:xfrm>
            <a:off x="755576" y="2564903"/>
            <a:ext cx="3456384" cy="3652449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</a:t>
            </a: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Servient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Vendor A</a:t>
            </a:r>
          </a:p>
        </p:txBody>
      </p:sp>
      <p:sp>
        <p:nvSpPr>
          <p:cNvPr id="28" name="角丸四角形 24"/>
          <p:cNvSpPr/>
          <p:nvPr/>
        </p:nvSpPr>
        <p:spPr bwMode="auto">
          <a:xfrm>
            <a:off x="971600" y="3140968"/>
            <a:ext cx="3079861" cy="1512168"/>
          </a:xfrm>
          <a:prstGeom prst="roundRect">
            <a:avLst>
              <a:gd name="adj" fmla="val 1038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rPr>
              <a:t>Runtime Environment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effectLst/>
              <a:ea typeface="+mj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Scripting API</a:t>
            </a:r>
            <a:endParaRPr lang="en-US"/>
          </a:p>
        </p:txBody>
      </p:sp>
      <p:sp>
        <p:nvSpPr>
          <p:cNvPr id="20" name="角丸四角形 22"/>
          <p:cNvSpPr/>
          <p:nvPr/>
        </p:nvSpPr>
        <p:spPr bwMode="auto">
          <a:xfrm>
            <a:off x="2506950" y="5894613"/>
            <a:ext cx="1516749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971600" y="5894613"/>
            <a:ext cx="1516749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22" name="角丸四角形 24"/>
          <p:cNvSpPr/>
          <p:nvPr/>
        </p:nvSpPr>
        <p:spPr bwMode="auto">
          <a:xfrm>
            <a:off x="943838" y="5283102"/>
            <a:ext cx="3079861" cy="576000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 </a:t>
            </a:r>
            <a:r>
              <a:rPr lang="en-US" altLang="ja-JP" sz="2000" smtClean="0">
                <a:solidFill>
                  <a:schemeClr val="tx1"/>
                </a:solidFill>
                <a:ea typeface="+mj-ea"/>
              </a:rPr>
              <a:t>Mapping(s)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971600" y="4679943"/>
            <a:ext cx="3024336" cy="57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 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18" name="角丸四角形 22"/>
          <p:cNvSpPr/>
          <p:nvPr/>
        </p:nvSpPr>
        <p:spPr bwMode="auto">
          <a:xfrm>
            <a:off x="6683414" y="5894614"/>
            <a:ext cx="1516749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19" name="角丸四角形 22"/>
          <p:cNvSpPr/>
          <p:nvPr/>
        </p:nvSpPr>
        <p:spPr bwMode="auto">
          <a:xfrm>
            <a:off x="5148064" y="5894614"/>
            <a:ext cx="1516749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24" name="角丸四角形 24"/>
          <p:cNvSpPr/>
          <p:nvPr/>
        </p:nvSpPr>
        <p:spPr bwMode="auto">
          <a:xfrm>
            <a:off x="5120302" y="5283103"/>
            <a:ext cx="3079861" cy="576000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 </a:t>
            </a:r>
            <a:r>
              <a:rPr lang="en-US" altLang="ja-JP" sz="2000" smtClean="0">
                <a:solidFill>
                  <a:schemeClr val="tx1"/>
                </a:solidFill>
                <a:ea typeface="+mj-ea"/>
              </a:rPr>
              <a:t>Mapping(s)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5148064" y="4679944"/>
            <a:ext cx="3024336" cy="57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 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10" name="縦巻き 49"/>
          <p:cNvSpPr/>
          <p:nvPr/>
        </p:nvSpPr>
        <p:spPr bwMode="auto">
          <a:xfrm>
            <a:off x="5319842" y="3357635"/>
            <a:ext cx="2736304" cy="503413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App Script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087724" y="4356050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Server</a:t>
            </a:r>
            <a:r>
              <a:rPr kumimoji="1" lang="en-US" altLang="ja-JP" sz="200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3059832" y="4365104"/>
            <a:ext cx="86409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2" name="角丸四角形 21"/>
          <p:cNvSpPr/>
          <p:nvPr/>
        </p:nvSpPr>
        <p:spPr bwMode="auto">
          <a:xfrm>
            <a:off x="1115616" y="4365104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Disc.</a:t>
            </a:r>
            <a: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3" name="角丸四角形 21"/>
          <p:cNvSpPr/>
          <p:nvPr/>
        </p:nvSpPr>
        <p:spPr bwMode="auto">
          <a:xfrm>
            <a:off x="6228184" y="4356050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Server</a:t>
            </a:r>
            <a:r>
              <a:rPr kumimoji="1" lang="en-US" altLang="ja-JP" sz="200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7200292" y="4365104"/>
            <a:ext cx="86409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5" name="角丸四角形 21"/>
          <p:cNvSpPr/>
          <p:nvPr/>
        </p:nvSpPr>
        <p:spPr bwMode="auto">
          <a:xfrm>
            <a:off x="5256076" y="4365104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Disc.</a:t>
            </a:r>
            <a: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</a:t>
            </a:r>
            <a:r>
              <a:rPr lang="en-US" dirty="0" err="1" smtClean="0"/>
              <a:t>Howto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get started?</a:t>
            </a:r>
          </a:p>
          <a:p>
            <a:r>
              <a:rPr lang="en-US" dirty="0" smtClean="0">
                <a:hlinkClick r:id="rId2"/>
              </a:rPr>
              <a:t>http://w3c.github.io/wot/current-practices/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wot-practices-beijing-2016.html#participation-howto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Pick Your Servient Role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Role</a:t>
            </a:r>
          </a:p>
          <a:p>
            <a:pPr lvl="1"/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Machine agent</a:t>
            </a:r>
          </a:p>
          <a:p>
            <a:r>
              <a:rPr lang="en-US" dirty="0" smtClean="0"/>
              <a:t>Server Role</a:t>
            </a:r>
          </a:p>
          <a:p>
            <a:pPr lvl="1"/>
            <a:r>
              <a:rPr lang="en-US" dirty="0" smtClean="0"/>
              <a:t>Sensor/actuator</a:t>
            </a:r>
          </a:p>
          <a:p>
            <a:pPr lvl="1"/>
            <a:r>
              <a:rPr lang="en-US" dirty="0" smtClean="0"/>
              <a:t>Device simulators</a:t>
            </a:r>
          </a:p>
          <a:p>
            <a:r>
              <a:rPr lang="en-US" dirty="0" smtClean="0"/>
              <a:t>Both (“</a:t>
            </a:r>
            <a:r>
              <a:rPr lang="en-US" dirty="0" err="1" smtClean="0"/>
              <a:t>servient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Configurable client</a:t>
            </a:r>
          </a:p>
          <a:p>
            <a:pPr lvl="1"/>
            <a:r>
              <a:rPr lang="en-US" dirty="0" smtClean="0"/>
              <a:t>Aggregator using other Things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Your Platform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Role</a:t>
            </a:r>
          </a:p>
          <a:p>
            <a:pPr lvl="1"/>
            <a:r>
              <a:rPr lang="en-US" dirty="0" smtClean="0"/>
              <a:t>User interface	Angular.js and Web browser</a:t>
            </a:r>
          </a:p>
          <a:p>
            <a:pPr lvl="1"/>
            <a:r>
              <a:rPr lang="en-US" dirty="0" smtClean="0"/>
              <a:t>Machine agent	Python, Ruby, Java, C++, …</a:t>
            </a:r>
          </a:p>
          <a:p>
            <a:r>
              <a:rPr lang="en-US" dirty="0" smtClean="0"/>
              <a:t>Server Role</a:t>
            </a:r>
          </a:p>
          <a:p>
            <a:pPr lvl="1"/>
            <a:r>
              <a:rPr lang="en-US" dirty="0" smtClean="0"/>
              <a:t>Sensor/actuator	</a:t>
            </a:r>
            <a:r>
              <a:rPr lang="en-US" dirty="0" err="1" smtClean="0"/>
              <a:t>Arduino</a:t>
            </a:r>
            <a:r>
              <a:rPr lang="en-US" dirty="0" smtClean="0"/>
              <a:t>, ESP8266, </a:t>
            </a:r>
            <a:r>
              <a:rPr lang="en-US" dirty="0" err="1" smtClean="0"/>
              <a:t>mbed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Device simulators	Node.js, Java</a:t>
            </a:r>
          </a:p>
          <a:p>
            <a:r>
              <a:rPr lang="en-US" dirty="0" smtClean="0"/>
              <a:t>Both</a:t>
            </a:r>
          </a:p>
          <a:p>
            <a:pPr lvl="1"/>
            <a:r>
              <a:rPr lang="en-US" dirty="0" smtClean="0"/>
              <a:t>Hub			Raspberry Pi, </a:t>
            </a:r>
            <a:r>
              <a:rPr lang="en-US" dirty="0" err="1" smtClean="0"/>
              <a:t>smartphone</a:t>
            </a:r>
            <a:endParaRPr lang="en-US" dirty="0" smtClean="0"/>
          </a:p>
          <a:p>
            <a:pPr lvl="1"/>
            <a:r>
              <a:rPr lang="en-US" dirty="0" smtClean="0"/>
              <a:t>Cloud proxy		Java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Pick Your Protocol(s)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HTTP</a:t>
            </a:r>
          </a:p>
          <a:p>
            <a:pPr lvl="1"/>
            <a:r>
              <a:rPr lang="en-US" dirty="0" smtClean="0"/>
              <a:t>Node.js, Jetty, RESTX.io, </a:t>
            </a:r>
            <a:r>
              <a:rPr lang="en-US" dirty="0" err="1" smtClean="0"/>
              <a:t>lighttpd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Platform-specific (</a:t>
            </a:r>
            <a:r>
              <a:rPr lang="en-US" dirty="0" err="1" smtClean="0"/>
              <a:t>Arduino</a:t>
            </a:r>
            <a:r>
              <a:rPr lang="en-US" dirty="0" smtClean="0"/>
              <a:t>, </a:t>
            </a:r>
            <a:r>
              <a:rPr lang="en-US" dirty="0" err="1" smtClean="0"/>
              <a:t>Contiki</a:t>
            </a:r>
            <a:r>
              <a:rPr lang="en-US" dirty="0" smtClean="0"/>
              <a:t>, </a:t>
            </a:r>
            <a:r>
              <a:rPr lang="en-US" dirty="0" err="1" smtClean="0"/>
              <a:t>NodeMCU</a:t>
            </a:r>
            <a:r>
              <a:rPr lang="en-US" dirty="0" smtClean="0"/>
              <a:t>, …)</a:t>
            </a:r>
          </a:p>
          <a:p>
            <a:r>
              <a:rPr lang="en-US" dirty="0" err="1" smtClean="0"/>
              <a:t>CoAP</a:t>
            </a:r>
            <a:endParaRPr lang="en-US" dirty="0" smtClean="0"/>
          </a:p>
          <a:p>
            <a:pPr lvl="1"/>
            <a:r>
              <a:rPr lang="en-US" dirty="0" smtClean="0"/>
              <a:t>Californium, node-</a:t>
            </a:r>
            <a:r>
              <a:rPr lang="en-US" dirty="0" err="1" smtClean="0"/>
              <a:t>coap</a:t>
            </a:r>
            <a:r>
              <a:rPr lang="en-US" dirty="0" smtClean="0"/>
              <a:t>, </a:t>
            </a:r>
            <a:r>
              <a:rPr lang="en-US" dirty="0" err="1" smtClean="0"/>
              <a:t>libcoap</a:t>
            </a:r>
            <a:endParaRPr lang="en-US" dirty="0" smtClean="0"/>
          </a:p>
          <a:p>
            <a:pPr lvl="1"/>
            <a:r>
              <a:rPr lang="en-US" dirty="0" smtClean="0"/>
              <a:t>Platform-specific (</a:t>
            </a:r>
            <a:r>
              <a:rPr lang="en-US" dirty="0" err="1" smtClean="0"/>
              <a:t>Contiki</a:t>
            </a:r>
            <a:r>
              <a:rPr lang="en-US" dirty="0" smtClean="0"/>
              <a:t>, </a:t>
            </a:r>
            <a:r>
              <a:rPr lang="en-US" dirty="0" err="1" smtClean="0"/>
              <a:t>mbed</a:t>
            </a:r>
            <a:r>
              <a:rPr lang="en-US" dirty="0" smtClean="0"/>
              <a:t>, </a:t>
            </a:r>
            <a:r>
              <a:rPr lang="en-US" dirty="0" err="1" smtClean="0"/>
              <a:t>NodeMCU</a:t>
            </a:r>
            <a:r>
              <a:rPr lang="en-US" dirty="0" smtClean="0"/>
              <a:t>, …)</a:t>
            </a:r>
          </a:p>
          <a:p>
            <a:pPr lvl="1"/>
            <a:r>
              <a:rPr lang="en-US" dirty="0" smtClean="0">
                <a:hlinkClick r:id="rId2"/>
              </a:rPr>
              <a:t>http://coap.technology/</a:t>
            </a:r>
            <a:endParaRPr lang="en-US" dirty="0" smtClean="0"/>
          </a:p>
          <a:p>
            <a:r>
              <a:rPr lang="en-US" dirty="0" smtClean="0"/>
              <a:t>Others? Design the binding!</a:t>
            </a:r>
          </a:p>
          <a:p>
            <a:pPr lvl="1"/>
            <a:r>
              <a:rPr lang="en-US" dirty="0" smtClean="0"/>
              <a:t>e.g., MQTT: </a:t>
            </a:r>
            <a:r>
              <a:rPr lang="en-US" dirty="0" smtClean="0">
                <a:hlinkClick r:id="rId3"/>
              </a:rPr>
              <a:t>https://www.eclipse.org/paho/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Your Logic Implementation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native application logic</a:t>
            </a:r>
          </a:p>
          <a:p>
            <a:endParaRPr lang="en-US" dirty="0" smtClean="0"/>
          </a:p>
          <a:p>
            <a:r>
              <a:rPr lang="en-US" dirty="0" smtClean="0"/>
              <a:t>Once familiar, follow the Current Practices document for the Scripting API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http://w3c.github.io/wot/current-practices/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wot-practices.html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Online Resources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141168"/>
          </a:xfrm>
        </p:spPr>
        <p:txBody>
          <a:bodyPr>
            <a:noAutofit/>
          </a:bodyPr>
          <a:lstStyle/>
          <a:p>
            <a:r>
              <a:rPr lang="en-US" sz="2000" dirty="0" smtClean="0"/>
              <a:t>Interest Group</a:t>
            </a:r>
          </a:p>
          <a:p>
            <a:pPr lvl="1"/>
            <a:r>
              <a:rPr lang="en-US" sz="1600" dirty="0" smtClean="0">
                <a:hlinkClick r:id="rId2"/>
              </a:rPr>
              <a:t>https://www.w3.org/WoT/IG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pPr lvl="1"/>
            <a:r>
              <a:rPr lang="en-US" sz="1600" dirty="0" smtClean="0">
                <a:hlinkClick r:id="rId3"/>
              </a:rPr>
              <a:t>https://lists.w3.org/Archives/Public/public-wot-ig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(subscribe to mailing list)</a:t>
            </a:r>
            <a:endParaRPr lang="en-US" sz="1600" dirty="0" smtClean="0"/>
          </a:p>
          <a:p>
            <a:r>
              <a:rPr lang="en-US" sz="2000" dirty="0" smtClean="0"/>
              <a:t>Documents (for implementers)</a:t>
            </a:r>
            <a:endParaRPr lang="en-US" sz="2000" dirty="0" smtClean="0"/>
          </a:p>
          <a:p>
            <a:pPr lvl="1"/>
            <a:r>
              <a:rPr lang="en-US" sz="1600" dirty="0" smtClean="0">
                <a:hlinkClick r:id="rId4"/>
              </a:rPr>
              <a:t>http://w3c.github.io/wot/architecture/wot-architecture.html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>
                <a:hlinkClick r:id="rId5"/>
              </a:rPr>
              <a:t>http://w3c.github.io/wot/current-practices/wot-practices.html</a:t>
            </a:r>
            <a:r>
              <a:rPr lang="en-US" sz="1600" dirty="0" smtClean="0"/>
              <a:t> </a:t>
            </a:r>
            <a:r>
              <a:rPr lang="en-US" sz="1600" dirty="0" smtClean="0"/>
              <a:t>(living document)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smtClean="0"/>
              <a:t>Beijing 2016 </a:t>
            </a:r>
            <a:r>
              <a:rPr lang="en-US" sz="1600" dirty="0" smtClean="0"/>
              <a:t>Release: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smtClean="0">
                <a:hlinkClick r:id="rId6"/>
              </a:rPr>
              <a:t>http://w3c.github.io/wot/current-practices/wot-practices-beijing-2016.html</a:t>
            </a:r>
            <a:r>
              <a:rPr lang="en-US" sz="1600" dirty="0" smtClean="0"/>
              <a:t> </a:t>
            </a:r>
            <a:endParaRPr lang="en-US" sz="2000" dirty="0" smtClean="0"/>
          </a:p>
          <a:p>
            <a:r>
              <a:rPr lang="en-US" sz="2000" dirty="0" err="1" smtClean="0"/>
              <a:t>GitHub</a:t>
            </a:r>
            <a:r>
              <a:rPr lang="en-US" sz="2000" dirty="0" smtClean="0"/>
              <a:t> (documents and proposals)</a:t>
            </a:r>
            <a:endParaRPr lang="en-US" sz="2000" dirty="0" smtClean="0"/>
          </a:p>
          <a:p>
            <a:pPr lvl="1"/>
            <a:r>
              <a:rPr lang="en-US" sz="1600" dirty="0" smtClean="0">
                <a:hlinkClick r:id="rId7"/>
              </a:rPr>
              <a:t>https://github.com/w3c/wot</a:t>
            </a:r>
            <a:r>
              <a:rPr lang="en-US" sz="1600" dirty="0" smtClean="0"/>
              <a:t> </a:t>
            </a:r>
          </a:p>
          <a:p>
            <a:r>
              <a:rPr lang="en-US" sz="2000" dirty="0" smtClean="0"/>
              <a:t>Wiki (organizational information: </a:t>
            </a:r>
            <a:r>
              <a:rPr lang="en-US" sz="2000" dirty="0" err="1" smtClean="0"/>
              <a:t>WebConf</a:t>
            </a:r>
            <a:r>
              <a:rPr lang="en-US" sz="2000" dirty="0" smtClean="0"/>
              <a:t> calls, Face-to-Face meetings, …)</a:t>
            </a:r>
            <a:endParaRPr lang="en-US" sz="2000" dirty="0" smtClean="0"/>
          </a:p>
          <a:p>
            <a:pPr lvl="1"/>
            <a:r>
              <a:rPr lang="en-US" sz="1600" dirty="0" smtClean="0">
                <a:hlinkClick r:id="rId8"/>
              </a:rPr>
              <a:t>https://www.w3.org/WoT/IG/wiki/Main_Page</a:t>
            </a:r>
            <a:r>
              <a:rPr lang="en-US" sz="1600" dirty="0" smtClean="0"/>
              <a:t> </a:t>
            </a:r>
          </a:p>
          <a:p>
            <a:r>
              <a:rPr lang="en-US" sz="2000" dirty="0" err="1" smtClean="0"/>
              <a:t>WoT</a:t>
            </a:r>
            <a:r>
              <a:rPr lang="en-US" sz="2000" dirty="0" smtClean="0"/>
              <a:t> Projects (implementing </a:t>
            </a:r>
            <a:r>
              <a:rPr lang="en-US" sz="2000" dirty="0" err="1" smtClean="0"/>
              <a:t>WoT</a:t>
            </a:r>
            <a:r>
              <a:rPr lang="en-US" sz="2000" dirty="0" smtClean="0"/>
              <a:t> Current Practices)</a:t>
            </a:r>
            <a:endParaRPr lang="en-US" sz="2000" dirty="0" smtClean="0"/>
          </a:p>
          <a:p>
            <a:pPr lvl="1"/>
            <a:r>
              <a:rPr lang="en-US" sz="1600" dirty="0" smtClean="0">
                <a:hlinkClick r:id="rId9"/>
              </a:rPr>
              <a:t>https://github.com/thingweb/</a:t>
            </a:r>
            <a:endParaRPr lang="en-US" sz="1600" dirty="0" smtClean="0"/>
          </a:p>
          <a:p>
            <a:pPr lvl="1"/>
            <a:r>
              <a:rPr lang="en-US" sz="1600" dirty="0" smtClean="0">
                <a:hlinkClick r:id="rId10"/>
              </a:rPr>
              <a:t>https://github.com/mkovatsc/wot-demo-devices</a:t>
            </a:r>
            <a:endParaRPr lang="en-US" sz="1600" dirty="0" smtClean="0"/>
          </a:p>
          <a:p>
            <a:pPr lvl="1"/>
            <a:r>
              <a:rPr lang="en-US" sz="1600" dirty="0" smtClean="0"/>
              <a:t>Please add yours!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Mission</a:t>
            </a:r>
            <a:endParaRPr lang="en-US" dirty="0"/>
          </a:p>
        </p:txBody>
      </p:sp>
      <p:pic>
        <p:nvPicPr>
          <p:cNvPr id="5" name="Picture 2" descr="https://pbs.twimg.com/profile_images/737757905177300992/NwwT3a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96852"/>
            <a:ext cx="1008112" cy="1008112"/>
          </a:xfrm>
          <a:prstGeom prst="rect">
            <a:avLst/>
          </a:prstGeom>
          <a:noFill/>
        </p:spPr>
      </p:pic>
      <p:pic>
        <p:nvPicPr>
          <p:cNvPr id="6" name="Picture 4" descr="http://www.etsi.org/images/articles/logos/oneM2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6226" y="4777650"/>
            <a:ext cx="1295044" cy="883598"/>
          </a:xfrm>
          <a:prstGeom prst="rect">
            <a:avLst/>
          </a:prstGeom>
          <a:noFill/>
        </p:spPr>
      </p:pic>
      <p:pic>
        <p:nvPicPr>
          <p:cNvPr id="7" name="Picture 6" descr="https://lh6.ggpht.com/9HO8ss1ZMkSOVERLU0gakZEJpptzRxV4TYL3YJ5vPdYe5V0z3EpV_Wqezc8RkRcNcP6-=w3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2060848"/>
            <a:ext cx="1080120" cy="1080120"/>
          </a:xfrm>
          <a:prstGeom prst="rect">
            <a:avLst/>
          </a:prstGeom>
          <a:noFill/>
        </p:spPr>
      </p:pic>
      <p:pic>
        <p:nvPicPr>
          <p:cNvPr id="8" name="Picture 8" descr="https://media.licdn.com/media/p/1/000/225/076/21c1f0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72808" y="2362479"/>
            <a:ext cx="1440160" cy="490457"/>
          </a:xfrm>
          <a:prstGeom prst="rect">
            <a:avLst/>
          </a:prstGeom>
          <a:noFill/>
        </p:spPr>
      </p:pic>
      <p:pic>
        <p:nvPicPr>
          <p:cNvPr id="9" name="Picture 4" descr="http://openmobilealliance.org/wp-content/uploads/2012/11/LOGO_OMA_Larg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572" y="4783124"/>
            <a:ext cx="1717009" cy="8726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ussdiagramm: Manuelle Eingabe 9"/>
          <p:cNvSpPr/>
          <p:nvPr/>
        </p:nvSpPr>
        <p:spPr>
          <a:xfrm>
            <a:off x="827584" y="3116476"/>
            <a:ext cx="864096" cy="576064"/>
          </a:xfrm>
          <a:prstGeom prst="flowChartManualInp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ussdiagramm: Lochstreifen 10"/>
          <p:cNvSpPr/>
          <p:nvPr/>
        </p:nvSpPr>
        <p:spPr>
          <a:xfrm>
            <a:off x="3347864" y="3140968"/>
            <a:ext cx="936104" cy="648072"/>
          </a:xfrm>
          <a:prstGeom prst="flowChartPunchedTap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ppelte Welle 11"/>
          <p:cNvSpPr/>
          <p:nvPr/>
        </p:nvSpPr>
        <p:spPr>
          <a:xfrm>
            <a:off x="1835696" y="4149079"/>
            <a:ext cx="936104" cy="576064"/>
          </a:xfrm>
          <a:prstGeom prst="doubleWav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Gespeicherte Daten 12"/>
          <p:cNvSpPr/>
          <p:nvPr/>
        </p:nvSpPr>
        <p:spPr>
          <a:xfrm rot="16200000">
            <a:off x="6246186" y="3032956"/>
            <a:ext cx="828092" cy="828092"/>
          </a:xfrm>
          <a:prstGeom prst="flowChartOnlineStorag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ingekerbter Richtungspfeil 13"/>
          <p:cNvSpPr/>
          <p:nvPr/>
        </p:nvSpPr>
        <p:spPr>
          <a:xfrm rot="16200000">
            <a:off x="4824028" y="3897052"/>
            <a:ext cx="864096" cy="936104"/>
          </a:xfrm>
          <a:prstGeom prst="chevron">
            <a:avLst>
              <a:gd name="adj" fmla="val 2732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lussdiagramm: Magnetplattenspeicher 14"/>
          <p:cNvSpPr/>
          <p:nvPr/>
        </p:nvSpPr>
        <p:spPr>
          <a:xfrm>
            <a:off x="7524328" y="4005063"/>
            <a:ext cx="720080" cy="79208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7604500" y="463910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17" name="Textfeld 16"/>
          <p:cNvSpPr txBox="1"/>
          <p:nvPr/>
        </p:nvSpPr>
        <p:spPr>
          <a:xfrm>
            <a:off x="1147120" y="5805264"/>
            <a:ext cx="6849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“interconnecting existing Internet of Things platforms</a:t>
            </a:r>
            <a:br>
              <a:rPr lang="en-US" sz="2400" dirty="0" smtClean="0"/>
            </a:br>
            <a:r>
              <a:rPr lang="en-US" sz="2400" dirty="0" smtClean="0"/>
              <a:t>and complementing available standards”</a:t>
            </a:r>
            <a:endParaRPr lang="en-US" sz="2400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3443027"/>
            <a:ext cx="8208912" cy="10574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en-US" sz="4400" dirty="0" smtClean="0"/>
              <a:t>Web of Things</a:t>
            </a:r>
            <a:endParaRPr lang="en-US" sz="44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2543598" y="1383159"/>
            <a:ext cx="4056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Not to be yet another standard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WoT</a:t>
            </a:r>
            <a:r>
              <a:rPr lang="en-US" dirty="0" smtClean="0"/>
              <a:t> Concepts</a:t>
            </a:r>
            <a:endParaRPr lang="en-US" dirty="0"/>
          </a:p>
        </p:txBody>
      </p:sp>
      <p:grpSp>
        <p:nvGrpSpPr>
          <p:cNvPr id="64" name="Gruppieren 63"/>
          <p:cNvGrpSpPr/>
          <p:nvPr/>
        </p:nvGrpSpPr>
        <p:grpSpPr>
          <a:xfrm>
            <a:off x="463559" y="1484784"/>
            <a:ext cx="8245663" cy="5184576"/>
            <a:chOff x="1066590" y="1556792"/>
            <a:chExt cx="7642632" cy="4805412"/>
          </a:xfrm>
        </p:grpSpPr>
        <p:pic>
          <p:nvPicPr>
            <p:cNvPr id="5" name="Picture 3" descr="D:\Projects\W3C\wot\charters\firewal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06491" y="2325486"/>
              <a:ext cx="936104" cy="811290"/>
            </a:xfrm>
            <a:prstGeom prst="rect">
              <a:avLst/>
            </a:prstGeom>
            <a:noFill/>
          </p:spPr>
        </p:pic>
        <p:pic>
          <p:nvPicPr>
            <p:cNvPr id="6" name="図 7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50690" y="4904339"/>
              <a:ext cx="650213" cy="540885"/>
            </a:xfrm>
            <a:prstGeom prst="rect">
              <a:avLst/>
            </a:prstGeom>
          </p:spPr>
        </p:pic>
        <p:sp>
          <p:nvSpPr>
            <p:cNvPr id="7" name="雲 41"/>
            <p:cNvSpPr/>
            <p:nvPr/>
          </p:nvSpPr>
          <p:spPr bwMode="gray">
            <a:xfrm>
              <a:off x="1115616" y="1556792"/>
              <a:ext cx="3656521" cy="2448272"/>
            </a:xfrm>
            <a:prstGeom prst="cloud">
              <a:avLst/>
            </a:prstGeom>
            <a:solidFill>
              <a:srgbClr val="DAD9D6"/>
            </a:solidFill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ctr"/>
              <a:endParaRPr lang="ja-JP" altLang="en-US" sz="1800" dirty="0" err="1" smtClean="0">
                <a:solidFill>
                  <a:prstClr val="black"/>
                </a:solidFill>
                <a:latin typeface="Gill Sans MT"/>
                <a:ea typeface="ＭＳ Ｐゴシック" panose="020B0600070205080204" pitchFamily="50" charset="-128"/>
              </a:endParaRPr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1979713" y="4828276"/>
              <a:ext cx="1061260" cy="1080120"/>
              <a:chOff x="518985" y="3732127"/>
              <a:chExt cx="1009825" cy="1562178"/>
            </a:xfrm>
          </p:grpSpPr>
          <p:sp>
            <p:nvSpPr>
              <p:cNvPr id="9" name="角丸四角形 6"/>
              <p:cNvSpPr/>
              <p:nvPr/>
            </p:nvSpPr>
            <p:spPr bwMode="auto">
              <a:xfrm>
                <a:off x="518985" y="3732127"/>
                <a:ext cx="1009825" cy="1562178"/>
              </a:xfrm>
              <a:prstGeom prst="roundRect">
                <a:avLst>
                  <a:gd name="adj" fmla="val 6113"/>
                </a:avLst>
              </a:prstGeom>
              <a:gradFill rotWithShape="1">
                <a:gsLst>
                  <a:gs pos="0">
                    <a:sysClr val="windowText" lastClr="000000">
                      <a:tint val="45000"/>
                      <a:satMod val="200000"/>
                    </a:sysClr>
                  </a:gs>
                  <a:gs pos="30000">
                    <a:sysClr val="windowText" lastClr="000000">
                      <a:tint val="61000"/>
                      <a:satMod val="200000"/>
                    </a:sysClr>
                  </a:gs>
                  <a:gs pos="45000">
                    <a:sysClr val="windowText" lastClr="000000">
                      <a:tint val="66000"/>
                      <a:satMod val="200000"/>
                    </a:sysClr>
                  </a:gs>
                  <a:gs pos="55000">
                    <a:sysClr val="windowText" lastClr="000000">
                      <a:tint val="66000"/>
                      <a:satMod val="200000"/>
                    </a:sysClr>
                  </a:gs>
                  <a:gs pos="73000">
                    <a:sysClr val="windowText" lastClr="000000">
                      <a:tint val="61000"/>
                      <a:satMod val="200000"/>
                    </a:sysClr>
                  </a:gs>
                  <a:gs pos="100000">
                    <a:sysClr val="windowText" lastClr="000000">
                      <a:tint val="45000"/>
                      <a:satMod val="200000"/>
                    </a:sysClr>
                  </a:gs>
                </a:gsLst>
                <a:lin ang="950000" scaled="1"/>
              </a:gra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  <a:extLst/>
            </p:spPr>
            <p:txBody>
              <a:bodyPr vert="horz" wrap="none" lIns="91440" tIns="3600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 Web Browser</a:t>
                </a:r>
                <a:endParaRPr kumimoji="0" lang="ja-JP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10" name="角丸四角形 24"/>
              <p:cNvSpPr/>
              <p:nvPr/>
            </p:nvSpPr>
            <p:spPr bwMode="auto">
              <a:xfrm>
                <a:off x="595428" y="4955588"/>
                <a:ext cx="856939" cy="246333"/>
              </a:xfrm>
              <a:prstGeom prst="roundRect">
                <a:avLst/>
              </a:prstGeom>
              <a:solidFill>
                <a:srgbClr val="92D050"/>
              </a:solidFill>
              <a:ln w="25400" cap="flat" cmpd="sng" algn="ctr">
                <a:solidFill>
                  <a:srgbClr val="1BA12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ctr"/>
                <a:r>
                  <a:rPr lang="en-US" altLang="ja-JP" sz="600" dirty="0" smtClean="0">
                    <a:solidFill>
                      <a:prstClr val="black"/>
                    </a:solidFill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  <a:endParaRPr lang="ja-JP" altLang="en-US" sz="600" dirty="0" smtClean="0">
                  <a:solidFill>
                    <a:prstClr val="black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11" name="角丸四角形 21"/>
              <p:cNvSpPr/>
              <p:nvPr/>
            </p:nvSpPr>
            <p:spPr bwMode="auto">
              <a:xfrm>
                <a:off x="595497" y="4695415"/>
                <a:ext cx="856800" cy="22479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ctr"/>
                <a:r>
                  <a:rPr lang="en-US" altLang="ja-JP" sz="600" dirty="0" smtClean="0">
                    <a:solidFill>
                      <a:schemeClr val="bg1"/>
                    </a:solidFill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Resource</a:t>
                </a:r>
                <a:r>
                  <a:rPr lang="ja-JP" altLang="en-US" sz="600">
                    <a:solidFill>
                      <a:schemeClr val="bg1"/>
                    </a:solidFill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 </a:t>
                </a:r>
                <a:r>
                  <a:rPr lang="en-US" altLang="ja-JP" sz="600" dirty="0" smtClean="0">
                    <a:solidFill>
                      <a:schemeClr val="bg1"/>
                    </a:solidFill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Model</a:t>
                </a:r>
                <a:endParaRPr lang="ja-JP" altLang="en-US" sz="600" dirty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12" name="縦巻き 49"/>
              <p:cNvSpPr/>
              <p:nvPr/>
            </p:nvSpPr>
            <p:spPr bwMode="auto">
              <a:xfrm>
                <a:off x="595497" y="4050828"/>
                <a:ext cx="856800" cy="229507"/>
              </a:xfrm>
              <a:prstGeom prst="verticalScroll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App Script</a:t>
                </a:r>
                <a:endParaRPr kumimoji="0" lang="ja-JP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13" name="角丸四角形 21"/>
              <p:cNvSpPr/>
              <p:nvPr/>
            </p:nvSpPr>
            <p:spPr bwMode="auto">
              <a:xfrm>
                <a:off x="595497" y="4406495"/>
                <a:ext cx="856800" cy="253546"/>
              </a:xfrm>
              <a:prstGeom prst="roundRect">
                <a:avLst/>
              </a:prstGeom>
              <a:solidFill>
                <a:srgbClr val="7030A0"/>
              </a:solidFill>
              <a:ln w="254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ctr"/>
                <a:r>
                  <a:rPr lang="en-US" altLang="ja-JP" sz="600" dirty="0" smtClean="0">
                    <a:solidFill>
                      <a:schemeClr val="bg1"/>
                    </a:solidFill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Runtime Environment</a:t>
                </a:r>
                <a:endParaRPr lang="ja-JP" altLang="en-US" sz="600" dirty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cxnSp>
            <p:nvCxnSpPr>
              <p:cNvPr id="14" name="直線矢印コネクタ 40"/>
              <p:cNvCxnSpPr/>
              <p:nvPr/>
            </p:nvCxnSpPr>
            <p:spPr bwMode="auto">
              <a:xfrm>
                <a:off x="1023897" y="4253745"/>
                <a:ext cx="0" cy="175070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headEnd type="triangle" w="med" len="sm"/>
                <a:tailEnd type="triangle" w="med" len="sm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  <a:extLst/>
            </p:spPr>
          </p:cxnSp>
        </p:grpSp>
        <p:pic>
          <p:nvPicPr>
            <p:cNvPr id="15" name="図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782738" y="4552444"/>
              <a:ext cx="413874" cy="603217"/>
            </a:xfrm>
            <a:prstGeom prst="rect">
              <a:avLst/>
            </a:prstGeom>
          </p:spPr>
        </p:pic>
        <p:grpSp>
          <p:nvGrpSpPr>
            <p:cNvPr id="16" name="Gruppieren 15"/>
            <p:cNvGrpSpPr/>
            <p:nvPr/>
          </p:nvGrpSpPr>
          <p:grpSpPr>
            <a:xfrm>
              <a:off x="5732292" y="2869264"/>
              <a:ext cx="1190046" cy="1025651"/>
              <a:chOff x="2828012" y="3702859"/>
              <a:chExt cx="1838118" cy="1584197"/>
            </a:xfrm>
          </p:grpSpPr>
          <p:sp>
            <p:nvSpPr>
              <p:cNvPr id="17" name="角丸四角形 6"/>
              <p:cNvSpPr/>
              <p:nvPr/>
            </p:nvSpPr>
            <p:spPr bwMode="auto">
              <a:xfrm>
                <a:off x="2828012" y="3702859"/>
                <a:ext cx="1838118" cy="1584197"/>
              </a:xfrm>
              <a:prstGeom prst="roundRect">
                <a:avLst>
                  <a:gd name="adj" fmla="val 6113"/>
                </a:avLst>
              </a:prstGeom>
              <a:gradFill rotWithShape="1">
                <a:gsLst>
                  <a:gs pos="0">
                    <a:sysClr val="windowText" lastClr="000000">
                      <a:tint val="45000"/>
                      <a:satMod val="200000"/>
                    </a:sysClr>
                  </a:gs>
                  <a:gs pos="30000">
                    <a:sysClr val="windowText" lastClr="000000">
                      <a:tint val="61000"/>
                      <a:satMod val="200000"/>
                    </a:sysClr>
                  </a:gs>
                  <a:gs pos="45000">
                    <a:sysClr val="windowText" lastClr="000000">
                      <a:tint val="66000"/>
                      <a:satMod val="200000"/>
                    </a:sysClr>
                  </a:gs>
                  <a:gs pos="55000">
                    <a:sysClr val="windowText" lastClr="000000">
                      <a:tint val="66000"/>
                      <a:satMod val="200000"/>
                    </a:sysClr>
                  </a:gs>
                  <a:gs pos="73000">
                    <a:sysClr val="windowText" lastClr="000000">
                      <a:tint val="61000"/>
                      <a:satMod val="200000"/>
                    </a:sysClr>
                  </a:gs>
                  <a:gs pos="100000">
                    <a:sysClr val="windowText" lastClr="000000">
                      <a:tint val="45000"/>
                      <a:satMod val="200000"/>
                    </a:sysClr>
                  </a:gs>
                </a:gsLst>
                <a:lin ang="950000" scaled="1"/>
              </a:gra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  <a:extLst/>
            </p:spPr>
            <p:txBody>
              <a:bodyPr vert="horz" wrap="none" lIns="91440" tIns="36000" rIns="9144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WoT</a:t>
                </a:r>
                <a:r>
                  <a:rPr kumimoji="0" lang="en-US" altLang="ja-JP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 Servient</a:t>
                </a:r>
                <a:endParaRPr kumimoji="0" lang="ja-JP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18" name="角丸四角形 24"/>
              <p:cNvSpPr/>
              <p:nvPr/>
            </p:nvSpPr>
            <p:spPr bwMode="auto">
              <a:xfrm>
                <a:off x="2912999" y="4942119"/>
                <a:ext cx="1668143" cy="246334"/>
              </a:xfrm>
              <a:prstGeom prst="roundRect">
                <a:avLst/>
              </a:prstGeom>
              <a:solidFill>
                <a:srgbClr val="92D050"/>
              </a:solidFill>
              <a:ln w="25400" cap="flat" cmpd="sng" algn="ctr">
                <a:solidFill>
                  <a:srgbClr val="1BA12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  <a:endParaRPr kumimoji="0" lang="ja-JP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19" name="角丸四角形 21"/>
              <p:cNvSpPr/>
              <p:nvPr/>
            </p:nvSpPr>
            <p:spPr bwMode="auto">
              <a:xfrm>
                <a:off x="2912999" y="4688348"/>
                <a:ext cx="1668143" cy="21519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Resource</a:t>
                </a:r>
                <a:r>
                  <a:rPr kumimoji="0" lang="ja-JP" altLang="en-US" sz="6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 </a:t>
                </a:r>
                <a:r>
                  <a:rPr kumimoji="0" lang="en-US" altLang="ja-JP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Model</a:t>
                </a:r>
                <a:endParaRPr kumimoji="0" lang="ja-JP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20" name="縦巻き 49"/>
              <p:cNvSpPr/>
              <p:nvPr/>
            </p:nvSpPr>
            <p:spPr bwMode="auto">
              <a:xfrm>
                <a:off x="2912999" y="4059961"/>
                <a:ext cx="1668143" cy="210107"/>
              </a:xfrm>
              <a:prstGeom prst="verticalScroll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App Script</a:t>
                </a:r>
                <a:endParaRPr kumimoji="0" lang="ja-JP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21" name="角丸四角形 21"/>
              <p:cNvSpPr/>
              <p:nvPr/>
            </p:nvSpPr>
            <p:spPr bwMode="auto">
              <a:xfrm>
                <a:off x="2912999" y="4396227"/>
                <a:ext cx="1668143" cy="253545"/>
              </a:xfrm>
              <a:prstGeom prst="roundRect">
                <a:avLst/>
              </a:prstGeom>
              <a:solidFill>
                <a:srgbClr val="7030A0"/>
              </a:solidFill>
              <a:ln w="254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ctr"/>
                <a:r>
                  <a:rPr lang="en-US" altLang="ja-JP" sz="600" dirty="0" smtClean="0">
                    <a:solidFill>
                      <a:schemeClr val="bg1"/>
                    </a:solidFill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Runtime Environment</a:t>
                </a:r>
                <a:endParaRPr lang="ja-JP" altLang="en-US" sz="600" dirty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cxnSp>
            <p:nvCxnSpPr>
              <p:cNvPr id="22" name="直線矢印コネクタ 72"/>
              <p:cNvCxnSpPr/>
              <p:nvPr/>
            </p:nvCxnSpPr>
            <p:spPr bwMode="auto">
              <a:xfrm>
                <a:off x="4182163" y="4209096"/>
                <a:ext cx="0" cy="217391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headEnd type="triangle" w="med" len="sm"/>
                <a:tailEnd type="triangle" w="med" len="sm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  <a:extLst/>
            </p:spPr>
          </p:cxnSp>
          <p:cxnSp>
            <p:nvCxnSpPr>
              <p:cNvPr id="23" name="直線矢印コネクタ 75"/>
              <p:cNvCxnSpPr/>
              <p:nvPr/>
            </p:nvCxnSpPr>
            <p:spPr bwMode="auto">
              <a:xfrm>
                <a:off x="3318068" y="4209096"/>
                <a:ext cx="0" cy="217391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headEnd type="triangle" w="med" len="sm"/>
                <a:tailEnd type="triangle" w="med" len="sm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  <a:extLst/>
            </p:spPr>
          </p:cxnSp>
        </p:grpSp>
        <p:sp>
          <p:nvSpPr>
            <p:cNvPr id="24" name="角丸四角形 49"/>
            <p:cNvSpPr/>
            <p:nvPr/>
          </p:nvSpPr>
          <p:spPr bwMode="gray">
            <a:xfrm>
              <a:off x="5510643" y="2627188"/>
              <a:ext cx="1597966" cy="1458351"/>
            </a:xfrm>
            <a:prstGeom prst="roundRect">
              <a:avLst>
                <a:gd name="adj" fmla="val 6589"/>
              </a:avLst>
            </a:prstGeom>
            <a:noFill/>
            <a:ln w="38100" cap="flat" cmpd="sng" algn="ctr">
              <a:solidFill>
                <a:srgbClr val="9FB8CD"/>
              </a:solidFill>
              <a:prstDash val="dash"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25" name="図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740456" y="2285339"/>
              <a:ext cx="1193968" cy="477587"/>
            </a:xfrm>
            <a:prstGeom prst="rect">
              <a:avLst/>
            </a:prstGeom>
          </p:spPr>
        </p:pic>
        <p:grpSp>
          <p:nvGrpSpPr>
            <p:cNvPr id="26" name="Gruppieren 25"/>
            <p:cNvGrpSpPr/>
            <p:nvPr/>
          </p:nvGrpSpPr>
          <p:grpSpPr>
            <a:xfrm>
              <a:off x="2505721" y="2476405"/>
              <a:ext cx="1190046" cy="1033483"/>
              <a:chOff x="2828012" y="3702859"/>
              <a:chExt cx="1838118" cy="1596294"/>
            </a:xfrm>
          </p:grpSpPr>
          <p:sp>
            <p:nvSpPr>
              <p:cNvPr id="27" name="角丸四角形 6"/>
              <p:cNvSpPr/>
              <p:nvPr/>
            </p:nvSpPr>
            <p:spPr bwMode="auto">
              <a:xfrm>
                <a:off x="2828012" y="3702859"/>
                <a:ext cx="1838118" cy="1596294"/>
              </a:xfrm>
              <a:prstGeom prst="roundRect">
                <a:avLst>
                  <a:gd name="adj" fmla="val 6113"/>
                </a:avLst>
              </a:prstGeom>
              <a:gradFill rotWithShape="1">
                <a:gsLst>
                  <a:gs pos="0">
                    <a:sysClr val="windowText" lastClr="000000">
                      <a:tint val="45000"/>
                      <a:satMod val="200000"/>
                    </a:sysClr>
                  </a:gs>
                  <a:gs pos="30000">
                    <a:sysClr val="windowText" lastClr="000000">
                      <a:tint val="61000"/>
                      <a:satMod val="200000"/>
                    </a:sysClr>
                  </a:gs>
                  <a:gs pos="45000">
                    <a:sysClr val="windowText" lastClr="000000">
                      <a:tint val="66000"/>
                      <a:satMod val="200000"/>
                    </a:sysClr>
                  </a:gs>
                  <a:gs pos="55000">
                    <a:sysClr val="windowText" lastClr="000000">
                      <a:tint val="66000"/>
                      <a:satMod val="200000"/>
                    </a:sysClr>
                  </a:gs>
                  <a:gs pos="73000">
                    <a:sysClr val="windowText" lastClr="000000">
                      <a:tint val="61000"/>
                      <a:satMod val="200000"/>
                    </a:sysClr>
                  </a:gs>
                  <a:gs pos="100000">
                    <a:sysClr val="windowText" lastClr="000000">
                      <a:tint val="45000"/>
                      <a:satMod val="200000"/>
                    </a:sysClr>
                  </a:gs>
                </a:gsLst>
                <a:lin ang="950000" scaled="1"/>
              </a:gra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  <a:extLst/>
            </p:spPr>
            <p:txBody>
              <a:bodyPr vert="horz" wrap="none" lIns="91440" tIns="36000" rIns="9144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WoT</a:t>
                </a:r>
                <a:r>
                  <a:rPr kumimoji="0" lang="en-US" altLang="ja-JP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 Servient</a:t>
                </a:r>
                <a:endParaRPr kumimoji="0" lang="ja-JP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28" name="角丸四角形 24"/>
              <p:cNvSpPr/>
              <p:nvPr/>
            </p:nvSpPr>
            <p:spPr bwMode="auto">
              <a:xfrm>
                <a:off x="2912999" y="4942119"/>
                <a:ext cx="1668143" cy="246334"/>
              </a:xfrm>
              <a:prstGeom prst="roundRect">
                <a:avLst/>
              </a:prstGeom>
              <a:solidFill>
                <a:srgbClr val="92D050"/>
              </a:solidFill>
              <a:ln w="25400" cap="flat" cmpd="sng" algn="ctr">
                <a:solidFill>
                  <a:srgbClr val="1BA12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  <a:endParaRPr kumimoji="0" lang="ja-JP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29" name="角丸四角形 21"/>
              <p:cNvSpPr/>
              <p:nvPr/>
            </p:nvSpPr>
            <p:spPr bwMode="auto">
              <a:xfrm>
                <a:off x="2912999" y="4688348"/>
                <a:ext cx="1668143" cy="21519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Resource</a:t>
                </a:r>
                <a:r>
                  <a:rPr kumimoji="0" lang="ja-JP" altLang="en-US" sz="6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 </a:t>
                </a:r>
                <a:r>
                  <a:rPr kumimoji="0" lang="en-US" altLang="ja-JP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Model</a:t>
                </a:r>
                <a:endParaRPr kumimoji="0" lang="ja-JP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30" name="縦巻き 49"/>
              <p:cNvSpPr/>
              <p:nvPr/>
            </p:nvSpPr>
            <p:spPr bwMode="auto">
              <a:xfrm>
                <a:off x="2912999" y="4059961"/>
                <a:ext cx="1668143" cy="210107"/>
              </a:xfrm>
              <a:prstGeom prst="verticalScroll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App Script</a:t>
                </a:r>
                <a:endParaRPr kumimoji="0" lang="ja-JP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31" name="角丸四角形 21"/>
              <p:cNvSpPr/>
              <p:nvPr/>
            </p:nvSpPr>
            <p:spPr bwMode="auto">
              <a:xfrm>
                <a:off x="2912999" y="4396227"/>
                <a:ext cx="1668143" cy="253545"/>
              </a:xfrm>
              <a:prstGeom prst="roundRect">
                <a:avLst/>
              </a:prstGeom>
              <a:solidFill>
                <a:srgbClr val="7030A0"/>
              </a:solidFill>
              <a:ln w="254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ctr"/>
                <a:r>
                  <a:rPr lang="en-US" altLang="ja-JP" sz="600" dirty="0" smtClean="0">
                    <a:solidFill>
                      <a:schemeClr val="bg1"/>
                    </a:solidFill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Runtime Environment</a:t>
                </a:r>
                <a:endParaRPr lang="ja-JP" altLang="en-US" sz="600" dirty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cxnSp>
            <p:nvCxnSpPr>
              <p:cNvPr id="32" name="直線矢印コネクタ 72"/>
              <p:cNvCxnSpPr/>
              <p:nvPr/>
            </p:nvCxnSpPr>
            <p:spPr bwMode="auto">
              <a:xfrm>
                <a:off x="4182163" y="4209096"/>
                <a:ext cx="0" cy="217391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headEnd type="triangle" w="med" len="sm"/>
                <a:tailEnd type="triangle" w="med" len="sm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  <a:extLst/>
            </p:spPr>
          </p:cxnSp>
          <p:cxnSp>
            <p:nvCxnSpPr>
              <p:cNvPr id="33" name="直線矢印コネクタ 75"/>
              <p:cNvCxnSpPr/>
              <p:nvPr/>
            </p:nvCxnSpPr>
            <p:spPr bwMode="auto">
              <a:xfrm>
                <a:off x="3318068" y="4209096"/>
                <a:ext cx="0" cy="217391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headEnd type="triangle" w="med" len="sm"/>
                <a:tailEnd type="triangle" w="med" len="sm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  <a:extLst/>
            </p:spPr>
          </p:cxnSp>
        </p:grpSp>
        <p:sp>
          <p:nvSpPr>
            <p:cNvPr id="34" name="角丸四角形 49"/>
            <p:cNvSpPr/>
            <p:nvPr/>
          </p:nvSpPr>
          <p:spPr bwMode="gray">
            <a:xfrm>
              <a:off x="2284072" y="2297870"/>
              <a:ext cx="1597966" cy="1419162"/>
            </a:xfrm>
            <a:prstGeom prst="roundRect">
              <a:avLst>
                <a:gd name="adj" fmla="val 6589"/>
              </a:avLst>
            </a:prstGeom>
            <a:noFill/>
            <a:ln w="38100" cap="flat" cmpd="sng" algn="ctr">
              <a:solidFill>
                <a:srgbClr val="9FB8CD"/>
              </a:solidFill>
              <a:prstDash val="dash"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35" name="Gerade Verbindung mit Pfeil 34"/>
            <p:cNvCxnSpPr/>
            <p:nvPr/>
          </p:nvCxnSpPr>
          <p:spPr>
            <a:xfrm>
              <a:off x="5292568" y="5222706"/>
              <a:ext cx="1248145" cy="736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/>
            <p:nvPr/>
          </p:nvCxnSpPr>
          <p:spPr>
            <a:xfrm flipV="1">
              <a:off x="5148833" y="4114031"/>
              <a:ext cx="971550" cy="87630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/>
            <p:nvPr/>
          </p:nvCxnSpPr>
          <p:spPr>
            <a:xfrm flipH="1" flipV="1">
              <a:off x="6387084" y="4114031"/>
              <a:ext cx="723899" cy="76200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/>
            <p:nvPr/>
          </p:nvCxnSpPr>
          <p:spPr>
            <a:xfrm>
              <a:off x="3131840" y="5230066"/>
              <a:ext cx="164029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円柱 111"/>
            <p:cNvSpPr/>
            <p:nvPr/>
          </p:nvSpPr>
          <p:spPr bwMode="gray">
            <a:xfrm>
              <a:off x="2037724" y="3037000"/>
              <a:ext cx="394063" cy="28803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ctr"/>
              <a:endParaRPr lang="ja-JP" altLang="en-US" sz="1050" dirty="0" err="1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endParaRPr>
            </a:p>
          </p:txBody>
        </p:sp>
        <p:sp>
          <p:nvSpPr>
            <p:cNvPr id="40" name="円柱 111"/>
            <p:cNvSpPr/>
            <p:nvPr/>
          </p:nvSpPr>
          <p:spPr bwMode="gray">
            <a:xfrm>
              <a:off x="4932040" y="3284984"/>
              <a:ext cx="740108" cy="548408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ctr"/>
              <a:r>
                <a:rPr lang="en-US" altLang="ja-JP" sz="1050" dirty="0" smtClean="0">
                  <a:solidFill>
                    <a:schemeClr val="bg1"/>
                  </a:solidFill>
                  <a:latin typeface="Gill Sans MT"/>
                  <a:ea typeface="HG明朝E" panose="02020909000000000000" pitchFamily="17" charset="-128"/>
                </a:rPr>
                <a:t>Thing</a:t>
              </a:r>
            </a:p>
            <a:p>
              <a:pPr algn="ctr" fontAlgn="ctr"/>
              <a:r>
                <a:rPr lang="en-US" altLang="ja-JP" sz="1050" dirty="0" smtClean="0">
                  <a:solidFill>
                    <a:schemeClr val="bg1"/>
                  </a:solidFill>
                  <a:latin typeface="Gill Sans MT"/>
                  <a:ea typeface="HG明朝E" panose="02020909000000000000" pitchFamily="17" charset="-128"/>
                </a:rPr>
                <a:t>Description</a:t>
              </a:r>
              <a:endParaRPr lang="ja-JP" altLang="en-US" sz="1050" dirty="0" err="1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373380" y="1920896"/>
              <a:ext cx="341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/>
                <a:t>Cloud</a:t>
              </a:r>
              <a:r>
                <a:rPr lang="de-DE" dirty="0" smtClean="0"/>
                <a:t> </a:t>
              </a:r>
              <a:r>
                <a:rPr lang="de-DE" dirty="0" err="1" smtClean="0"/>
                <a:t>Mirror</a:t>
              </a:r>
              <a:r>
                <a:rPr lang="de-DE" dirty="0" smtClean="0"/>
                <a:t> / Device </a:t>
              </a:r>
              <a:r>
                <a:rPr lang="de-DE" dirty="0" err="1" smtClean="0"/>
                <a:t>Shadow</a:t>
              </a:r>
              <a:endParaRPr lang="de-DE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5436096" y="1907540"/>
              <a:ext cx="1747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Integration Hubs</a:t>
              </a:r>
              <a:endParaRPr lang="de-DE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436096" y="5977920"/>
              <a:ext cx="263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Thing-</a:t>
              </a:r>
              <a:r>
                <a:rPr lang="de-DE" dirty="0" err="1" smtClean="0"/>
                <a:t>to</a:t>
              </a:r>
              <a:r>
                <a:rPr lang="de-DE" dirty="0" smtClean="0"/>
                <a:t>-Thing Interaction</a:t>
              </a:r>
              <a:endParaRPr lang="de-DE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066590" y="4077072"/>
              <a:ext cx="1705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Web Integration</a:t>
              </a:r>
              <a:endParaRPr lang="de-DE" dirty="0"/>
            </a:p>
          </p:txBody>
        </p:sp>
        <p:cxnSp>
          <p:nvCxnSpPr>
            <p:cNvPr id="45" name="Gerade Verbindung mit Pfeil 44"/>
            <p:cNvCxnSpPr/>
            <p:nvPr/>
          </p:nvCxnSpPr>
          <p:spPr>
            <a:xfrm flipV="1">
              <a:off x="2538983" y="3726557"/>
              <a:ext cx="544072" cy="108279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円柱 111"/>
            <p:cNvSpPr/>
            <p:nvPr/>
          </p:nvSpPr>
          <p:spPr bwMode="gray">
            <a:xfrm>
              <a:off x="6156176" y="5478379"/>
              <a:ext cx="394063" cy="28803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ctr"/>
              <a:endParaRPr lang="ja-JP" altLang="en-US" sz="1050" dirty="0" err="1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283968" y="3862789"/>
              <a:ext cx="1089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/>
                <a:t>Semantic</a:t>
              </a:r>
              <a:r>
                <a:rPr lang="de-DE" dirty="0" smtClean="0"/>
                <a:t> Models</a:t>
              </a:r>
              <a:endParaRPr lang="de-DE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7211913" y="3573016"/>
              <a:ext cx="14973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Standardized</a:t>
              </a:r>
              <a:r>
                <a:rPr lang="de-DE" dirty="0" smtClean="0"/>
                <a:t/>
              </a:r>
              <a:br>
                <a:rPr lang="de-DE" dirty="0" smtClean="0"/>
              </a:br>
              <a:r>
                <a:rPr lang="de-DE" dirty="0" smtClean="0"/>
                <a:t>Scripting APIs</a:t>
              </a:r>
            </a:p>
            <a:p>
              <a:r>
                <a:rPr lang="de-DE" dirty="0" err="1" smtClean="0"/>
                <a:t>for</a:t>
              </a:r>
              <a:r>
                <a:rPr lang="de-DE" dirty="0" smtClean="0"/>
                <a:t> </a:t>
              </a:r>
              <a:r>
                <a:rPr lang="de-DE" dirty="0" err="1" smtClean="0"/>
                <a:t>Apps</a:t>
              </a:r>
              <a:endParaRPr lang="de-DE" dirty="0"/>
            </a:p>
          </p:txBody>
        </p:sp>
        <p:cxnSp>
          <p:nvCxnSpPr>
            <p:cNvPr id="49" name="Gerade Verbindung mit Pfeil 48"/>
            <p:cNvCxnSpPr/>
            <p:nvPr/>
          </p:nvCxnSpPr>
          <p:spPr>
            <a:xfrm flipH="1">
              <a:off x="3923928" y="3008016"/>
              <a:ext cx="936104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lussdiagramm: Datenträger mit direktem Zugriff 49"/>
            <p:cNvSpPr/>
            <p:nvPr/>
          </p:nvSpPr>
          <p:spPr>
            <a:xfrm>
              <a:off x="4860032" y="2900004"/>
              <a:ext cx="648072" cy="216024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Gerade Verbindung mit Pfeil 50"/>
            <p:cNvCxnSpPr/>
            <p:nvPr/>
          </p:nvCxnSpPr>
          <p:spPr>
            <a:xfrm flipH="1">
              <a:off x="5386586" y="3006769"/>
              <a:ext cx="33374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uppieren 51"/>
            <p:cNvGrpSpPr/>
            <p:nvPr/>
          </p:nvGrpSpPr>
          <p:grpSpPr>
            <a:xfrm>
              <a:off x="6584059" y="4902315"/>
              <a:ext cx="1190046" cy="1025651"/>
              <a:chOff x="2828012" y="3702859"/>
              <a:chExt cx="1838118" cy="1584197"/>
            </a:xfrm>
          </p:grpSpPr>
          <p:sp>
            <p:nvSpPr>
              <p:cNvPr id="53" name="角丸四角形 6"/>
              <p:cNvSpPr/>
              <p:nvPr/>
            </p:nvSpPr>
            <p:spPr bwMode="auto">
              <a:xfrm>
                <a:off x="2828012" y="3702859"/>
                <a:ext cx="1838118" cy="1584197"/>
              </a:xfrm>
              <a:prstGeom prst="roundRect">
                <a:avLst>
                  <a:gd name="adj" fmla="val 6113"/>
                </a:avLst>
              </a:prstGeom>
              <a:gradFill rotWithShape="1">
                <a:gsLst>
                  <a:gs pos="0">
                    <a:sysClr val="windowText" lastClr="000000">
                      <a:tint val="45000"/>
                      <a:satMod val="200000"/>
                    </a:sysClr>
                  </a:gs>
                  <a:gs pos="30000">
                    <a:sysClr val="windowText" lastClr="000000">
                      <a:tint val="61000"/>
                      <a:satMod val="200000"/>
                    </a:sysClr>
                  </a:gs>
                  <a:gs pos="45000">
                    <a:sysClr val="windowText" lastClr="000000">
                      <a:tint val="66000"/>
                      <a:satMod val="200000"/>
                    </a:sysClr>
                  </a:gs>
                  <a:gs pos="55000">
                    <a:sysClr val="windowText" lastClr="000000">
                      <a:tint val="66000"/>
                      <a:satMod val="200000"/>
                    </a:sysClr>
                  </a:gs>
                  <a:gs pos="73000">
                    <a:sysClr val="windowText" lastClr="000000">
                      <a:tint val="61000"/>
                      <a:satMod val="200000"/>
                    </a:sysClr>
                  </a:gs>
                  <a:gs pos="100000">
                    <a:sysClr val="windowText" lastClr="000000">
                      <a:tint val="45000"/>
                      <a:satMod val="200000"/>
                    </a:sysClr>
                  </a:gs>
                </a:gsLst>
                <a:lin ang="950000" scaled="1"/>
              </a:gra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  <a:extLst/>
            </p:spPr>
            <p:txBody>
              <a:bodyPr vert="horz" wrap="none" lIns="91440" tIns="36000" rIns="9144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WoT</a:t>
                </a:r>
                <a:r>
                  <a:rPr kumimoji="0" lang="en-US" altLang="ja-JP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 Servient</a:t>
                </a:r>
                <a:endParaRPr kumimoji="0" lang="ja-JP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54" name="角丸四角形 24"/>
              <p:cNvSpPr/>
              <p:nvPr/>
            </p:nvSpPr>
            <p:spPr bwMode="auto">
              <a:xfrm>
                <a:off x="2912999" y="4942119"/>
                <a:ext cx="1668143" cy="246334"/>
              </a:xfrm>
              <a:prstGeom prst="roundRect">
                <a:avLst/>
              </a:prstGeom>
              <a:solidFill>
                <a:srgbClr val="92D050"/>
              </a:solidFill>
              <a:ln w="25400" cap="flat" cmpd="sng" algn="ctr">
                <a:solidFill>
                  <a:srgbClr val="1BA12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  <a:endParaRPr kumimoji="0" lang="ja-JP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55" name="角丸四角形 21"/>
              <p:cNvSpPr/>
              <p:nvPr/>
            </p:nvSpPr>
            <p:spPr bwMode="auto">
              <a:xfrm>
                <a:off x="2912999" y="4688348"/>
                <a:ext cx="1668143" cy="21519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Resource</a:t>
                </a:r>
                <a:r>
                  <a:rPr kumimoji="0" lang="ja-JP" altLang="en-US" sz="6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 </a:t>
                </a:r>
                <a:r>
                  <a:rPr kumimoji="0" lang="en-US" altLang="ja-JP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Model</a:t>
                </a:r>
                <a:endParaRPr kumimoji="0" lang="ja-JP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56" name="縦巻き 49"/>
              <p:cNvSpPr/>
              <p:nvPr/>
            </p:nvSpPr>
            <p:spPr bwMode="auto">
              <a:xfrm>
                <a:off x="2912999" y="4059961"/>
                <a:ext cx="1668143" cy="210107"/>
              </a:xfrm>
              <a:prstGeom prst="verticalScroll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App Script</a:t>
                </a:r>
                <a:endParaRPr kumimoji="0" lang="ja-JP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57" name="角丸四角形 21"/>
              <p:cNvSpPr/>
              <p:nvPr/>
            </p:nvSpPr>
            <p:spPr bwMode="auto">
              <a:xfrm>
                <a:off x="2912999" y="4396227"/>
                <a:ext cx="1668143" cy="253545"/>
              </a:xfrm>
              <a:prstGeom prst="roundRect">
                <a:avLst/>
              </a:prstGeom>
              <a:solidFill>
                <a:srgbClr val="7030A0"/>
              </a:solidFill>
              <a:ln w="254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ctr"/>
                <a:r>
                  <a:rPr lang="en-US" altLang="ja-JP" sz="600" dirty="0" smtClean="0">
                    <a:solidFill>
                      <a:schemeClr val="bg1"/>
                    </a:solidFill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Runtime Environment</a:t>
                </a:r>
                <a:endParaRPr lang="ja-JP" altLang="en-US" sz="600" dirty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cxnSp>
            <p:nvCxnSpPr>
              <p:cNvPr id="58" name="直線矢印コネクタ 72"/>
              <p:cNvCxnSpPr/>
              <p:nvPr/>
            </p:nvCxnSpPr>
            <p:spPr bwMode="auto">
              <a:xfrm>
                <a:off x="4182163" y="4209096"/>
                <a:ext cx="0" cy="217391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headEnd type="triangle" w="med" len="sm"/>
                <a:tailEnd type="triangle" w="med" len="sm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  <a:extLst/>
            </p:spPr>
          </p:cxnSp>
          <p:cxnSp>
            <p:nvCxnSpPr>
              <p:cNvPr id="59" name="直線矢印コネクタ 75"/>
              <p:cNvCxnSpPr/>
              <p:nvPr/>
            </p:nvCxnSpPr>
            <p:spPr bwMode="auto">
              <a:xfrm>
                <a:off x="3318068" y="4209096"/>
                <a:ext cx="0" cy="217391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headEnd type="triangle" w="med" len="sm"/>
                <a:tailEnd type="triangle" w="med" len="sm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  <a:extLst/>
            </p:spPr>
          </p:cxnSp>
        </p:grpSp>
        <p:pic>
          <p:nvPicPr>
            <p:cNvPr id="60" name="図 1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190746" y="4602110"/>
              <a:ext cx="791834" cy="398745"/>
            </a:xfrm>
            <a:prstGeom prst="rect">
              <a:avLst/>
            </a:prstGeom>
          </p:spPr>
        </p:pic>
        <p:pic>
          <p:nvPicPr>
            <p:cNvPr id="61" name="図 1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40004" y="5013176"/>
              <a:ext cx="437489" cy="836602"/>
            </a:xfrm>
            <a:prstGeom prst="rect">
              <a:avLst/>
            </a:prstGeom>
          </p:spPr>
        </p:pic>
        <p:sp>
          <p:nvSpPr>
            <p:cNvPr id="62" name="円柱 111"/>
            <p:cNvSpPr/>
            <p:nvPr/>
          </p:nvSpPr>
          <p:spPr bwMode="gray">
            <a:xfrm>
              <a:off x="5108986" y="5400872"/>
              <a:ext cx="740108" cy="548408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ctr"/>
              <a:r>
                <a:rPr lang="en-US" altLang="ja-JP" sz="1050" dirty="0" smtClean="0">
                  <a:solidFill>
                    <a:schemeClr val="bg1"/>
                  </a:solidFill>
                  <a:latin typeface="Gill Sans MT"/>
                  <a:ea typeface="HG明朝E" panose="02020909000000000000" pitchFamily="17" charset="-128"/>
                </a:rPr>
                <a:t>Thing</a:t>
              </a:r>
            </a:p>
            <a:p>
              <a:pPr algn="ctr" fontAlgn="ctr"/>
              <a:r>
                <a:rPr lang="en-US" altLang="ja-JP" sz="1050" dirty="0" smtClean="0">
                  <a:solidFill>
                    <a:schemeClr val="bg1"/>
                  </a:solidFill>
                  <a:latin typeface="Gill Sans MT"/>
                  <a:ea typeface="HG明朝E" panose="02020909000000000000" pitchFamily="17" charset="-128"/>
                </a:rPr>
                <a:t>Description</a:t>
              </a:r>
              <a:endParaRPr lang="ja-JP" altLang="en-US" sz="1050" dirty="0" err="1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endParaRPr>
            </a:p>
          </p:txBody>
        </p:sp>
        <p:sp>
          <p:nvSpPr>
            <p:cNvPr id="63" name="Textfeld 126"/>
            <p:cNvSpPr txBox="1"/>
            <p:nvPr/>
          </p:nvSpPr>
          <p:spPr>
            <a:xfrm>
              <a:off x="3203848" y="5438874"/>
              <a:ext cx="16845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dirty="0" err="1" smtClean="0"/>
                <a:t>Complementing</a:t>
              </a:r>
              <a:endParaRPr lang="de-DE" dirty="0" smtClean="0"/>
            </a:p>
            <a:p>
              <a:pPr algn="r"/>
              <a:r>
                <a:rPr lang="de-DE" dirty="0" err="1" smtClean="0"/>
                <a:t>Existing</a:t>
              </a:r>
              <a:r>
                <a:rPr lang="de-DE" dirty="0" smtClean="0"/>
                <a:t> Devices</a:t>
              </a:r>
            </a:p>
            <a:p>
              <a:pPr algn="r"/>
              <a:r>
                <a:rPr lang="de-DE" dirty="0" smtClean="0"/>
                <a:t>and </a:t>
              </a:r>
              <a:r>
                <a:rPr lang="de-DE" dirty="0" err="1" smtClean="0"/>
                <a:t>Platforms</a:t>
              </a:r>
              <a:endParaRPr lang="de-D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Architecture</a:t>
            </a:r>
            <a:endParaRPr lang="en-US" dirty="0" smtClean="0"/>
          </a:p>
          <a:p>
            <a:pPr lvl="1"/>
            <a:r>
              <a:rPr lang="en-US" dirty="0" smtClean="0"/>
              <a:t>Things, Deployment Scenarios, and </a:t>
            </a:r>
            <a:r>
              <a:rPr lang="en-US" dirty="0" err="1" smtClean="0"/>
              <a:t>Servients</a:t>
            </a:r>
            <a:endParaRPr lang="en-US" dirty="0" smtClean="0"/>
          </a:p>
          <a:p>
            <a:r>
              <a:rPr lang="en-US" dirty="0" err="1" smtClean="0">
                <a:solidFill>
                  <a:srgbClr val="C00000"/>
                </a:solidFill>
              </a:rPr>
              <a:t>WoT</a:t>
            </a:r>
            <a:r>
              <a:rPr lang="en-US" dirty="0" smtClean="0">
                <a:solidFill>
                  <a:srgbClr val="C00000"/>
                </a:solidFill>
              </a:rPr>
              <a:t> Interface</a:t>
            </a:r>
            <a:endParaRPr lang="en-US" dirty="0" smtClean="0"/>
          </a:p>
          <a:p>
            <a:pPr lvl="1"/>
            <a:r>
              <a:rPr lang="en-US" dirty="0" smtClean="0"/>
              <a:t>Protocol Bindings and the Web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Thing Description (TD)</a:t>
            </a:r>
            <a:endParaRPr lang="en-US" dirty="0" smtClean="0"/>
          </a:p>
          <a:p>
            <a:pPr lvl="1"/>
            <a:r>
              <a:rPr lang="en-US" dirty="0" smtClean="0"/>
              <a:t>Metadata and Interactions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Scripting API</a:t>
            </a:r>
            <a:endParaRPr lang="en-US" dirty="0" smtClean="0"/>
          </a:p>
          <a:p>
            <a:pPr lvl="1"/>
            <a:r>
              <a:rPr lang="en-US" dirty="0" smtClean="0"/>
              <a:t>Runtime Environment and Portable Apps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</a:t>
            </a:r>
            <a:r>
              <a:rPr lang="en-US" cap="none" dirty="0" err="1" smtClean="0"/>
              <a:t>o</a:t>
            </a:r>
            <a:r>
              <a:rPr lang="en-US" dirty="0" err="1" smtClean="0"/>
              <a:t>T</a:t>
            </a:r>
            <a:r>
              <a:rPr lang="en-US" dirty="0" smtClean="0"/>
              <a:t> architecture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Things, Deployment Scenarios, and </a:t>
            </a:r>
            <a:r>
              <a:rPr lang="en-US" dirty="0" err="1" smtClean="0"/>
              <a:t>Servients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http://w3c.github.io/wot/architecture/wot-architecture.html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b="1" dirty="0" smtClean="0"/>
              <a:t>Thing-to-Thing</a:t>
            </a:r>
            <a:endParaRPr lang="en-US" b="1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5841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Local discovery</a:t>
            </a:r>
          </a:p>
          <a:p>
            <a:r>
              <a:rPr lang="en-US" sz="2400" dirty="0" err="1" smtClean="0"/>
              <a:t>WoT</a:t>
            </a:r>
            <a:r>
              <a:rPr lang="en-US" sz="2400" dirty="0" smtClean="0"/>
              <a:t> server exposes “Interactions” through </a:t>
            </a:r>
            <a:r>
              <a:rPr lang="en-US" sz="2400" dirty="0" err="1" smtClean="0"/>
              <a:t>WoT</a:t>
            </a:r>
            <a:r>
              <a:rPr lang="en-US" sz="2400" dirty="0" smtClean="0"/>
              <a:t> Interface</a:t>
            </a:r>
          </a:p>
          <a:p>
            <a:r>
              <a:rPr lang="en-US" sz="2400" dirty="0" err="1" smtClean="0"/>
              <a:t>WoT</a:t>
            </a:r>
            <a:r>
              <a:rPr lang="en-US" sz="2400" dirty="0" smtClean="0"/>
              <a:t> client (UI or other Thing) interacts with </a:t>
            </a:r>
            <a:r>
              <a:rPr lang="en-US" sz="2400" dirty="0" err="1" smtClean="0"/>
              <a:t>WoT</a:t>
            </a:r>
            <a:r>
              <a:rPr lang="en-US" sz="2400" dirty="0" smtClean="0"/>
              <a:t> Interface</a:t>
            </a:r>
            <a:endParaRPr lang="en-US" sz="2400" dirty="0"/>
          </a:p>
        </p:txBody>
      </p:sp>
      <p:pic>
        <p:nvPicPr>
          <p:cNvPr id="81922" name="Picture 2" descr="wot_devi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000" y="1922268"/>
            <a:ext cx="7200000" cy="3013464"/>
          </a:xfrm>
          <a:prstGeom prst="rect">
            <a:avLst/>
          </a:prstGeom>
          <a:noFill/>
        </p:spPr>
      </p:pic>
      <p:pic>
        <p:nvPicPr>
          <p:cNvPr id="81928" name="Picture 8" descr="https://images-na.ssl-images-amazon.com/images/I/31UVERGy85L._AC_US240_QL65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308304" y="2908616"/>
            <a:ext cx="543408" cy="543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2008</Words>
  <Application>Microsoft Office PowerPoint</Application>
  <PresentationFormat>Bildschirmpräsentation (4:3)</PresentationFormat>
  <Paragraphs>612</Paragraphs>
  <Slides>49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49</vt:i4>
      </vt:variant>
    </vt:vector>
  </HeadingPairs>
  <TitlesOfParts>
    <vt:vector size="50" baseType="lpstr">
      <vt:lpstr>Larissa-Design</vt:lpstr>
      <vt:lpstr>Getting Started with a W3C WoT Project</vt:lpstr>
      <vt:lpstr>What is the Web of Things?</vt:lpstr>
      <vt:lpstr>What is the Web of Things?</vt:lpstr>
      <vt:lpstr>What is the Web of Things?</vt:lpstr>
      <vt:lpstr>W3C WoT Mission</vt:lpstr>
      <vt:lpstr>Overview of WoT Concepts</vt:lpstr>
      <vt:lpstr>Outline</vt:lpstr>
      <vt:lpstr>WoT architecture </vt:lpstr>
      <vt:lpstr>Local Thing-to-Thing</vt:lpstr>
      <vt:lpstr>Remote Access</vt:lpstr>
      <vt:lpstr>Remote Access: Integration Hubs</vt:lpstr>
      <vt:lpstr>Remote Access: Cloud Mirror</vt:lpstr>
      <vt:lpstr>Smart Factory / Industrial</vt:lpstr>
      <vt:lpstr>Automotive</vt:lpstr>
      <vt:lpstr>Thing Implementation: WoT Servient</vt:lpstr>
      <vt:lpstr>WoT Servient on Thing Itself</vt:lpstr>
      <vt:lpstr>WoT Servient on Integration Hub</vt:lpstr>
      <vt:lpstr>WoT Servient in the Cloud</vt:lpstr>
      <vt:lpstr>WoT Interface</vt:lpstr>
      <vt:lpstr>WoT Interface</vt:lpstr>
      <vt:lpstr>WoT Interface</vt:lpstr>
      <vt:lpstr>Protocol Bindings</vt:lpstr>
      <vt:lpstr>Protocol Bindings</vt:lpstr>
      <vt:lpstr>Protocol Bindings</vt:lpstr>
      <vt:lpstr>Resource Model</vt:lpstr>
      <vt:lpstr>Servient Role</vt:lpstr>
      <vt:lpstr>Servient Role</vt:lpstr>
      <vt:lpstr>Thing Description</vt:lpstr>
      <vt:lpstr>I Want to Use a WoT Servient</vt:lpstr>
      <vt:lpstr>Thing Description</vt:lpstr>
      <vt:lpstr>Thing Description</vt:lpstr>
      <vt:lpstr>Thing Description</vt:lpstr>
      <vt:lpstr>Thing Description</vt:lpstr>
      <vt:lpstr>Describe your Thing based on JSON-LD</vt:lpstr>
      <vt:lpstr>TD Example</vt:lpstr>
      <vt:lpstr>Folie 36</vt:lpstr>
      <vt:lpstr>Type System</vt:lpstr>
      <vt:lpstr>How to Create a TD?</vt:lpstr>
      <vt:lpstr>Scripting API</vt:lpstr>
      <vt:lpstr>Without Scripting API</vt:lpstr>
      <vt:lpstr>Scripting API</vt:lpstr>
      <vt:lpstr>Scripting API</vt:lpstr>
      <vt:lpstr>Scripting API</vt:lpstr>
      <vt:lpstr>Participation Howto</vt:lpstr>
      <vt:lpstr>Pick Your Servient Role</vt:lpstr>
      <vt:lpstr>Pick Your Platform</vt:lpstr>
      <vt:lpstr>Pick Your Protocol(s)</vt:lpstr>
      <vt:lpstr>Pick Your Logic Implementation</vt:lpstr>
      <vt:lpstr>Online 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 WoT Project</dc:title>
  <dc:creator>Kovatsch, Matthias</dc:creator>
  <cp:lastModifiedBy>z0010w1v</cp:lastModifiedBy>
  <cp:revision>188</cp:revision>
  <dcterms:created xsi:type="dcterms:W3CDTF">2016-04-10T22:30:33Z</dcterms:created>
  <dcterms:modified xsi:type="dcterms:W3CDTF">2016-06-21T14:17:28Z</dcterms:modified>
</cp:coreProperties>
</file>