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14" r:id="rId2"/>
    <p:sldId id="313" r:id="rId3"/>
    <p:sldId id="310" r:id="rId4"/>
    <p:sldId id="312" r:id="rId5"/>
    <p:sldId id="309" r:id="rId6"/>
    <p:sldId id="311" r:id="rId7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00" autoAdjust="0"/>
    <p:restoredTop sz="97580" autoAdjust="0"/>
  </p:normalViewPr>
  <p:slideViewPr>
    <p:cSldViewPr snapToGrid="0">
      <p:cViewPr varScale="1">
        <p:scale>
          <a:sx n="85" d="100"/>
          <a:sy n="85" d="100"/>
        </p:scale>
        <p:origin x="-835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0" cy="495029"/>
          </a:xfrm>
          <a:prstGeom prst="rect">
            <a:avLst/>
          </a:prstGeom>
        </p:spPr>
        <p:txBody>
          <a:bodyPr vert="horz" lIns="94857" tIns="47428" rIns="94857" bIns="4742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0" cy="495029"/>
          </a:xfrm>
          <a:prstGeom prst="rect">
            <a:avLst/>
          </a:prstGeom>
        </p:spPr>
        <p:txBody>
          <a:bodyPr vert="horz" lIns="94857" tIns="47428" rIns="94857" bIns="47428" rtlCol="0"/>
          <a:lstStyle>
            <a:lvl1pPr algn="r">
              <a:defRPr sz="1300"/>
            </a:lvl1pPr>
          </a:lstStyle>
          <a:p>
            <a:fld id="{3E8BF924-DA88-4FCE-A9BC-EB81A1D4C2A5}" type="datetimeFigureOut">
              <a:rPr kumimoji="1" lang="ja-JP" altLang="en-US" smtClean="0"/>
              <a:pPr/>
              <a:t>2017/10/18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57" tIns="47428" rIns="94857" bIns="4742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4857" tIns="47428" rIns="94857" bIns="47428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0" cy="495028"/>
          </a:xfrm>
          <a:prstGeom prst="rect">
            <a:avLst/>
          </a:prstGeom>
        </p:spPr>
        <p:txBody>
          <a:bodyPr vert="horz" lIns="94857" tIns="47428" rIns="94857" bIns="4742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0" cy="495028"/>
          </a:xfrm>
          <a:prstGeom prst="rect">
            <a:avLst/>
          </a:prstGeom>
        </p:spPr>
        <p:txBody>
          <a:bodyPr vert="horz" lIns="94857" tIns="47428" rIns="94857" bIns="47428" rtlCol="0" anchor="b"/>
          <a:lstStyle>
            <a:lvl1pPr algn="r">
              <a:defRPr sz="1300"/>
            </a:lvl1pPr>
          </a:lstStyle>
          <a:p>
            <a:fld id="{510DF555-55E7-40D0-AD3E-E1FBD870FEB5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524674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DF555-55E7-40D0-AD3E-E1FBD870FEB5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4228256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DF555-55E7-40D0-AD3E-E1FBD870FEB5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4228256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839-8954-4B02-B699-BCFEDCE9E621}" type="datetime1">
              <a:rPr kumimoji="1" lang="ja-JP" altLang="en-US" smtClean="0"/>
              <a:pPr/>
              <a:t>2017/10/18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2309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DDB7-2A01-447F-9DD1-316C2B8B4D16}" type="datetime1">
              <a:rPr kumimoji="1" lang="ja-JP" altLang="en-US" smtClean="0"/>
              <a:pPr/>
              <a:t>2017/10/18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72139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C44C-2380-45CA-8785-7F8615616B00}" type="datetime1">
              <a:rPr kumimoji="1" lang="ja-JP" altLang="en-US" smtClean="0"/>
              <a:pPr/>
              <a:t>2017/10/18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416220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C1A9-6A7A-494E-948C-6B94A8BE12C1}" type="datetime1">
              <a:rPr kumimoji="1" lang="ja-JP" altLang="en-US" smtClean="0"/>
              <a:pPr/>
              <a:t>2017/10/18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65327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78D6-6E02-479C-AC13-27E704076338}" type="datetime1">
              <a:rPr kumimoji="1" lang="ja-JP" altLang="en-US" smtClean="0"/>
              <a:pPr/>
              <a:t>2017/10/18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275173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AF01-426F-49A2-B987-23A17F0CDAEA}" type="datetime1">
              <a:rPr kumimoji="1" lang="ja-JP" altLang="en-US" smtClean="0"/>
              <a:pPr/>
              <a:t>2017/10/18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2782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AFC3-5E59-4FB9-9279-2D2E5ED03201}" type="datetime1">
              <a:rPr kumimoji="1" lang="ja-JP" altLang="en-US" smtClean="0"/>
              <a:pPr/>
              <a:t>2017/10/18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01794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6328-49D9-4207-B262-BE50C717813B}" type="datetime1">
              <a:rPr kumimoji="1" lang="ja-JP" altLang="en-US" smtClean="0"/>
              <a:pPr/>
              <a:t>2017/10/18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65082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4F48-94C6-49C4-A48B-44DC13C6B37E}" type="datetime1">
              <a:rPr kumimoji="1" lang="ja-JP" altLang="en-US" smtClean="0"/>
              <a:pPr/>
              <a:t>2017/10/18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42469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2E10-CB9C-426C-AE2D-E720674FA422}" type="datetime1">
              <a:rPr kumimoji="1" lang="ja-JP" altLang="en-US" smtClean="0"/>
              <a:pPr/>
              <a:t>2017/10/18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92214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DD58-9E50-4495-A829-C4028BD917E6}" type="datetime1">
              <a:rPr kumimoji="1" lang="ja-JP" altLang="en-US" smtClean="0"/>
              <a:pPr/>
              <a:t>2017/10/18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13158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DADB0-860D-4BC4-BE47-758CD349A265}" type="datetime1">
              <a:rPr kumimoji="1" lang="ja-JP" altLang="en-US" smtClean="0"/>
              <a:pPr/>
              <a:t>2017/10/18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6A046-3893-480A-A97D-7E21D305B7A1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65356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正方形/長方形 58"/>
          <p:cNvSpPr/>
          <p:nvPr/>
        </p:nvSpPr>
        <p:spPr>
          <a:xfrm>
            <a:off x="3746688" y="4610766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(</a:t>
            </a:r>
            <a:r>
              <a:rPr lang="en-US" altLang="ja-JP" sz="800" dirty="0" err="1" smtClean="0"/>
              <a:t>Lemonbeat</a:t>
            </a:r>
            <a:r>
              <a:rPr lang="en-US" altLang="ja-JP" sz="800" dirty="0" smtClean="0"/>
              <a:t>)</a:t>
            </a:r>
          </a:p>
        </p:txBody>
      </p:sp>
      <p:sp>
        <p:nvSpPr>
          <p:cNvPr id="58" name="正方形/長方形 57"/>
          <p:cNvSpPr/>
          <p:nvPr/>
        </p:nvSpPr>
        <p:spPr>
          <a:xfrm>
            <a:off x="917129" y="4441978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kumimoji="1" lang="en-US" altLang="ja-JP" sz="800" dirty="0" smtClean="0"/>
              <a:t>(Panasonic)</a:t>
            </a:r>
            <a:endParaRPr kumimoji="1" lang="ja-JP" altLang="en-US" sz="800" dirty="0"/>
          </a:p>
        </p:txBody>
      </p:sp>
      <p:sp>
        <p:nvSpPr>
          <p:cNvPr id="57" name="正方形/長方形 56"/>
          <p:cNvSpPr/>
          <p:nvPr/>
        </p:nvSpPr>
        <p:spPr>
          <a:xfrm>
            <a:off x="994172" y="4526372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kumimoji="1" lang="en-US" altLang="ja-JP" sz="800" dirty="0" smtClean="0"/>
              <a:t>(Panasonic)</a:t>
            </a:r>
            <a:endParaRPr kumimoji="1" lang="ja-JP" altLang="en-US" sz="800" dirty="0"/>
          </a:p>
        </p:txBody>
      </p:sp>
      <p:sp>
        <p:nvSpPr>
          <p:cNvPr id="56" name="正方形/長方形 55"/>
          <p:cNvSpPr/>
          <p:nvPr/>
        </p:nvSpPr>
        <p:spPr>
          <a:xfrm>
            <a:off x="1071215" y="4610766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kumimoji="1" lang="en-US" altLang="ja-JP" sz="800" dirty="0" smtClean="0"/>
              <a:t>(Panasonic)</a:t>
            </a:r>
            <a:endParaRPr kumimoji="1" lang="ja-JP" altLang="en-US" sz="800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altLang="ja-JP" sz="2000" dirty="0" err="1" smtClean="0"/>
              <a:t>Servients</a:t>
            </a:r>
            <a:r>
              <a:rPr lang="en-US" altLang="ja-JP" sz="2000" dirty="0" smtClean="0"/>
              <a:t> from participants on TPAC2017 </a:t>
            </a:r>
            <a:r>
              <a:rPr lang="en-US" altLang="ja-JP" sz="2000" dirty="0" err="1" smtClean="0"/>
              <a:t>plugfest</a:t>
            </a:r>
            <a:endParaRPr kumimoji="1" lang="ja-JP" altLang="en-US" sz="2000" dirty="0"/>
          </a:p>
        </p:txBody>
      </p:sp>
      <p:sp>
        <p:nvSpPr>
          <p:cNvPr id="79" name="正方形/長方形 78"/>
          <p:cNvSpPr/>
          <p:nvPr/>
        </p:nvSpPr>
        <p:spPr>
          <a:xfrm>
            <a:off x="2667419" y="2232484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Remote Proxy Servient</a:t>
            </a:r>
            <a:endParaRPr lang="en-US" altLang="ja-JP" sz="800" dirty="0"/>
          </a:p>
          <a:p>
            <a:pPr algn="ctr"/>
            <a:r>
              <a:rPr kumimoji="1" lang="en-US" altLang="ja-JP" sz="800" dirty="0" smtClean="0"/>
              <a:t>(Siemens)</a:t>
            </a:r>
            <a:endParaRPr kumimoji="1" lang="ja-JP" altLang="en-US" sz="800" dirty="0"/>
          </a:p>
        </p:txBody>
      </p:sp>
      <p:sp>
        <p:nvSpPr>
          <p:cNvPr id="86" name="正方形/長方形 85"/>
          <p:cNvSpPr/>
          <p:nvPr/>
        </p:nvSpPr>
        <p:spPr>
          <a:xfrm>
            <a:off x="2320898" y="4682646"/>
            <a:ext cx="630959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kumimoji="1" lang="en-US" altLang="ja-JP" sz="800" dirty="0" err="1" smtClean="0"/>
              <a:t>BACnet</a:t>
            </a:r>
            <a:endParaRPr kumimoji="1" lang="en-US" altLang="ja-JP" sz="800" dirty="0" smtClean="0"/>
          </a:p>
          <a:p>
            <a:pPr algn="ctr"/>
            <a:r>
              <a:rPr lang="en-US" altLang="ja-JP" sz="800" dirty="0" smtClean="0"/>
              <a:t>(Siemens)</a:t>
            </a:r>
            <a:endParaRPr kumimoji="1" lang="ja-JP" altLang="en-US" sz="800" dirty="0"/>
          </a:p>
        </p:txBody>
      </p:sp>
      <p:sp>
        <p:nvSpPr>
          <p:cNvPr id="87" name="正方形/長方形 86"/>
          <p:cNvSpPr/>
          <p:nvPr/>
        </p:nvSpPr>
        <p:spPr>
          <a:xfrm>
            <a:off x="3025086" y="4687642"/>
            <a:ext cx="630959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Modbus/TCP</a:t>
            </a:r>
            <a:endParaRPr kumimoji="1" lang="en-US" altLang="ja-JP" sz="800" dirty="0" smtClean="0"/>
          </a:p>
          <a:p>
            <a:pPr algn="ctr"/>
            <a:r>
              <a:rPr lang="en-US" altLang="ja-JP" sz="800" dirty="0" smtClean="0"/>
              <a:t>(Siemens)</a:t>
            </a:r>
            <a:endParaRPr kumimoji="1" lang="ja-JP" altLang="en-US" sz="800" dirty="0"/>
          </a:p>
        </p:txBody>
      </p:sp>
      <p:sp>
        <p:nvSpPr>
          <p:cNvPr id="88" name="正方形/長方形 87"/>
          <p:cNvSpPr/>
          <p:nvPr/>
        </p:nvSpPr>
        <p:spPr>
          <a:xfrm>
            <a:off x="1148258" y="4695160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kumimoji="1" lang="en-US" altLang="ja-JP" sz="800" dirty="0" smtClean="0"/>
              <a:t>(Panasonic)</a:t>
            </a:r>
            <a:endParaRPr kumimoji="1" lang="ja-JP" altLang="en-US" sz="800" dirty="0"/>
          </a:p>
        </p:txBody>
      </p:sp>
      <p:sp>
        <p:nvSpPr>
          <p:cNvPr id="92" name="正方形/長方形 91"/>
          <p:cNvSpPr/>
          <p:nvPr/>
        </p:nvSpPr>
        <p:spPr>
          <a:xfrm>
            <a:off x="3810267" y="4682646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(</a:t>
            </a:r>
            <a:r>
              <a:rPr lang="en-US" altLang="ja-JP" sz="800" dirty="0" err="1" smtClean="0"/>
              <a:t>Lemonbeat</a:t>
            </a:r>
            <a:r>
              <a:rPr lang="en-US" altLang="ja-JP" sz="800" dirty="0" smtClean="0"/>
              <a:t>)</a:t>
            </a:r>
          </a:p>
        </p:txBody>
      </p:sp>
      <p:sp>
        <p:nvSpPr>
          <p:cNvPr id="93" name="正方形/長方形 92"/>
          <p:cNvSpPr/>
          <p:nvPr/>
        </p:nvSpPr>
        <p:spPr>
          <a:xfrm>
            <a:off x="7020243" y="3351879"/>
            <a:ext cx="645117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Local Proxy</a:t>
            </a:r>
            <a:r>
              <a:rPr lang="ja-JP" altLang="en-US" sz="800" dirty="0" smtClean="0"/>
              <a:t> </a:t>
            </a:r>
            <a:r>
              <a:rPr lang="en-US" altLang="ja-JP" sz="800" dirty="0" smtClean="0"/>
              <a:t>Servient</a:t>
            </a:r>
          </a:p>
          <a:p>
            <a:pPr algn="ctr"/>
            <a:r>
              <a:rPr lang="en-US" altLang="ja-JP" sz="800" dirty="0" smtClean="0"/>
              <a:t>(Fujitsu)</a:t>
            </a:r>
          </a:p>
        </p:txBody>
      </p:sp>
      <p:sp>
        <p:nvSpPr>
          <p:cNvPr id="94" name="正方形/長方形 93"/>
          <p:cNvSpPr/>
          <p:nvPr/>
        </p:nvSpPr>
        <p:spPr>
          <a:xfrm>
            <a:off x="7020243" y="4684358"/>
            <a:ext cx="645117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Rotating light</a:t>
            </a:r>
          </a:p>
          <a:p>
            <a:pPr algn="ctr"/>
            <a:r>
              <a:rPr lang="en-US" altLang="ja-JP" sz="800" dirty="0" smtClean="0"/>
              <a:t>(Fujitsu)</a:t>
            </a:r>
          </a:p>
        </p:txBody>
      </p:sp>
      <p:sp>
        <p:nvSpPr>
          <p:cNvPr id="95" name="正方形/長方形 94"/>
          <p:cNvSpPr/>
          <p:nvPr/>
        </p:nvSpPr>
        <p:spPr>
          <a:xfrm>
            <a:off x="7809699" y="3351879"/>
            <a:ext cx="696653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Local Proxy</a:t>
            </a:r>
            <a:r>
              <a:rPr lang="ja-JP" altLang="en-US" sz="800" dirty="0" smtClean="0"/>
              <a:t> </a:t>
            </a:r>
            <a:r>
              <a:rPr lang="en-US" altLang="ja-JP" sz="800" dirty="0" smtClean="0"/>
              <a:t>Servient</a:t>
            </a:r>
          </a:p>
          <a:p>
            <a:pPr algn="ctr"/>
            <a:r>
              <a:rPr lang="en-US" altLang="ja-JP" sz="800" dirty="0" smtClean="0"/>
              <a:t>(Fujitsu)</a:t>
            </a:r>
          </a:p>
        </p:txBody>
      </p:sp>
      <p:sp>
        <p:nvSpPr>
          <p:cNvPr id="96" name="正方形/長方形 95"/>
          <p:cNvSpPr/>
          <p:nvPr/>
        </p:nvSpPr>
        <p:spPr>
          <a:xfrm>
            <a:off x="7809699" y="4684358"/>
            <a:ext cx="696654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Air Conditioner</a:t>
            </a:r>
          </a:p>
          <a:p>
            <a:pPr algn="ctr"/>
            <a:r>
              <a:rPr lang="en-US" altLang="ja-JP" sz="800" dirty="0" smtClean="0"/>
              <a:t>(Fujitsu)</a:t>
            </a:r>
          </a:p>
        </p:txBody>
      </p:sp>
      <p:sp>
        <p:nvSpPr>
          <p:cNvPr id="97" name="正方形/長方形 96"/>
          <p:cNvSpPr/>
          <p:nvPr/>
        </p:nvSpPr>
        <p:spPr>
          <a:xfrm>
            <a:off x="7809698" y="5377343"/>
            <a:ext cx="696654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LED Light</a:t>
            </a:r>
          </a:p>
          <a:p>
            <a:pPr algn="ctr"/>
            <a:r>
              <a:rPr lang="en-US" altLang="ja-JP" sz="800" dirty="0" smtClean="0"/>
              <a:t>(Fujitsu)</a:t>
            </a:r>
          </a:p>
        </p:txBody>
      </p:sp>
      <p:sp>
        <p:nvSpPr>
          <p:cNvPr id="98" name="正方形/長方形 97"/>
          <p:cNvSpPr/>
          <p:nvPr/>
        </p:nvSpPr>
        <p:spPr>
          <a:xfrm>
            <a:off x="7386525" y="2243159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Remote Proxy Servient</a:t>
            </a:r>
            <a:endParaRPr lang="en-US" altLang="ja-JP" sz="800" dirty="0"/>
          </a:p>
          <a:p>
            <a:pPr algn="ctr"/>
            <a:r>
              <a:rPr kumimoji="1" lang="en-US" altLang="ja-JP" sz="800" dirty="0" smtClean="0"/>
              <a:t>(Fujitsu)</a:t>
            </a:r>
            <a:endParaRPr kumimoji="1" lang="ja-JP" altLang="en-US" sz="800" dirty="0"/>
          </a:p>
        </p:txBody>
      </p:sp>
      <p:sp>
        <p:nvSpPr>
          <p:cNvPr id="99" name="正方形/長方形 98"/>
          <p:cNvSpPr/>
          <p:nvPr/>
        </p:nvSpPr>
        <p:spPr>
          <a:xfrm>
            <a:off x="7026711" y="1046955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Application Servient</a:t>
            </a:r>
          </a:p>
          <a:p>
            <a:pPr algn="ctr"/>
            <a:r>
              <a:rPr lang="en-US" altLang="ja-JP" sz="800" dirty="0" smtClean="0"/>
              <a:t>Scripting</a:t>
            </a:r>
          </a:p>
          <a:p>
            <a:pPr algn="ctr"/>
            <a:r>
              <a:rPr lang="en-US" altLang="ja-JP" sz="800" dirty="0" smtClean="0"/>
              <a:t>(Fujitsu)</a:t>
            </a:r>
          </a:p>
        </p:txBody>
      </p:sp>
      <p:sp>
        <p:nvSpPr>
          <p:cNvPr id="100" name="正方形/長方形 99"/>
          <p:cNvSpPr/>
          <p:nvPr/>
        </p:nvSpPr>
        <p:spPr>
          <a:xfrm>
            <a:off x="7835979" y="1051144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Application Servient</a:t>
            </a:r>
          </a:p>
          <a:p>
            <a:pPr algn="ctr"/>
            <a:r>
              <a:rPr lang="en-US" altLang="ja-JP" sz="800" dirty="0" smtClean="0"/>
              <a:t>Node-RED</a:t>
            </a:r>
          </a:p>
          <a:p>
            <a:pPr algn="ctr"/>
            <a:r>
              <a:rPr lang="en-US" altLang="ja-JP" sz="800" dirty="0" smtClean="0"/>
              <a:t>(Fujitsu)</a:t>
            </a:r>
          </a:p>
        </p:txBody>
      </p:sp>
      <p:cxnSp>
        <p:nvCxnSpPr>
          <p:cNvPr id="101" name="直線コネクタ 100"/>
          <p:cNvCxnSpPr>
            <a:stCxn id="86" idx="0"/>
            <a:endCxn id="113" idx="2"/>
          </p:cNvCxnSpPr>
          <p:nvPr/>
        </p:nvCxnSpPr>
        <p:spPr>
          <a:xfrm flipV="1">
            <a:off x="2636378" y="3914797"/>
            <a:ext cx="353601" cy="767849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2" name="直線コネクタ 101"/>
          <p:cNvCxnSpPr>
            <a:stCxn id="87" idx="0"/>
            <a:endCxn id="113" idx="2"/>
          </p:cNvCxnSpPr>
          <p:nvPr/>
        </p:nvCxnSpPr>
        <p:spPr>
          <a:xfrm flipH="1" flipV="1">
            <a:off x="2989979" y="3914797"/>
            <a:ext cx="350587" cy="772845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5" name="直線コネクタ 104"/>
          <p:cNvCxnSpPr>
            <a:stCxn id="94" idx="0"/>
            <a:endCxn id="93" idx="2"/>
          </p:cNvCxnSpPr>
          <p:nvPr/>
        </p:nvCxnSpPr>
        <p:spPr>
          <a:xfrm flipV="1">
            <a:off x="7342802" y="3921505"/>
            <a:ext cx="0" cy="76285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6" name="直線コネクタ 105"/>
          <p:cNvCxnSpPr>
            <a:stCxn id="96" idx="0"/>
            <a:endCxn id="95" idx="2"/>
          </p:cNvCxnSpPr>
          <p:nvPr/>
        </p:nvCxnSpPr>
        <p:spPr>
          <a:xfrm flipV="1">
            <a:off x="8158026" y="3921505"/>
            <a:ext cx="0" cy="76285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7" name="直線コネクタ 106"/>
          <p:cNvCxnSpPr>
            <a:stCxn id="93" idx="0"/>
            <a:endCxn id="98" idx="2"/>
          </p:cNvCxnSpPr>
          <p:nvPr/>
        </p:nvCxnSpPr>
        <p:spPr>
          <a:xfrm flipV="1">
            <a:off x="7342802" y="2812785"/>
            <a:ext cx="366282" cy="539094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8" name="直線コネクタ 107"/>
          <p:cNvCxnSpPr>
            <a:stCxn id="95" idx="0"/>
            <a:endCxn id="98" idx="2"/>
          </p:cNvCxnSpPr>
          <p:nvPr/>
        </p:nvCxnSpPr>
        <p:spPr>
          <a:xfrm flipH="1" flipV="1">
            <a:off x="7709084" y="2812785"/>
            <a:ext cx="448942" cy="539094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9" name="直線コネクタ 108"/>
          <p:cNvCxnSpPr>
            <a:stCxn id="98" idx="0"/>
            <a:endCxn id="99" idx="2"/>
          </p:cNvCxnSpPr>
          <p:nvPr/>
        </p:nvCxnSpPr>
        <p:spPr>
          <a:xfrm flipH="1" flipV="1">
            <a:off x="7349270" y="1616581"/>
            <a:ext cx="359814" cy="626578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0" name="直線コネクタ 109"/>
          <p:cNvCxnSpPr>
            <a:stCxn id="98" idx="0"/>
            <a:endCxn id="100" idx="2"/>
          </p:cNvCxnSpPr>
          <p:nvPr/>
        </p:nvCxnSpPr>
        <p:spPr>
          <a:xfrm flipV="1">
            <a:off x="7709084" y="1620770"/>
            <a:ext cx="449454" cy="622389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3" name="正方形/長方形 112"/>
          <p:cNvSpPr/>
          <p:nvPr/>
        </p:nvSpPr>
        <p:spPr>
          <a:xfrm>
            <a:off x="2667420" y="3345171"/>
            <a:ext cx="645117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Local Proxy</a:t>
            </a:r>
            <a:r>
              <a:rPr lang="ja-JP" altLang="en-US" sz="800" dirty="0" smtClean="0"/>
              <a:t> </a:t>
            </a:r>
            <a:r>
              <a:rPr lang="en-US" altLang="ja-JP" sz="800" dirty="0" smtClean="0"/>
              <a:t>Servient</a:t>
            </a:r>
          </a:p>
          <a:p>
            <a:pPr algn="ctr"/>
            <a:r>
              <a:rPr lang="en-US" altLang="ja-JP" sz="800" dirty="0" smtClean="0"/>
              <a:t>(Siemens)</a:t>
            </a:r>
          </a:p>
        </p:txBody>
      </p:sp>
      <p:cxnSp>
        <p:nvCxnSpPr>
          <p:cNvPr id="114" name="直線コネクタ 113"/>
          <p:cNvCxnSpPr>
            <a:stCxn id="113" idx="0"/>
            <a:endCxn id="79" idx="2"/>
          </p:cNvCxnSpPr>
          <p:nvPr/>
        </p:nvCxnSpPr>
        <p:spPr>
          <a:xfrm flipH="1" flipV="1">
            <a:off x="2989978" y="2802110"/>
            <a:ext cx="1" cy="543061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5" name="直線コネクタ 114"/>
          <p:cNvCxnSpPr>
            <a:stCxn id="88" idx="0"/>
            <a:endCxn id="117" idx="2"/>
          </p:cNvCxnSpPr>
          <p:nvPr/>
        </p:nvCxnSpPr>
        <p:spPr>
          <a:xfrm flipV="1">
            <a:off x="1463127" y="1613987"/>
            <a:ext cx="313317" cy="308117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7" name="正方形/長方形 116"/>
          <p:cNvSpPr/>
          <p:nvPr/>
        </p:nvSpPr>
        <p:spPr>
          <a:xfrm>
            <a:off x="1453885" y="1044361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Application Servient</a:t>
            </a:r>
          </a:p>
          <a:p>
            <a:pPr algn="ctr"/>
            <a:r>
              <a:rPr lang="en-US" altLang="ja-JP" sz="800" dirty="0"/>
              <a:t>Scripting</a:t>
            </a:r>
            <a:endParaRPr lang="en-US" altLang="ja-JP" sz="800" dirty="0" smtClean="0"/>
          </a:p>
          <a:p>
            <a:pPr algn="ctr"/>
            <a:r>
              <a:rPr lang="en-US" altLang="ja-JP" sz="800" dirty="0" smtClean="0"/>
              <a:t>(Panasonic)</a:t>
            </a:r>
          </a:p>
        </p:txBody>
      </p:sp>
      <p:sp>
        <p:nvSpPr>
          <p:cNvPr id="118" name="正方形/長方形 117"/>
          <p:cNvSpPr/>
          <p:nvPr/>
        </p:nvSpPr>
        <p:spPr>
          <a:xfrm>
            <a:off x="745320" y="1036291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Application Servient</a:t>
            </a:r>
          </a:p>
          <a:p>
            <a:pPr algn="ctr"/>
            <a:r>
              <a:rPr lang="en-US" altLang="ja-JP" sz="800" dirty="0" smtClean="0"/>
              <a:t>Node-RED</a:t>
            </a:r>
          </a:p>
          <a:p>
            <a:pPr algn="ctr"/>
            <a:r>
              <a:rPr lang="en-US" altLang="ja-JP" sz="800" dirty="0" smtClean="0"/>
              <a:t>(Panasonic)</a:t>
            </a:r>
          </a:p>
        </p:txBody>
      </p:sp>
      <p:cxnSp>
        <p:nvCxnSpPr>
          <p:cNvPr id="119" name="直線コネクタ 118"/>
          <p:cNvCxnSpPr>
            <a:stCxn id="88" idx="0"/>
            <a:endCxn id="118" idx="2"/>
          </p:cNvCxnSpPr>
          <p:nvPr/>
        </p:nvCxnSpPr>
        <p:spPr>
          <a:xfrm flipH="1" flipV="1">
            <a:off x="1067879" y="1605917"/>
            <a:ext cx="395248" cy="308924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3" name="正方形/長方形 122"/>
          <p:cNvSpPr/>
          <p:nvPr/>
        </p:nvSpPr>
        <p:spPr>
          <a:xfrm>
            <a:off x="4612971" y="4684358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(Intel)</a:t>
            </a:r>
          </a:p>
        </p:txBody>
      </p:sp>
      <p:sp>
        <p:nvSpPr>
          <p:cNvPr id="126" name="正方形/長方形 125"/>
          <p:cNvSpPr/>
          <p:nvPr/>
        </p:nvSpPr>
        <p:spPr>
          <a:xfrm>
            <a:off x="5410606" y="4685248"/>
            <a:ext cx="679814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(SmartThings)</a:t>
            </a:r>
          </a:p>
        </p:txBody>
      </p:sp>
      <p:sp>
        <p:nvSpPr>
          <p:cNvPr id="130" name="正方形/長方形 129"/>
          <p:cNvSpPr/>
          <p:nvPr/>
        </p:nvSpPr>
        <p:spPr>
          <a:xfrm>
            <a:off x="2667419" y="1046955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Application Servient</a:t>
            </a:r>
          </a:p>
          <a:p>
            <a:pPr algn="ctr"/>
            <a:r>
              <a:rPr lang="en-US" altLang="ja-JP" sz="800" dirty="0" smtClean="0"/>
              <a:t>(Siemens)</a:t>
            </a:r>
          </a:p>
        </p:txBody>
      </p:sp>
      <p:cxnSp>
        <p:nvCxnSpPr>
          <p:cNvPr id="131" name="直線コネクタ 130"/>
          <p:cNvCxnSpPr>
            <a:stCxn id="79" idx="0"/>
            <a:endCxn id="130" idx="2"/>
          </p:cNvCxnSpPr>
          <p:nvPr/>
        </p:nvCxnSpPr>
        <p:spPr>
          <a:xfrm flipV="1">
            <a:off x="2989978" y="1616581"/>
            <a:ext cx="0" cy="61590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4" name="正方形/長方形 133"/>
          <p:cNvSpPr/>
          <p:nvPr/>
        </p:nvSpPr>
        <p:spPr>
          <a:xfrm>
            <a:off x="5413568" y="1049742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Application Servient</a:t>
            </a:r>
          </a:p>
          <a:p>
            <a:pPr algn="ctr"/>
            <a:r>
              <a:rPr lang="en-US" altLang="ja-JP" sz="800" dirty="0" smtClean="0"/>
              <a:t>(</a:t>
            </a:r>
            <a:r>
              <a:rPr lang="en-US" altLang="ja-JP" sz="800" dirty="0"/>
              <a:t>IRI</a:t>
            </a:r>
            <a:r>
              <a:rPr lang="en-US" altLang="ja-JP" sz="800" dirty="0" smtClean="0"/>
              <a:t>)</a:t>
            </a:r>
          </a:p>
        </p:txBody>
      </p:sp>
      <p:sp>
        <p:nvSpPr>
          <p:cNvPr id="136" name="正方形/長方形 135"/>
          <p:cNvSpPr/>
          <p:nvPr/>
        </p:nvSpPr>
        <p:spPr>
          <a:xfrm>
            <a:off x="6218542" y="4687439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(</a:t>
            </a:r>
            <a:r>
              <a:rPr lang="en-US" altLang="ja-JP" sz="800" dirty="0" smtClean="0"/>
              <a:t>EURECOM</a:t>
            </a:r>
            <a:r>
              <a:rPr lang="en-US" altLang="ja-JP" sz="800" dirty="0" smtClean="0"/>
              <a:t>)</a:t>
            </a:r>
          </a:p>
        </p:txBody>
      </p:sp>
      <p:cxnSp>
        <p:nvCxnSpPr>
          <p:cNvPr id="3" name="カギ線コネクタ 2"/>
          <p:cNvCxnSpPr>
            <a:stCxn id="118" idx="2"/>
            <a:endCxn id="100" idx="2"/>
          </p:cNvCxnSpPr>
          <p:nvPr/>
        </p:nvCxnSpPr>
        <p:spPr>
          <a:xfrm rot="16200000" flipH="1">
            <a:off x="4605782" y="-1931987"/>
            <a:ext cx="14853" cy="7090659"/>
          </a:xfrm>
          <a:prstGeom prst="bentConnector3">
            <a:avLst>
              <a:gd name="adj1" fmla="val 16390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カギ線コネクタ 62"/>
          <p:cNvCxnSpPr>
            <a:stCxn id="117" idx="2"/>
            <a:endCxn id="99" idx="2"/>
          </p:cNvCxnSpPr>
          <p:nvPr/>
        </p:nvCxnSpPr>
        <p:spPr>
          <a:xfrm rot="16200000" flipH="1">
            <a:off x="4561560" y="-1171129"/>
            <a:ext cx="2594" cy="5572826"/>
          </a:xfrm>
          <a:prstGeom prst="bentConnector3">
            <a:avLst>
              <a:gd name="adj1" fmla="val 891264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カギ線コネクタ 65"/>
          <p:cNvCxnSpPr>
            <a:stCxn id="130" idx="2"/>
            <a:endCxn id="134" idx="2"/>
          </p:cNvCxnSpPr>
          <p:nvPr/>
        </p:nvCxnSpPr>
        <p:spPr>
          <a:xfrm rot="16200000" flipH="1">
            <a:off x="4361659" y="244899"/>
            <a:ext cx="2787" cy="2746149"/>
          </a:xfrm>
          <a:prstGeom prst="bentConnector3">
            <a:avLst>
              <a:gd name="adj1" fmla="val 830236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カギ線コネクタ 68"/>
          <p:cNvCxnSpPr>
            <a:stCxn id="79" idx="0"/>
            <a:endCxn id="98" idx="0"/>
          </p:cNvCxnSpPr>
          <p:nvPr/>
        </p:nvCxnSpPr>
        <p:spPr>
          <a:xfrm rot="16200000" flipH="1">
            <a:off x="5344193" y="-121732"/>
            <a:ext cx="10675" cy="4719106"/>
          </a:xfrm>
          <a:prstGeom prst="bentConnector3">
            <a:avLst>
              <a:gd name="adj1" fmla="val -21414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4363052" y="1831494"/>
            <a:ext cx="0" cy="1709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カギ線コネクタ 74"/>
          <p:cNvCxnSpPr>
            <a:stCxn id="88" idx="0"/>
            <a:endCxn id="94" idx="0"/>
          </p:cNvCxnSpPr>
          <p:nvPr/>
        </p:nvCxnSpPr>
        <p:spPr>
          <a:xfrm rot="5400000" flipH="1" flipV="1">
            <a:off x="4397563" y="1749922"/>
            <a:ext cx="10802" cy="5879675"/>
          </a:xfrm>
          <a:prstGeom prst="bentConnector3">
            <a:avLst>
              <a:gd name="adj1" fmla="val 221627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カギ線コネクタ 77"/>
          <p:cNvCxnSpPr>
            <a:stCxn id="113" idx="2"/>
            <a:endCxn id="93" idx="2"/>
          </p:cNvCxnSpPr>
          <p:nvPr/>
        </p:nvCxnSpPr>
        <p:spPr>
          <a:xfrm rot="16200000" flipH="1">
            <a:off x="5163036" y="1741739"/>
            <a:ext cx="6708" cy="4352823"/>
          </a:xfrm>
          <a:prstGeom prst="bentConnector3">
            <a:avLst>
              <a:gd name="adj1" fmla="val 350787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カギ線コネクタ 80"/>
          <p:cNvCxnSpPr>
            <a:stCxn id="86" idx="0"/>
            <a:endCxn id="136" idx="0"/>
          </p:cNvCxnSpPr>
          <p:nvPr/>
        </p:nvCxnSpPr>
        <p:spPr>
          <a:xfrm rot="16200000" flipH="1">
            <a:off x="4586296" y="2732727"/>
            <a:ext cx="4793" cy="3904630"/>
          </a:xfrm>
          <a:prstGeom prst="bentConnector3">
            <a:avLst>
              <a:gd name="adj1" fmla="val -476945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カギ線コネクタ 83"/>
          <p:cNvCxnSpPr>
            <a:stCxn id="87" idx="0"/>
            <a:endCxn id="126" idx="0"/>
          </p:cNvCxnSpPr>
          <p:nvPr/>
        </p:nvCxnSpPr>
        <p:spPr>
          <a:xfrm rot="5400000" flipH="1" flipV="1">
            <a:off x="4544342" y="3481472"/>
            <a:ext cx="2394" cy="2409947"/>
          </a:xfrm>
          <a:prstGeom prst="bentConnector3">
            <a:avLst>
              <a:gd name="adj1" fmla="val 964887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カギ線コネクタ 111"/>
          <p:cNvCxnSpPr>
            <a:stCxn id="92" idx="0"/>
            <a:endCxn id="123" idx="0"/>
          </p:cNvCxnSpPr>
          <p:nvPr/>
        </p:nvCxnSpPr>
        <p:spPr>
          <a:xfrm rot="16200000" flipH="1">
            <a:off x="4533229" y="4282150"/>
            <a:ext cx="1712" cy="802704"/>
          </a:xfrm>
          <a:prstGeom prst="bentConnector3">
            <a:avLst>
              <a:gd name="adj1" fmla="val -1335280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/>
          <p:nvPr/>
        </p:nvCxnSpPr>
        <p:spPr>
          <a:xfrm>
            <a:off x="4741333" y="4133715"/>
            <a:ext cx="6875" cy="317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3752249" y="2321347"/>
            <a:ext cx="70294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200" b="1" dirty="0" smtClean="0"/>
              <a:t>Internet</a:t>
            </a:r>
            <a:endParaRPr kumimoji="1" lang="ja-JP" altLang="en-US" sz="1200" b="1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3450134" y="6016916"/>
            <a:ext cx="108395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b="1" dirty="0" smtClean="0"/>
              <a:t>Local network</a:t>
            </a:r>
            <a:endParaRPr kumimoji="1" lang="ja-JP" altLang="en-US" sz="1200" b="1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28862" y="5420953"/>
            <a:ext cx="994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Osaka, Japan</a:t>
            </a:r>
            <a:endParaRPr kumimoji="1" lang="ja-JP" altLang="en-US" sz="120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540644" y="6031885"/>
            <a:ext cx="1234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Kanazawa, Japan</a:t>
            </a:r>
            <a:endParaRPr kumimoji="1" lang="ja-JP" altLang="en-US" sz="1200" dirty="0"/>
          </a:p>
        </p:txBody>
      </p:sp>
      <p:sp>
        <p:nvSpPr>
          <p:cNvPr id="62" name="角丸四角形 61"/>
          <p:cNvSpPr/>
          <p:nvPr/>
        </p:nvSpPr>
        <p:spPr>
          <a:xfrm>
            <a:off x="2269408" y="4357798"/>
            <a:ext cx="5460577" cy="1019545"/>
          </a:xfrm>
          <a:prstGeom prst="roundRect">
            <a:avLst>
              <a:gd name="adj" fmla="val 284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フリーフォーム 63"/>
          <p:cNvSpPr/>
          <p:nvPr/>
        </p:nvSpPr>
        <p:spPr>
          <a:xfrm>
            <a:off x="501227" y="3157297"/>
            <a:ext cx="8113087" cy="2614860"/>
          </a:xfrm>
          <a:custGeom>
            <a:avLst/>
            <a:gdLst>
              <a:gd name="connsiteX0" fmla="*/ 0 w 8051800"/>
              <a:gd name="connsiteY0" fmla="*/ 1981200 h 2006600"/>
              <a:gd name="connsiteX1" fmla="*/ 1638300 w 8051800"/>
              <a:gd name="connsiteY1" fmla="*/ 2006600 h 2006600"/>
              <a:gd name="connsiteX2" fmla="*/ 1689100 w 8051800"/>
              <a:gd name="connsiteY2" fmla="*/ 12700 h 2006600"/>
              <a:gd name="connsiteX3" fmla="*/ 8026400 w 8051800"/>
              <a:gd name="connsiteY3" fmla="*/ 0 h 2006600"/>
              <a:gd name="connsiteX4" fmla="*/ 8026400 w 8051800"/>
              <a:gd name="connsiteY4" fmla="*/ 0 h 2006600"/>
              <a:gd name="connsiteX5" fmla="*/ 8026400 w 8051800"/>
              <a:gd name="connsiteY5" fmla="*/ 0 h 2006600"/>
              <a:gd name="connsiteX6" fmla="*/ 8051800 w 8051800"/>
              <a:gd name="connsiteY6" fmla="*/ 12700 h 2006600"/>
              <a:gd name="connsiteX0" fmla="*/ 0 w 8051800"/>
              <a:gd name="connsiteY0" fmla="*/ 1981200 h 1981200"/>
              <a:gd name="connsiteX1" fmla="*/ 1678056 w 8051800"/>
              <a:gd name="connsiteY1" fmla="*/ 1972523 h 1981200"/>
              <a:gd name="connsiteX2" fmla="*/ 1689100 w 8051800"/>
              <a:gd name="connsiteY2" fmla="*/ 12700 h 1981200"/>
              <a:gd name="connsiteX3" fmla="*/ 8026400 w 8051800"/>
              <a:gd name="connsiteY3" fmla="*/ 0 h 1981200"/>
              <a:gd name="connsiteX4" fmla="*/ 8026400 w 8051800"/>
              <a:gd name="connsiteY4" fmla="*/ 0 h 1981200"/>
              <a:gd name="connsiteX5" fmla="*/ 8026400 w 8051800"/>
              <a:gd name="connsiteY5" fmla="*/ 0 h 1981200"/>
              <a:gd name="connsiteX6" fmla="*/ 8051800 w 8051800"/>
              <a:gd name="connsiteY6" fmla="*/ 12700 h 1981200"/>
              <a:gd name="connsiteX0" fmla="*/ 0 w 8051800"/>
              <a:gd name="connsiteY0" fmla="*/ 1981200 h 1981200"/>
              <a:gd name="connsiteX1" fmla="*/ 1678056 w 8051800"/>
              <a:gd name="connsiteY1" fmla="*/ 1972523 h 1981200"/>
              <a:gd name="connsiteX2" fmla="*/ 1666382 w 8051800"/>
              <a:gd name="connsiteY2" fmla="*/ 12700 h 1981200"/>
              <a:gd name="connsiteX3" fmla="*/ 8026400 w 8051800"/>
              <a:gd name="connsiteY3" fmla="*/ 0 h 1981200"/>
              <a:gd name="connsiteX4" fmla="*/ 8026400 w 8051800"/>
              <a:gd name="connsiteY4" fmla="*/ 0 h 1981200"/>
              <a:gd name="connsiteX5" fmla="*/ 8026400 w 8051800"/>
              <a:gd name="connsiteY5" fmla="*/ 0 h 1981200"/>
              <a:gd name="connsiteX6" fmla="*/ 8051800 w 8051800"/>
              <a:gd name="connsiteY6" fmla="*/ 12700 h 1981200"/>
              <a:gd name="connsiteX0" fmla="*/ 0 w 8051800"/>
              <a:gd name="connsiteY0" fmla="*/ 1991218 h 1991218"/>
              <a:gd name="connsiteX1" fmla="*/ 1678056 w 8051800"/>
              <a:gd name="connsiteY1" fmla="*/ 1982541 h 1991218"/>
              <a:gd name="connsiteX2" fmla="*/ 1666382 w 8051800"/>
              <a:gd name="connsiteY2" fmla="*/ 0 h 1991218"/>
              <a:gd name="connsiteX3" fmla="*/ 8026400 w 8051800"/>
              <a:gd name="connsiteY3" fmla="*/ 10018 h 1991218"/>
              <a:gd name="connsiteX4" fmla="*/ 8026400 w 8051800"/>
              <a:gd name="connsiteY4" fmla="*/ 10018 h 1991218"/>
              <a:gd name="connsiteX5" fmla="*/ 8026400 w 8051800"/>
              <a:gd name="connsiteY5" fmla="*/ 10018 h 1991218"/>
              <a:gd name="connsiteX6" fmla="*/ 8051800 w 8051800"/>
              <a:gd name="connsiteY6" fmla="*/ 22718 h 1991218"/>
              <a:gd name="connsiteX0" fmla="*/ 0 w 8051800"/>
              <a:gd name="connsiteY0" fmla="*/ 1981200 h 1981200"/>
              <a:gd name="connsiteX1" fmla="*/ 1678056 w 8051800"/>
              <a:gd name="connsiteY1" fmla="*/ 1972523 h 1981200"/>
              <a:gd name="connsiteX2" fmla="*/ 1666382 w 8051800"/>
              <a:gd name="connsiteY2" fmla="*/ 1341 h 1981200"/>
              <a:gd name="connsiteX3" fmla="*/ 8026400 w 8051800"/>
              <a:gd name="connsiteY3" fmla="*/ 0 h 1981200"/>
              <a:gd name="connsiteX4" fmla="*/ 8026400 w 8051800"/>
              <a:gd name="connsiteY4" fmla="*/ 0 h 1981200"/>
              <a:gd name="connsiteX5" fmla="*/ 8026400 w 8051800"/>
              <a:gd name="connsiteY5" fmla="*/ 0 h 1981200"/>
              <a:gd name="connsiteX6" fmla="*/ 8051800 w 8051800"/>
              <a:gd name="connsiteY6" fmla="*/ 12700 h 1981200"/>
              <a:gd name="connsiteX0" fmla="*/ 0 w 8102915"/>
              <a:gd name="connsiteY0" fmla="*/ 1991218 h 1991218"/>
              <a:gd name="connsiteX1" fmla="*/ 1678056 w 8102915"/>
              <a:gd name="connsiteY1" fmla="*/ 1982541 h 1991218"/>
              <a:gd name="connsiteX2" fmla="*/ 1666382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2915" h="1991218">
                <a:moveTo>
                  <a:pt x="0" y="1991218"/>
                </a:moveTo>
                <a:lnTo>
                  <a:pt x="1678056" y="1982541"/>
                </a:lnTo>
                <a:cubicBezTo>
                  <a:pt x="1681737" y="1329267"/>
                  <a:pt x="1662701" y="664633"/>
                  <a:pt x="1666382" y="11359"/>
                </a:cubicBezTo>
                <a:lnTo>
                  <a:pt x="8026400" y="10018"/>
                </a:lnTo>
                <a:lnTo>
                  <a:pt x="8026400" y="10018"/>
                </a:lnTo>
                <a:lnTo>
                  <a:pt x="8026400" y="10018"/>
                </a:lnTo>
                <a:lnTo>
                  <a:pt x="8102915" y="0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829409" y="2903813"/>
            <a:ext cx="9557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/>
              <a:t>NAT / Firewall</a:t>
            </a:r>
            <a:endParaRPr kumimoji="1" lang="ja-JP" altLang="en-US" sz="1050" dirty="0"/>
          </a:p>
        </p:txBody>
      </p:sp>
      <p:sp>
        <p:nvSpPr>
          <p:cNvPr id="67" name="角丸四角形 66"/>
          <p:cNvSpPr/>
          <p:nvPr/>
        </p:nvSpPr>
        <p:spPr>
          <a:xfrm>
            <a:off x="810422" y="4363847"/>
            <a:ext cx="1073252" cy="1006062"/>
          </a:xfrm>
          <a:prstGeom prst="roundRect">
            <a:avLst>
              <a:gd name="adj" fmla="val 539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角丸四角形 67"/>
          <p:cNvSpPr/>
          <p:nvPr/>
        </p:nvSpPr>
        <p:spPr>
          <a:xfrm>
            <a:off x="7774956" y="4338817"/>
            <a:ext cx="839358" cy="1710339"/>
          </a:xfrm>
          <a:prstGeom prst="roundRect">
            <a:avLst>
              <a:gd name="adj" fmla="val 539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383978" y="5470348"/>
            <a:ext cx="1026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San Francisco</a:t>
            </a:r>
            <a:endParaRPr kumimoji="1" lang="ja-JP" altLang="en-US" sz="1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4033359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57"/>
          <p:cNvSpPr/>
          <p:nvPr/>
        </p:nvSpPr>
        <p:spPr>
          <a:xfrm>
            <a:off x="1508775" y="4567488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73" name="正方形/長方形 56"/>
          <p:cNvSpPr/>
          <p:nvPr/>
        </p:nvSpPr>
        <p:spPr>
          <a:xfrm>
            <a:off x="1585818" y="4616022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74" name="正方形/長方形 55"/>
          <p:cNvSpPr/>
          <p:nvPr/>
        </p:nvSpPr>
        <p:spPr>
          <a:xfrm>
            <a:off x="1662861" y="4664556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76" name="正方形/長方形 87"/>
          <p:cNvSpPr/>
          <p:nvPr/>
        </p:nvSpPr>
        <p:spPr>
          <a:xfrm>
            <a:off x="1739904" y="4713090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  <a:br>
              <a:rPr lang="en-US" altLang="ja-JP" sz="800" smtClean="0"/>
            </a:br>
            <a:r>
              <a:rPr lang="en-US" altLang="ja-JP" sz="800" smtClean="0"/>
              <a:t>Festo Plant</a:t>
            </a:r>
          </a:p>
          <a:p>
            <a:pPr algn="ctr"/>
            <a:r>
              <a:rPr kumimoji="1" lang="en-US" altLang="ja-JP" sz="800" smtClean="0"/>
              <a:t>(Siemens)</a:t>
            </a:r>
            <a:endParaRPr kumimoji="1" lang="en-US" altLang="ja-JP" sz="800"/>
          </a:p>
        </p:txBody>
      </p:sp>
      <p:sp>
        <p:nvSpPr>
          <p:cNvPr id="59" name="正方形/長方形 58"/>
          <p:cNvSpPr/>
          <p:nvPr/>
        </p:nvSpPr>
        <p:spPr>
          <a:xfrm>
            <a:off x="4096323" y="4610766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(Lemonbeat)</a:t>
            </a:r>
          </a:p>
        </p:txBody>
      </p:sp>
      <p:sp>
        <p:nvSpPr>
          <p:cNvPr id="58" name="正方形/長方形 57"/>
          <p:cNvSpPr/>
          <p:nvPr/>
        </p:nvSpPr>
        <p:spPr>
          <a:xfrm>
            <a:off x="173034" y="4549558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57" name="正方形/長方形 56"/>
          <p:cNvSpPr/>
          <p:nvPr/>
        </p:nvSpPr>
        <p:spPr>
          <a:xfrm>
            <a:off x="250077" y="4598092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56" name="正方形/長方形 55"/>
          <p:cNvSpPr/>
          <p:nvPr/>
        </p:nvSpPr>
        <p:spPr>
          <a:xfrm>
            <a:off x="327120" y="4646626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altLang="ja-JP" sz="2000" smtClean="0"/>
              <a:t>Servients from participants on TPAC2017 PlugFest</a:t>
            </a:r>
            <a:endParaRPr kumimoji="1" lang="en-US" altLang="ja-JP" sz="2000"/>
          </a:p>
        </p:txBody>
      </p:sp>
      <p:sp>
        <p:nvSpPr>
          <p:cNvPr id="79" name="正方形/長方形 78"/>
          <p:cNvSpPr/>
          <p:nvPr/>
        </p:nvSpPr>
        <p:spPr>
          <a:xfrm>
            <a:off x="1923324" y="2232484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Remote Proxy Servient</a:t>
            </a:r>
            <a:endParaRPr lang="en-US" altLang="ja-JP" sz="800"/>
          </a:p>
          <a:p>
            <a:pPr algn="ctr"/>
            <a:r>
              <a:rPr kumimoji="1" lang="en-US" altLang="ja-JP" sz="800" smtClean="0"/>
              <a:t>(Siemens)</a:t>
            </a:r>
            <a:endParaRPr kumimoji="1" lang="en-US" altLang="ja-JP" sz="800"/>
          </a:p>
        </p:txBody>
      </p:sp>
      <p:sp>
        <p:nvSpPr>
          <p:cNvPr id="86" name="正方形/長方形 85"/>
          <p:cNvSpPr/>
          <p:nvPr/>
        </p:nvSpPr>
        <p:spPr>
          <a:xfrm>
            <a:off x="2652603" y="4682646"/>
            <a:ext cx="630959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BACnet</a:t>
            </a:r>
          </a:p>
          <a:p>
            <a:pPr algn="ctr"/>
            <a:r>
              <a:rPr lang="en-US" altLang="ja-JP" sz="800" smtClean="0"/>
              <a:t>(Siemens)</a:t>
            </a:r>
            <a:endParaRPr kumimoji="1" lang="en-US" altLang="ja-JP" sz="800"/>
          </a:p>
        </p:txBody>
      </p:sp>
      <p:sp>
        <p:nvSpPr>
          <p:cNvPr id="87" name="正方形/長方形 86"/>
          <p:cNvSpPr/>
          <p:nvPr/>
        </p:nvSpPr>
        <p:spPr>
          <a:xfrm>
            <a:off x="3356791" y="4687642"/>
            <a:ext cx="630959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Modbus/TCP</a:t>
            </a:r>
            <a:endParaRPr kumimoji="1" lang="en-US" altLang="ja-JP" sz="800" smtClean="0"/>
          </a:p>
          <a:p>
            <a:pPr algn="ctr"/>
            <a:r>
              <a:rPr lang="en-US" altLang="ja-JP" sz="800" smtClean="0"/>
              <a:t>(Siemens)</a:t>
            </a:r>
            <a:endParaRPr kumimoji="1" lang="en-US" altLang="ja-JP" sz="800"/>
          </a:p>
        </p:txBody>
      </p:sp>
      <p:sp>
        <p:nvSpPr>
          <p:cNvPr id="88" name="正方形/長方形 87"/>
          <p:cNvSpPr/>
          <p:nvPr/>
        </p:nvSpPr>
        <p:spPr>
          <a:xfrm>
            <a:off x="404163" y="4695160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92" name="正方形/長方形 91"/>
          <p:cNvSpPr/>
          <p:nvPr/>
        </p:nvSpPr>
        <p:spPr>
          <a:xfrm>
            <a:off x="4159902" y="4682646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(Lemonbeat)</a:t>
            </a:r>
          </a:p>
        </p:txBody>
      </p:sp>
      <p:sp>
        <p:nvSpPr>
          <p:cNvPr id="93" name="正方形/長方形 92"/>
          <p:cNvSpPr/>
          <p:nvPr/>
        </p:nvSpPr>
        <p:spPr>
          <a:xfrm>
            <a:off x="7020243" y="3351879"/>
            <a:ext cx="645117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Local Proxy Servient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4" name="正方形/長方形 93"/>
          <p:cNvSpPr/>
          <p:nvPr/>
        </p:nvSpPr>
        <p:spPr>
          <a:xfrm>
            <a:off x="7369878" y="4684358"/>
            <a:ext cx="645117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Rotating light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5" name="正方形/長方形 94"/>
          <p:cNvSpPr/>
          <p:nvPr/>
        </p:nvSpPr>
        <p:spPr>
          <a:xfrm>
            <a:off x="8240768" y="3351879"/>
            <a:ext cx="696653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Local Proxy Servient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6" name="正方形/長方形 95"/>
          <p:cNvSpPr/>
          <p:nvPr/>
        </p:nvSpPr>
        <p:spPr>
          <a:xfrm>
            <a:off x="8240768" y="4684358"/>
            <a:ext cx="696654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Air Conditioner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7" name="正方形/長方形 96"/>
          <p:cNvSpPr/>
          <p:nvPr/>
        </p:nvSpPr>
        <p:spPr>
          <a:xfrm>
            <a:off x="8240768" y="5377343"/>
            <a:ext cx="696654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LED Light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8" name="正方形/長方形 97"/>
          <p:cNvSpPr/>
          <p:nvPr/>
        </p:nvSpPr>
        <p:spPr>
          <a:xfrm>
            <a:off x="7386525" y="2243159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Remote Proxy Servient</a:t>
            </a:r>
            <a:endParaRPr lang="en-US" altLang="ja-JP" sz="800"/>
          </a:p>
          <a:p>
            <a:pPr algn="ctr"/>
            <a:r>
              <a:rPr kumimoji="1" lang="en-US" altLang="ja-JP" sz="800" smtClean="0"/>
              <a:t>(Fujitsu)</a:t>
            </a:r>
            <a:endParaRPr kumimoji="1" lang="en-US" altLang="ja-JP" sz="800"/>
          </a:p>
        </p:txBody>
      </p:sp>
      <p:sp>
        <p:nvSpPr>
          <p:cNvPr id="99" name="正方形/長方形 98"/>
          <p:cNvSpPr/>
          <p:nvPr/>
        </p:nvSpPr>
        <p:spPr>
          <a:xfrm>
            <a:off x="6802586" y="1046955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Scripting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100" name="正方形/長方形 99"/>
          <p:cNvSpPr/>
          <p:nvPr/>
        </p:nvSpPr>
        <p:spPr>
          <a:xfrm>
            <a:off x="7611854" y="1051144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Node-RED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cxnSp>
        <p:nvCxnSpPr>
          <p:cNvPr id="101" name="直線コネクタ 100"/>
          <p:cNvCxnSpPr>
            <a:stCxn id="76" idx="0"/>
            <a:endCxn id="113" idx="2"/>
          </p:cNvCxnSpPr>
          <p:nvPr/>
        </p:nvCxnSpPr>
        <p:spPr>
          <a:xfrm flipH="1" flipV="1">
            <a:off x="1887284" y="3921505"/>
            <a:ext cx="167489" cy="791585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2" name="直線コネクタ 101"/>
          <p:cNvCxnSpPr>
            <a:stCxn id="72" idx="0"/>
            <a:endCxn id="113" idx="2"/>
          </p:cNvCxnSpPr>
          <p:nvPr/>
        </p:nvCxnSpPr>
        <p:spPr>
          <a:xfrm flipV="1">
            <a:off x="1823644" y="3921505"/>
            <a:ext cx="63640" cy="64598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5" name="直線コネクタ 104"/>
          <p:cNvCxnSpPr>
            <a:stCxn id="94" idx="0"/>
            <a:endCxn id="93" idx="2"/>
          </p:cNvCxnSpPr>
          <p:nvPr/>
        </p:nvCxnSpPr>
        <p:spPr>
          <a:xfrm flipH="1" flipV="1">
            <a:off x="7342802" y="3921505"/>
            <a:ext cx="349635" cy="76285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6" name="直線コネクタ 105"/>
          <p:cNvCxnSpPr>
            <a:stCxn id="96" idx="0"/>
            <a:endCxn id="95" idx="2"/>
          </p:cNvCxnSpPr>
          <p:nvPr/>
        </p:nvCxnSpPr>
        <p:spPr>
          <a:xfrm flipV="1">
            <a:off x="8589095" y="3921505"/>
            <a:ext cx="0" cy="76285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7" name="直線コネクタ 106"/>
          <p:cNvCxnSpPr>
            <a:stCxn id="93" idx="0"/>
            <a:endCxn id="98" idx="2"/>
          </p:cNvCxnSpPr>
          <p:nvPr/>
        </p:nvCxnSpPr>
        <p:spPr>
          <a:xfrm flipV="1">
            <a:off x="7342802" y="2812785"/>
            <a:ext cx="366282" cy="539094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8" name="直線コネクタ 107"/>
          <p:cNvCxnSpPr>
            <a:stCxn id="95" idx="0"/>
            <a:endCxn id="98" idx="2"/>
          </p:cNvCxnSpPr>
          <p:nvPr/>
        </p:nvCxnSpPr>
        <p:spPr>
          <a:xfrm flipH="1" flipV="1">
            <a:off x="7709084" y="2812785"/>
            <a:ext cx="880011" cy="539094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9" name="直線コネクタ 108"/>
          <p:cNvCxnSpPr>
            <a:stCxn id="98" idx="0"/>
            <a:endCxn id="99" idx="2"/>
          </p:cNvCxnSpPr>
          <p:nvPr/>
        </p:nvCxnSpPr>
        <p:spPr>
          <a:xfrm flipH="1" flipV="1">
            <a:off x="7125145" y="1616581"/>
            <a:ext cx="583939" cy="626578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0" name="直線コネクタ 109"/>
          <p:cNvCxnSpPr>
            <a:stCxn id="98" idx="0"/>
            <a:endCxn id="100" idx="2"/>
          </p:cNvCxnSpPr>
          <p:nvPr/>
        </p:nvCxnSpPr>
        <p:spPr>
          <a:xfrm flipV="1">
            <a:off x="7709084" y="1620770"/>
            <a:ext cx="225329" cy="622389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3" name="正方形/長方形 112"/>
          <p:cNvSpPr/>
          <p:nvPr/>
        </p:nvSpPr>
        <p:spPr>
          <a:xfrm>
            <a:off x="1564725" y="3351879"/>
            <a:ext cx="645117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Local Proxy Servient</a:t>
            </a:r>
          </a:p>
          <a:p>
            <a:pPr algn="ctr"/>
            <a:r>
              <a:rPr lang="en-US" altLang="ja-JP" sz="800" smtClean="0"/>
              <a:t>(Siemens)</a:t>
            </a:r>
          </a:p>
        </p:txBody>
      </p:sp>
      <p:cxnSp>
        <p:nvCxnSpPr>
          <p:cNvPr id="114" name="直線コネクタ 113"/>
          <p:cNvCxnSpPr>
            <a:stCxn id="113" idx="0"/>
            <a:endCxn id="79" idx="2"/>
          </p:cNvCxnSpPr>
          <p:nvPr/>
        </p:nvCxnSpPr>
        <p:spPr>
          <a:xfrm flipV="1">
            <a:off x="1887284" y="2802110"/>
            <a:ext cx="358599" cy="549769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5" name="直線コネクタ 114"/>
          <p:cNvCxnSpPr>
            <a:stCxn id="88" idx="0"/>
            <a:endCxn id="117" idx="2"/>
          </p:cNvCxnSpPr>
          <p:nvPr/>
        </p:nvCxnSpPr>
        <p:spPr>
          <a:xfrm flipV="1">
            <a:off x="719032" y="1613987"/>
            <a:ext cx="851217" cy="308117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7" name="正方形/長方形 116"/>
          <p:cNvSpPr/>
          <p:nvPr/>
        </p:nvSpPr>
        <p:spPr>
          <a:xfrm>
            <a:off x="1247690" y="1044361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/>
              <a:t>Scripting</a:t>
            </a:r>
            <a:endParaRPr lang="en-US" altLang="ja-JP" sz="800" smtClean="0"/>
          </a:p>
          <a:p>
            <a:pPr algn="ctr"/>
            <a:r>
              <a:rPr lang="en-US" altLang="ja-JP" sz="800" smtClean="0"/>
              <a:t>(Panasonic)</a:t>
            </a:r>
          </a:p>
        </p:txBody>
      </p:sp>
      <p:sp>
        <p:nvSpPr>
          <p:cNvPr id="118" name="正方形/長方形 117"/>
          <p:cNvSpPr/>
          <p:nvPr/>
        </p:nvSpPr>
        <p:spPr>
          <a:xfrm>
            <a:off x="539125" y="1036291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Node-RED</a:t>
            </a:r>
          </a:p>
          <a:p>
            <a:pPr algn="ctr"/>
            <a:r>
              <a:rPr lang="en-US" altLang="ja-JP" sz="800" smtClean="0"/>
              <a:t>(Panasonic)</a:t>
            </a:r>
          </a:p>
        </p:txBody>
      </p:sp>
      <p:cxnSp>
        <p:nvCxnSpPr>
          <p:cNvPr id="119" name="直線コネクタ 118"/>
          <p:cNvCxnSpPr>
            <a:stCxn id="88" idx="0"/>
            <a:endCxn id="118" idx="2"/>
          </p:cNvCxnSpPr>
          <p:nvPr/>
        </p:nvCxnSpPr>
        <p:spPr>
          <a:xfrm flipV="1">
            <a:off x="719032" y="1605917"/>
            <a:ext cx="142652" cy="308924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3" name="正方形/長方形 122"/>
          <p:cNvSpPr/>
          <p:nvPr/>
        </p:nvSpPr>
        <p:spPr>
          <a:xfrm>
            <a:off x="4962606" y="4684358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(Intel)</a:t>
            </a:r>
          </a:p>
        </p:txBody>
      </p:sp>
      <p:sp>
        <p:nvSpPr>
          <p:cNvPr id="126" name="正方形/長方形 125"/>
          <p:cNvSpPr/>
          <p:nvPr/>
        </p:nvSpPr>
        <p:spPr>
          <a:xfrm>
            <a:off x="5760241" y="4685248"/>
            <a:ext cx="679814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(SmartThings)</a:t>
            </a:r>
          </a:p>
        </p:txBody>
      </p:sp>
      <p:sp>
        <p:nvSpPr>
          <p:cNvPr id="130" name="正方形/長方形 129"/>
          <p:cNvSpPr/>
          <p:nvPr/>
        </p:nvSpPr>
        <p:spPr>
          <a:xfrm>
            <a:off x="2667419" y="1046955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(Siemens)</a:t>
            </a:r>
          </a:p>
        </p:txBody>
      </p:sp>
      <p:sp>
        <p:nvSpPr>
          <p:cNvPr id="134" name="正方形/長方形 133"/>
          <p:cNvSpPr/>
          <p:nvPr/>
        </p:nvSpPr>
        <p:spPr>
          <a:xfrm>
            <a:off x="5413568" y="1049742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(</a:t>
            </a:r>
            <a:r>
              <a:rPr lang="en-US" altLang="ja-JP" sz="800"/>
              <a:t>IRI</a:t>
            </a:r>
            <a:r>
              <a:rPr lang="en-US" altLang="ja-JP" sz="800" smtClean="0"/>
              <a:t>)</a:t>
            </a:r>
          </a:p>
        </p:txBody>
      </p:sp>
      <p:sp>
        <p:nvSpPr>
          <p:cNvPr id="136" name="正方形/長方形 135"/>
          <p:cNvSpPr/>
          <p:nvPr/>
        </p:nvSpPr>
        <p:spPr>
          <a:xfrm>
            <a:off x="6568177" y="4687439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(EUROCOM)</a:t>
            </a:r>
          </a:p>
        </p:txBody>
      </p:sp>
      <p:cxnSp>
        <p:nvCxnSpPr>
          <p:cNvPr id="3" name="カギ線コネクタ 2"/>
          <p:cNvCxnSpPr>
            <a:stCxn id="118" idx="2"/>
            <a:endCxn id="100" idx="2"/>
          </p:cNvCxnSpPr>
          <p:nvPr/>
        </p:nvCxnSpPr>
        <p:spPr>
          <a:xfrm rot="16200000" flipH="1">
            <a:off x="4390622" y="-1923022"/>
            <a:ext cx="14853" cy="7072729"/>
          </a:xfrm>
          <a:prstGeom prst="bentConnector3">
            <a:avLst>
              <a:gd name="adj1" fmla="val 16390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カギ線コネクタ 62"/>
          <p:cNvCxnSpPr>
            <a:stCxn id="117" idx="2"/>
            <a:endCxn id="99" idx="2"/>
          </p:cNvCxnSpPr>
          <p:nvPr/>
        </p:nvCxnSpPr>
        <p:spPr>
          <a:xfrm rot="16200000" flipH="1">
            <a:off x="4346400" y="-1162164"/>
            <a:ext cx="2594" cy="5554896"/>
          </a:xfrm>
          <a:prstGeom prst="bentConnector3">
            <a:avLst>
              <a:gd name="adj1" fmla="val 891264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カギ線コネクタ 65"/>
          <p:cNvCxnSpPr>
            <a:stCxn id="130" idx="2"/>
            <a:endCxn id="134" idx="2"/>
          </p:cNvCxnSpPr>
          <p:nvPr/>
        </p:nvCxnSpPr>
        <p:spPr>
          <a:xfrm rot="16200000" flipH="1">
            <a:off x="4361659" y="244899"/>
            <a:ext cx="2787" cy="2746149"/>
          </a:xfrm>
          <a:prstGeom prst="bentConnector3">
            <a:avLst>
              <a:gd name="adj1" fmla="val 830236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カギ線コネクタ 68"/>
          <p:cNvCxnSpPr>
            <a:stCxn id="79" idx="0"/>
            <a:endCxn id="98" idx="0"/>
          </p:cNvCxnSpPr>
          <p:nvPr/>
        </p:nvCxnSpPr>
        <p:spPr>
          <a:xfrm rot="16200000" flipH="1">
            <a:off x="4972145" y="-493779"/>
            <a:ext cx="10675" cy="5463201"/>
          </a:xfrm>
          <a:prstGeom prst="bentConnector3">
            <a:avLst>
              <a:gd name="adj1" fmla="val -21414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4363052" y="1831494"/>
            <a:ext cx="0" cy="1709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カギ線コネクタ 74"/>
          <p:cNvCxnSpPr>
            <a:endCxn id="94" idx="0"/>
          </p:cNvCxnSpPr>
          <p:nvPr/>
        </p:nvCxnSpPr>
        <p:spPr>
          <a:xfrm>
            <a:off x="4778187" y="4455459"/>
            <a:ext cx="2914250" cy="22889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カギ線コネクタ 77"/>
          <p:cNvCxnSpPr>
            <a:endCxn id="93" idx="2"/>
          </p:cNvCxnSpPr>
          <p:nvPr/>
        </p:nvCxnSpPr>
        <p:spPr>
          <a:xfrm flipV="1">
            <a:off x="4798695" y="3921505"/>
            <a:ext cx="2544107" cy="21615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カギ線コネクタ 80"/>
          <p:cNvCxnSpPr>
            <a:stCxn id="86" idx="0"/>
            <a:endCxn id="136" idx="0"/>
          </p:cNvCxnSpPr>
          <p:nvPr/>
        </p:nvCxnSpPr>
        <p:spPr>
          <a:xfrm rot="16200000" flipH="1">
            <a:off x="4926966" y="2723762"/>
            <a:ext cx="4793" cy="3922560"/>
          </a:xfrm>
          <a:prstGeom prst="bentConnector3">
            <a:avLst>
              <a:gd name="adj1" fmla="val -476945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カギ線コネクタ 83"/>
          <p:cNvCxnSpPr>
            <a:stCxn id="87" idx="0"/>
            <a:endCxn id="126" idx="0"/>
          </p:cNvCxnSpPr>
          <p:nvPr/>
        </p:nvCxnSpPr>
        <p:spPr>
          <a:xfrm rot="5400000" flipH="1" flipV="1">
            <a:off x="4885012" y="3472507"/>
            <a:ext cx="2394" cy="2427877"/>
          </a:xfrm>
          <a:prstGeom prst="bentConnector3">
            <a:avLst>
              <a:gd name="adj1" fmla="val 964887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カギ線コネクタ 111"/>
          <p:cNvCxnSpPr>
            <a:stCxn id="92" idx="0"/>
            <a:endCxn id="123" idx="0"/>
          </p:cNvCxnSpPr>
          <p:nvPr/>
        </p:nvCxnSpPr>
        <p:spPr>
          <a:xfrm rot="16200000" flipH="1">
            <a:off x="4882864" y="4282150"/>
            <a:ext cx="1712" cy="802704"/>
          </a:xfrm>
          <a:prstGeom prst="bentConnector3">
            <a:avLst>
              <a:gd name="adj1" fmla="val -1335280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/>
          <p:nvPr/>
        </p:nvCxnSpPr>
        <p:spPr>
          <a:xfrm>
            <a:off x="4795123" y="4133715"/>
            <a:ext cx="6875" cy="317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3752249" y="2321347"/>
            <a:ext cx="70294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200" b="1" smtClean="0"/>
              <a:t>Internet</a:t>
            </a:r>
            <a:endParaRPr kumimoji="1" lang="en-US" altLang="ja-JP" sz="1200" b="1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3503924" y="6016916"/>
            <a:ext cx="108395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b="1" smtClean="0"/>
              <a:t>Local network</a:t>
            </a:r>
            <a:endParaRPr kumimoji="1" lang="en-US" altLang="ja-JP" sz="1200" b="1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4767" y="5420953"/>
            <a:ext cx="994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/>
              <a:t>Osaka, Japan</a:t>
            </a:r>
            <a:endParaRPr kumimoji="1" lang="en-US" altLang="ja-JP" sz="120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988894" y="6058780"/>
            <a:ext cx="1234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/>
              <a:t>Kanazawa, Japan</a:t>
            </a:r>
            <a:endParaRPr kumimoji="1" lang="en-US" altLang="ja-JP" sz="1200"/>
          </a:p>
        </p:txBody>
      </p:sp>
      <p:sp>
        <p:nvSpPr>
          <p:cNvPr id="62" name="角丸四角形 61"/>
          <p:cNvSpPr/>
          <p:nvPr/>
        </p:nvSpPr>
        <p:spPr>
          <a:xfrm>
            <a:off x="2572870" y="3272116"/>
            <a:ext cx="5506750" cy="2088000"/>
          </a:xfrm>
          <a:prstGeom prst="roundRect">
            <a:avLst>
              <a:gd name="adj" fmla="val 284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sp>
        <p:nvSpPr>
          <p:cNvPr id="64" name="フリーフォーム 63"/>
          <p:cNvSpPr/>
          <p:nvPr/>
        </p:nvSpPr>
        <p:spPr>
          <a:xfrm>
            <a:off x="-188259" y="3157297"/>
            <a:ext cx="9332259" cy="2614860"/>
          </a:xfrm>
          <a:custGeom>
            <a:avLst/>
            <a:gdLst>
              <a:gd name="connsiteX0" fmla="*/ 0 w 8051800"/>
              <a:gd name="connsiteY0" fmla="*/ 1981200 h 2006600"/>
              <a:gd name="connsiteX1" fmla="*/ 1638300 w 8051800"/>
              <a:gd name="connsiteY1" fmla="*/ 2006600 h 2006600"/>
              <a:gd name="connsiteX2" fmla="*/ 1689100 w 8051800"/>
              <a:gd name="connsiteY2" fmla="*/ 12700 h 2006600"/>
              <a:gd name="connsiteX3" fmla="*/ 8026400 w 8051800"/>
              <a:gd name="connsiteY3" fmla="*/ 0 h 2006600"/>
              <a:gd name="connsiteX4" fmla="*/ 8026400 w 8051800"/>
              <a:gd name="connsiteY4" fmla="*/ 0 h 2006600"/>
              <a:gd name="connsiteX5" fmla="*/ 8026400 w 8051800"/>
              <a:gd name="connsiteY5" fmla="*/ 0 h 2006600"/>
              <a:gd name="connsiteX6" fmla="*/ 8051800 w 8051800"/>
              <a:gd name="connsiteY6" fmla="*/ 12700 h 2006600"/>
              <a:gd name="connsiteX0" fmla="*/ 0 w 8051800"/>
              <a:gd name="connsiteY0" fmla="*/ 1981200 h 1981200"/>
              <a:gd name="connsiteX1" fmla="*/ 1678056 w 8051800"/>
              <a:gd name="connsiteY1" fmla="*/ 1972523 h 1981200"/>
              <a:gd name="connsiteX2" fmla="*/ 1689100 w 8051800"/>
              <a:gd name="connsiteY2" fmla="*/ 12700 h 1981200"/>
              <a:gd name="connsiteX3" fmla="*/ 8026400 w 8051800"/>
              <a:gd name="connsiteY3" fmla="*/ 0 h 1981200"/>
              <a:gd name="connsiteX4" fmla="*/ 8026400 w 8051800"/>
              <a:gd name="connsiteY4" fmla="*/ 0 h 1981200"/>
              <a:gd name="connsiteX5" fmla="*/ 8026400 w 8051800"/>
              <a:gd name="connsiteY5" fmla="*/ 0 h 1981200"/>
              <a:gd name="connsiteX6" fmla="*/ 8051800 w 8051800"/>
              <a:gd name="connsiteY6" fmla="*/ 12700 h 1981200"/>
              <a:gd name="connsiteX0" fmla="*/ 0 w 8051800"/>
              <a:gd name="connsiteY0" fmla="*/ 1981200 h 1981200"/>
              <a:gd name="connsiteX1" fmla="*/ 1678056 w 8051800"/>
              <a:gd name="connsiteY1" fmla="*/ 1972523 h 1981200"/>
              <a:gd name="connsiteX2" fmla="*/ 1666382 w 8051800"/>
              <a:gd name="connsiteY2" fmla="*/ 12700 h 1981200"/>
              <a:gd name="connsiteX3" fmla="*/ 8026400 w 8051800"/>
              <a:gd name="connsiteY3" fmla="*/ 0 h 1981200"/>
              <a:gd name="connsiteX4" fmla="*/ 8026400 w 8051800"/>
              <a:gd name="connsiteY4" fmla="*/ 0 h 1981200"/>
              <a:gd name="connsiteX5" fmla="*/ 8026400 w 8051800"/>
              <a:gd name="connsiteY5" fmla="*/ 0 h 1981200"/>
              <a:gd name="connsiteX6" fmla="*/ 8051800 w 8051800"/>
              <a:gd name="connsiteY6" fmla="*/ 12700 h 1981200"/>
              <a:gd name="connsiteX0" fmla="*/ 0 w 8051800"/>
              <a:gd name="connsiteY0" fmla="*/ 1991218 h 1991218"/>
              <a:gd name="connsiteX1" fmla="*/ 1678056 w 8051800"/>
              <a:gd name="connsiteY1" fmla="*/ 1982541 h 1991218"/>
              <a:gd name="connsiteX2" fmla="*/ 1666382 w 8051800"/>
              <a:gd name="connsiteY2" fmla="*/ 0 h 1991218"/>
              <a:gd name="connsiteX3" fmla="*/ 8026400 w 8051800"/>
              <a:gd name="connsiteY3" fmla="*/ 10018 h 1991218"/>
              <a:gd name="connsiteX4" fmla="*/ 8026400 w 8051800"/>
              <a:gd name="connsiteY4" fmla="*/ 10018 h 1991218"/>
              <a:gd name="connsiteX5" fmla="*/ 8026400 w 8051800"/>
              <a:gd name="connsiteY5" fmla="*/ 10018 h 1991218"/>
              <a:gd name="connsiteX6" fmla="*/ 8051800 w 8051800"/>
              <a:gd name="connsiteY6" fmla="*/ 22718 h 1991218"/>
              <a:gd name="connsiteX0" fmla="*/ 0 w 8051800"/>
              <a:gd name="connsiteY0" fmla="*/ 1981200 h 1981200"/>
              <a:gd name="connsiteX1" fmla="*/ 1678056 w 8051800"/>
              <a:gd name="connsiteY1" fmla="*/ 1972523 h 1981200"/>
              <a:gd name="connsiteX2" fmla="*/ 1666382 w 8051800"/>
              <a:gd name="connsiteY2" fmla="*/ 1341 h 1981200"/>
              <a:gd name="connsiteX3" fmla="*/ 8026400 w 8051800"/>
              <a:gd name="connsiteY3" fmla="*/ 0 h 1981200"/>
              <a:gd name="connsiteX4" fmla="*/ 8026400 w 8051800"/>
              <a:gd name="connsiteY4" fmla="*/ 0 h 1981200"/>
              <a:gd name="connsiteX5" fmla="*/ 8026400 w 8051800"/>
              <a:gd name="connsiteY5" fmla="*/ 0 h 1981200"/>
              <a:gd name="connsiteX6" fmla="*/ 8051800 w 8051800"/>
              <a:gd name="connsiteY6" fmla="*/ 12700 h 1981200"/>
              <a:gd name="connsiteX0" fmla="*/ 0 w 8102915"/>
              <a:gd name="connsiteY0" fmla="*/ 1991218 h 1991218"/>
              <a:gd name="connsiteX1" fmla="*/ 1678056 w 8102915"/>
              <a:gd name="connsiteY1" fmla="*/ 1982541 h 1991218"/>
              <a:gd name="connsiteX2" fmla="*/ 1666382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  <a:gd name="connsiteX0" fmla="*/ 0 w 8102915"/>
              <a:gd name="connsiteY0" fmla="*/ 1991218 h 1991218"/>
              <a:gd name="connsiteX1" fmla="*/ 1678056 w 8102915"/>
              <a:gd name="connsiteY1" fmla="*/ 1982541 h 1991218"/>
              <a:gd name="connsiteX2" fmla="*/ 1436004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  <a:gd name="connsiteX0" fmla="*/ 0 w 8102915"/>
              <a:gd name="connsiteY0" fmla="*/ 1991218 h 1991218"/>
              <a:gd name="connsiteX1" fmla="*/ 1471511 w 8102915"/>
              <a:gd name="connsiteY1" fmla="*/ 1989368 h 1991218"/>
              <a:gd name="connsiteX2" fmla="*/ 1436004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  <a:gd name="connsiteX0" fmla="*/ 0 w 8102915"/>
              <a:gd name="connsiteY0" fmla="*/ 1991218 h 1991218"/>
              <a:gd name="connsiteX1" fmla="*/ 1257022 w 8102915"/>
              <a:gd name="connsiteY1" fmla="*/ 1982541 h 1991218"/>
              <a:gd name="connsiteX2" fmla="*/ 1436004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  <a:gd name="connsiteX0" fmla="*/ 0 w 8102915"/>
              <a:gd name="connsiteY0" fmla="*/ 1991218 h 1991218"/>
              <a:gd name="connsiteX1" fmla="*/ 1257022 w 8102915"/>
              <a:gd name="connsiteY1" fmla="*/ 1982541 h 1991218"/>
              <a:gd name="connsiteX2" fmla="*/ 1269179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2915" h="1991218">
                <a:moveTo>
                  <a:pt x="0" y="1991218"/>
                </a:moveTo>
                <a:lnTo>
                  <a:pt x="1257022" y="1982541"/>
                </a:lnTo>
                <a:cubicBezTo>
                  <a:pt x="1260703" y="1329267"/>
                  <a:pt x="1265498" y="664633"/>
                  <a:pt x="1269179" y="11359"/>
                </a:cubicBezTo>
                <a:lnTo>
                  <a:pt x="8026400" y="10018"/>
                </a:lnTo>
                <a:lnTo>
                  <a:pt x="8026400" y="10018"/>
                </a:lnTo>
                <a:lnTo>
                  <a:pt x="8026400" y="10018"/>
                </a:lnTo>
                <a:lnTo>
                  <a:pt x="8102915" y="0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3210015" y="2903813"/>
            <a:ext cx="9557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smtClean="0">
                <a:solidFill>
                  <a:srgbClr val="0070C0"/>
                </a:solidFill>
              </a:rPr>
              <a:t>NAT / Firewall</a:t>
            </a:r>
            <a:endParaRPr kumimoji="1" lang="en-US" altLang="ja-JP" sz="1050">
              <a:solidFill>
                <a:srgbClr val="0070C0"/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6327" y="4363847"/>
            <a:ext cx="1073252" cy="1006062"/>
          </a:xfrm>
          <a:prstGeom prst="roundRect">
            <a:avLst>
              <a:gd name="adj" fmla="val 539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sp>
        <p:nvSpPr>
          <p:cNvPr id="68" name="角丸四角形 67"/>
          <p:cNvSpPr/>
          <p:nvPr/>
        </p:nvSpPr>
        <p:spPr>
          <a:xfrm>
            <a:off x="8169416" y="3272117"/>
            <a:ext cx="839358" cy="2759109"/>
          </a:xfrm>
          <a:prstGeom prst="roundRect">
            <a:avLst>
              <a:gd name="adj" fmla="val 539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760508" y="5470348"/>
            <a:ext cx="1026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/>
              <a:t>San Francisco</a:t>
            </a:r>
            <a:endParaRPr kumimoji="1" lang="en-US" altLang="ja-JP" sz="120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en-US" altLang="ja-JP" smtClean="0"/>
              <a:pPr/>
              <a:t>2</a:t>
            </a:fld>
            <a:endParaRPr kumimoji="1" lang="en-US" altLang="ja-JP"/>
          </a:p>
        </p:txBody>
      </p:sp>
      <p:sp>
        <p:nvSpPr>
          <p:cNvPr id="71" name="角丸四角形 66"/>
          <p:cNvSpPr/>
          <p:nvPr/>
        </p:nvSpPr>
        <p:spPr>
          <a:xfrm>
            <a:off x="1384138" y="3272116"/>
            <a:ext cx="1073252" cy="2088826"/>
          </a:xfrm>
          <a:prstGeom prst="roundRect">
            <a:avLst>
              <a:gd name="adj" fmla="val 539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cxnSp>
        <p:nvCxnSpPr>
          <p:cNvPr id="83" name="直線コネクタ 100"/>
          <p:cNvCxnSpPr>
            <a:stCxn id="74" idx="0"/>
            <a:endCxn id="113" idx="2"/>
          </p:cNvCxnSpPr>
          <p:nvPr/>
        </p:nvCxnSpPr>
        <p:spPr>
          <a:xfrm flipH="1" flipV="1">
            <a:off x="1887284" y="3921505"/>
            <a:ext cx="90446" cy="743051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0" name="直線コネクタ 100"/>
          <p:cNvCxnSpPr>
            <a:stCxn id="73" idx="0"/>
            <a:endCxn id="113" idx="2"/>
          </p:cNvCxnSpPr>
          <p:nvPr/>
        </p:nvCxnSpPr>
        <p:spPr>
          <a:xfrm flipH="1" flipV="1">
            <a:off x="1887284" y="3921505"/>
            <a:ext cx="13403" cy="694517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7" name="テキスト ボックス 59"/>
          <p:cNvSpPr txBox="1"/>
          <p:nvPr/>
        </p:nvSpPr>
        <p:spPr>
          <a:xfrm>
            <a:off x="1269626" y="5420952"/>
            <a:ext cx="1302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smtClean="0"/>
              <a:t>Munich, Germany</a:t>
            </a:r>
            <a:endParaRPr kumimoji="1" lang="en-US" altLang="ja-JP" sz="1200"/>
          </a:p>
        </p:txBody>
      </p:sp>
      <p:sp>
        <p:nvSpPr>
          <p:cNvPr id="80" name="正方形/長方形 129"/>
          <p:cNvSpPr/>
          <p:nvPr/>
        </p:nvSpPr>
        <p:spPr>
          <a:xfrm>
            <a:off x="2739136" y="3332955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WebUI</a:t>
            </a:r>
            <a:br>
              <a:rPr lang="en-US" altLang="ja-JP" sz="800" smtClean="0"/>
            </a:br>
            <a:r>
              <a:rPr lang="en-US" altLang="ja-JP" sz="800" smtClean="0"/>
              <a:t>WoT Client</a:t>
            </a:r>
          </a:p>
          <a:p>
            <a:pPr algn="ctr"/>
            <a:r>
              <a:rPr lang="en-US" altLang="ja-JP" sz="800" smtClean="0"/>
              <a:t>(Siemens)</a:t>
            </a:r>
          </a:p>
        </p:txBody>
      </p:sp>
      <p:cxnSp>
        <p:nvCxnSpPr>
          <p:cNvPr id="82" name="カギ線コネクタ 77"/>
          <p:cNvCxnSpPr>
            <a:endCxn id="80" idx="2"/>
          </p:cNvCxnSpPr>
          <p:nvPr/>
        </p:nvCxnSpPr>
        <p:spPr>
          <a:xfrm rot="10800000">
            <a:off x="3061695" y="3902582"/>
            <a:ext cx="1889400" cy="23507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正方形/長方形 129"/>
          <p:cNvSpPr/>
          <p:nvPr/>
        </p:nvSpPr>
        <p:spPr>
          <a:xfrm>
            <a:off x="3832830" y="3332955"/>
            <a:ext cx="645117" cy="569626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More local Applications?</a:t>
            </a:r>
          </a:p>
        </p:txBody>
      </p:sp>
      <p:sp>
        <p:nvSpPr>
          <p:cNvPr id="111" name="正方形/長方形 129"/>
          <p:cNvSpPr/>
          <p:nvPr/>
        </p:nvSpPr>
        <p:spPr>
          <a:xfrm>
            <a:off x="3725254" y="1046954"/>
            <a:ext cx="645117" cy="569626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More remote Applications?</a:t>
            </a:r>
          </a:p>
        </p:txBody>
      </p:sp>
      <p:sp>
        <p:nvSpPr>
          <p:cNvPr id="127" name="Textfeld 126"/>
          <p:cNvSpPr txBox="1"/>
          <p:nvPr/>
        </p:nvSpPr>
        <p:spPr>
          <a:xfrm rot="1967899">
            <a:off x="2299899" y="2897392"/>
            <a:ext cx="7168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smtClean="0">
                <a:solidFill>
                  <a:srgbClr val="C00000"/>
                </a:solidFill>
              </a:rPr>
              <a:t>(Client Requests)</a:t>
            </a:r>
            <a:endParaRPr lang="en-US" sz="600">
              <a:solidFill>
                <a:srgbClr val="C00000"/>
              </a:solidFill>
            </a:endParaRPr>
          </a:p>
        </p:txBody>
      </p:sp>
      <p:cxnSp>
        <p:nvCxnSpPr>
          <p:cNvPr id="128" name="直線コネクタ 113"/>
          <p:cNvCxnSpPr>
            <a:stCxn id="80" idx="0"/>
            <a:endCxn id="79" idx="2"/>
          </p:cNvCxnSpPr>
          <p:nvPr/>
        </p:nvCxnSpPr>
        <p:spPr>
          <a:xfrm flipH="1" flipV="1">
            <a:off x="2245883" y="2802110"/>
            <a:ext cx="815812" cy="530845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5" name="正方形/長方形 97"/>
          <p:cNvSpPr/>
          <p:nvPr/>
        </p:nvSpPr>
        <p:spPr>
          <a:xfrm>
            <a:off x="8283723" y="1714244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Thing Directory</a:t>
            </a:r>
            <a:br>
              <a:rPr lang="en-US" altLang="ja-JP" sz="800" dirty="0" smtClean="0"/>
            </a:br>
            <a:r>
              <a:rPr lang="en-US" altLang="ja-JP" sz="800" dirty="0" smtClean="0"/>
              <a:t>(Siemens)</a:t>
            </a:r>
            <a:endParaRPr kumimoji="1" lang="en-US" altLang="ja-JP" sz="800" dirty="0"/>
          </a:p>
        </p:txBody>
      </p:sp>
      <p:cxnSp>
        <p:nvCxnSpPr>
          <p:cNvPr id="89" name="カギ線コネクタ 77"/>
          <p:cNvCxnSpPr>
            <a:stCxn id="85" idx="1"/>
          </p:cNvCxnSpPr>
          <p:nvPr/>
        </p:nvCxnSpPr>
        <p:spPr>
          <a:xfrm rot="10800000" flipV="1">
            <a:off x="7727569" y="1999057"/>
            <a:ext cx="556154" cy="7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03335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Servients</a:t>
            </a:r>
            <a:r>
              <a:rPr lang="en-US" altLang="ja-JP" dirty="0" smtClean="0"/>
              <a:t> and protocols (1 of 2)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663462723"/>
              </p:ext>
            </p:extLst>
          </p:nvPr>
        </p:nvGraphicFramePr>
        <p:xfrm>
          <a:off x="165101" y="1825625"/>
          <a:ext cx="8769352" cy="407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559"/>
                <a:gridCol w="730778"/>
                <a:gridCol w="730778"/>
                <a:gridCol w="1461559"/>
                <a:gridCol w="1461559"/>
                <a:gridCol w="730780"/>
                <a:gridCol w="730780"/>
                <a:gridCol w="1461559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Servients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Fujitsu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Panasonic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Internet</a:t>
                      </a:r>
                      <a:r>
                        <a:rPr kumimoji="1" lang="ja-JP" altLang="en-US" sz="1200" dirty="0" smtClean="0"/>
                        <a:t> </a:t>
                      </a:r>
                      <a:r>
                        <a:rPr kumimoji="1" lang="en-US" altLang="ja-JP" sz="1200" dirty="0" smtClean="0"/>
                        <a:t>Research</a:t>
                      </a:r>
                      <a:r>
                        <a:rPr kumimoji="1" lang="ja-JP" altLang="en-US" sz="1200" dirty="0" smtClean="0"/>
                        <a:t> </a:t>
                      </a:r>
                      <a:r>
                        <a:rPr kumimoji="1" lang="en-US" altLang="ja-JP" sz="1200" dirty="0" smtClean="0"/>
                        <a:t>Institute</a:t>
                      </a:r>
                      <a:r>
                        <a:rPr kumimoji="1" lang="ja-JP" altLang="en-US" sz="1200" dirty="0" smtClean="0"/>
                        <a:t> </a:t>
                      </a:r>
                      <a:r>
                        <a:rPr kumimoji="1" lang="en-US" altLang="ja-JP" sz="1200" dirty="0" smtClean="0"/>
                        <a:t>(IRI)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Siemens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Lemonbeat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Application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Scripting</a:t>
                      </a:r>
                      <a:r>
                        <a:rPr kumimoji="1" lang="en-US" altLang="ja-JP" sz="1200" baseline="0" dirty="0" smtClean="0"/>
                        <a:t> app.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NodeRED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Scripting/</a:t>
                      </a:r>
                      <a:r>
                        <a:rPr kumimoji="1" lang="en-US" altLang="ja-JP" sz="1200" dirty="0" err="1" smtClean="0"/>
                        <a:t>NodeRED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NodeRED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de-DE" altLang="ja-JP" sz="1200" dirty="0" smtClean="0"/>
                        <a:t>Scripting </a:t>
                      </a:r>
                      <a:r>
                        <a:rPr kumimoji="1" lang="de-DE" altLang="ja-JP" sz="1200" dirty="0" err="1" smtClean="0"/>
                        <a:t>app</a:t>
                      </a:r>
                      <a:r>
                        <a:rPr kumimoji="1" lang="de-DE" altLang="ja-JP" sz="1200" dirty="0" smtClean="0"/>
                        <a:t>.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de-DE" altLang="ja-JP" sz="1200" dirty="0" err="1" smtClean="0"/>
                        <a:t>WebUI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　</a:t>
                      </a:r>
                      <a:r>
                        <a:rPr kumimoji="1" lang="en-US" altLang="ja-JP" sz="1200" dirty="0" smtClean="0"/>
                        <a:t>protocol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http(s)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https+wss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http(s)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de-DE" altLang="ja-JP" sz="900" dirty="0" smtClean="0"/>
                        <a:t>HTTP, </a:t>
                      </a:r>
                      <a:r>
                        <a:rPr kumimoji="1" lang="de-DE" altLang="ja-JP" sz="900" dirty="0" err="1" smtClean="0"/>
                        <a:t>CoAP</a:t>
                      </a:r>
                      <a:r>
                        <a:rPr kumimoji="1" lang="de-DE" altLang="ja-JP" sz="900" dirty="0" smtClean="0"/>
                        <a:t>, </a:t>
                      </a:r>
                      <a:r>
                        <a:rPr kumimoji="1" lang="de-DE" altLang="ja-JP" sz="900" dirty="0" err="1" smtClean="0"/>
                        <a:t>BACnet</a:t>
                      </a:r>
                      <a:r>
                        <a:rPr kumimoji="1" lang="de-DE" altLang="ja-JP" sz="900" dirty="0" smtClean="0"/>
                        <a:t>, </a:t>
                      </a:r>
                      <a:r>
                        <a:rPr kumimoji="1" lang="de-DE" altLang="ja-JP" sz="900" dirty="0" err="1" smtClean="0"/>
                        <a:t>Modbus</a:t>
                      </a:r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de-DE" altLang="ja-JP" sz="900" dirty="0" smtClean="0"/>
                        <a:t>HTTP, </a:t>
                      </a:r>
                      <a:r>
                        <a:rPr kumimoji="1" lang="de-DE" altLang="ja-JP" sz="900" dirty="0" err="1" smtClean="0"/>
                        <a:t>CoAP</a:t>
                      </a:r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Remote proxy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FJ-Server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dirty="0" err="1" smtClean="0"/>
                        <a:t>WoS</a:t>
                      </a:r>
                      <a:r>
                        <a:rPr kumimoji="1" lang="de-DE" altLang="ja-JP" sz="1000" baseline="0" dirty="0" smtClean="0"/>
                        <a:t> Messaging Service</a:t>
                      </a:r>
                      <a:endParaRPr kumimoji="1" lang="ja-JP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protocol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http(s)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dirty="0" smtClean="0"/>
                        <a:t>(Tunnel)</a:t>
                      </a:r>
                      <a:endParaRPr kumimoji="1" lang="ja-JP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Local proxy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FJ-GW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FJ-GW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dirty="0" err="1" smtClean="0"/>
                        <a:t>WoS</a:t>
                      </a:r>
                      <a:r>
                        <a:rPr kumimoji="1" lang="de-DE" altLang="ja-JP" sz="1000" baseline="0" dirty="0" smtClean="0"/>
                        <a:t> Messaging Service, TD Registration Agent</a:t>
                      </a:r>
                      <a:endParaRPr kumimoji="1" lang="ja-JP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protocol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dirty="0" smtClean="0"/>
                        <a:t>HTTP</a:t>
                      </a:r>
                      <a:endParaRPr kumimoji="1" lang="ja-JP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251460">
                <a:tc rowSpan="4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Device</a:t>
                      </a:r>
                      <a:endParaRPr kumimoji="1" lang="ja-JP" altLang="en-US" sz="12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LED</a:t>
                      </a:r>
                      <a:endParaRPr kumimoji="1" lang="ja-JP" altLang="en-US" sz="12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Air</a:t>
                      </a:r>
                      <a:r>
                        <a:rPr kumimoji="1" lang="en-US" altLang="ja-JP" sz="1200" baseline="0" dirty="0" smtClean="0"/>
                        <a:t> conditioner, LED light, Blind</a:t>
                      </a:r>
                      <a:endParaRPr kumimoji="1" lang="ja-JP" altLang="en-US" sz="12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Air</a:t>
                      </a:r>
                      <a:r>
                        <a:rPr kumimoji="1" lang="en-US" altLang="ja-JP" sz="1200" baseline="0" dirty="0" smtClean="0"/>
                        <a:t> conditioner,</a:t>
                      </a:r>
                    </a:p>
                    <a:p>
                      <a:r>
                        <a:rPr kumimoji="1" lang="en-US" altLang="ja-JP" sz="1200" baseline="0" dirty="0" smtClean="0"/>
                        <a:t>Robot cleaner,</a:t>
                      </a:r>
                    </a:p>
                    <a:p>
                      <a:r>
                        <a:rPr kumimoji="1" lang="en-US" altLang="ja-JP" sz="1200" baseline="0" dirty="0" smtClean="0"/>
                        <a:t>LED light</a:t>
                      </a:r>
                      <a:endParaRPr kumimoji="1" lang="ja-JP" altLang="en-US" sz="12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dirty="0" smtClean="0"/>
                        <a:t>Remote </a:t>
                      </a:r>
                      <a:r>
                        <a:rPr kumimoji="1" lang="de-DE" altLang="ja-JP" sz="1000" dirty="0" err="1" smtClean="0"/>
                        <a:t>Festo</a:t>
                      </a:r>
                      <a:r>
                        <a:rPr kumimoji="1" lang="de-DE" altLang="ja-JP" sz="1000" dirty="0" smtClean="0"/>
                        <a:t> Plant</a:t>
                      </a:r>
                      <a:r>
                        <a:rPr kumimoji="1" lang="de-DE" altLang="ja-JP" sz="1000" baseline="0" dirty="0" smtClean="0"/>
                        <a:t> (</a:t>
                      </a:r>
                      <a:r>
                        <a:rPr kumimoji="1" lang="de-DE" altLang="ja-JP" sz="1000" baseline="0" dirty="0" err="1" smtClean="0"/>
                        <a:t>valve,pump,levelmeter</a:t>
                      </a:r>
                      <a:r>
                        <a:rPr kumimoji="1" lang="de-DE" altLang="ja-JP" sz="1000" baseline="0" dirty="0" smtClean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2514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baseline="0" dirty="0" err="1" smtClean="0"/>
                        <a:t>BACnet</a:t>
                      </a:r>
                      <a:r>
                        <a:rPr kumimoji="1" lang="de-DE" altLang="ja-JP" sz="1000" baseline="0" dirty="0" smtClean="0"/>
                        <a:t> Demonstrator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514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baseline="0" dirty="0" smtClean="0"/>
                        <a:t>Logo! Demonstrator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514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baseline="0" dirty="0" smtClean="0"/>
                        <a:t>RGB LED Light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78388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Servients</a:t>
            </a:r>
            <a:r>
              <a:rPr lang="en-US" altLang="ja-JP" dirty="0"/>
              <a:t> and protocols </a:t>
            </a:r>
            <a:r>
              <a:rPr lang="en-US" altLang="ja-JP" dirty="0" smtClean="0"/>
              <a:t>(2 </a:t>
            </a:r>
            <a:r>
              <a:rPr lang="en-US" altLang="ja-JP" dirty="0"/>
              <a:t>of 2)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501308955"/>
              </p:ext>
            </p:extLst>
          </p:nvPr>
        </p:nvGraphicFramePr>
        <p:xfrm>
          <a:off x="177802" y="1825625"/>
          <a:ext cx="8737600" cy="34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267"/>
                <a:gridCol w="1456265"/>
                <a:gridCol w="1456267"/>
                <a:gridCol w="1456267"/>
                <a:gridCol w="1456267"/>
                <a:gridCol w="145626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Servients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Intel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SmartThings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EUROCOM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Application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　</a:t>
                      </a:r>
                      <a:r>
                        <a:rPr kumimoji="1" lang="en-US" altLang="ja-JP" sz="1200" dirty="0" smtClean="0"/>
                        <a:t>protocol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Remote proxy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protocol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Local proxy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protocol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Device</a:t>
                      </a:r>
                    </a:p>
                    <a:p>
                      <a:endParaRPr kumimoji="1" lang="en-US" altLang="ja-JP" sz="1200" dirty="0" smtClean="0"/>
                    </a:p>
                    <a:p>
                      <a:endParaRPr kumimoji="1" lang="en-US" altLang="ja-JP" sz="1200" dirty="0" smtClean="0"/>
                    </a:p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32708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High-level description of Issues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ja-JP" dirty="0"/>
              <a:t>Fujitsu’s </a:t>
            </a:r>
            <a:r>
              <a:rPr lang="en-US" altLang="ja-JP" dirty="0" smtClean="0"/>
              <a:t>issues</a:t>
            </a:r>
          </a:p>
          <a:p>
            <a:pPr lvl="1"/>
            <a:r>
              <a:rPr lang="en-US" altLang="ja-JP" dirty="0" smtClean="0"/>
              <a:t>Interface </a:t>
            </a:r>
            <a:r>
              <a:rPr lang="en-US" altLang="ja-JP" dirty="0"/>
              <a:t>between </a:t>
            </a:r>
            <a:r>
              <a:rPr lang="en-US" altLang="ja-JP" dirty="0" err="1"/>
              <a:t>Servients</a:t>
            </a:r>
            <a:endParaRPr lang="en-US" altLang="ja-JP" dirty="0"/>
          </a:p>
          <a:p>
            <a:pPr lvl="2"/>
            <a:r>
              <a:rPr lang="en-US" altLang="ja-JP" dirty="0"/>
              <a:t>Authentication</a:t>
            </a:r>
          </a:p>
          <a:p>
            <a:pPr lvl="2"/>
            <a:r>
              <a:rPr lang="en-US" altLang="ja-JP" dirty="0"/>
              <a:t>Discovery and </a:t>
            </a:r>
            <a:r>
              <a:rPr lang="en-US" altLang="ja-JP" dirty="0" smtClean="0"/>
              <a:t>exchange of </a:t>
            </a:r>
            <a:r>
              <a:rPr lang="en-US" altLang="ja-JP" dirty="0"/>
              <a:t>TDs</a:t>
            </a:r>
          </a:p>
          <a:p>
            <a:pPr lvl="2"/>
            <a:r>
              <a:rPr lang="en-US" altLang="ja-JP" dirty="0"/>
              <a:t>Firewall and NAT traversal</a:t>
            </a:r>
          </a:p>
          <a:p>
            <a:pPr lvl="2"/>
            <a:r>
              <a:rPr lang="en-US" altLang="ja-JP" dirty="0" smtClean="0"/>
              <a:t>Event </a:t>
            </a:r>
            <a:r>
              <a:rPr lang="en-US" altLang="ja-JP" dirty="0"/>
              <a:t>operation </a:t>
            </a:r>
            <a:r>
              <a:rPr lang="en-US" altLang="ja-JP" dirty="0" smtClean="0"/>
              <a:t>using HTTP</a:t>
            </a:r>
          </a:p>
          <a:p>
            <a:pPr lvl="1"/>
            <a:r>
              <a:rPr lang="en-US" altLang="ja-JP" dirty="0" smtClean="0"/>
              <a:t>Sequence diagram </a:t>
            </a:r>
            <a:endParaRPr lang="en-US" altLang="ja-JP" dirty="0"/>
          </a:p>
          <a:p>
            <a:pPr lvl="1"/>
            <a:r>
              <a:rPr lang="en-US" altLang="ja-JP" dirty="0"/>
              <a:t>Thing Description </a:t>
            </a:r>
            <a:r>
              <a:rPr lang="en-US" altLang="ja-JP" dirty="0" smtClean="0"/>
              <a:t>management</a:t>
            </a:r>
          </a:p>
          <a:p>
            <a:pPr lvl="2"/>
            <a:r>
              <a:rPr lang="en-US" altLang="ja-JP" dirty="0" smtClean="0"/>
              <a:t>Life cycle management of TD</a:t>
            </a:r>
          </a:p>
          <a:p>
            <a:pPr lvl="2"/>
            <a:r>
              <a:rPr lang="en-US" altLang="ja-JP" dirty="0" smtClean="0"/>
              <a:t>TD repositories on the Servient</a:t>
            </a:r>
            <a:endParaRPr lang="en-US" altLang="ja-JP" dirty="0"/>
          </a:p>
          <a:p>
            <a:r>
              <a:rPr lang="en-US" altLang="ja-JP" dirty="0" smtClean="0"/>
              <a:t>Intel’s issues</a:t>
            </a:r>
          </a:p>
          <a:p>
            <a:r>
              <a:rPr lang="en-US" altLang="ja-JP" dirty="0" smtClean="0"/>
              <a:t>SmartThings’s issues</a:t>
            </a:r>
          </a:p>
          <a:p>
            <a:r>
              <a:rPr lang="en-US" altLang="ja-JP" dirty="0" smtClean="0"/>
              <a:t>Siemens’s issues</a:t>
            </a:r>
          </a:p>
          <a:p>
            <a:r>
              <a:rPr lang="en-US" altLang="ja-JP" dirty="0" smtClean="0"/>
              <a:t>Panasonic’s issues</a:t>
            </a:r>
          </a:p>
          <a:p>
            <a:pPr lvl="1"/>
            <a:r>
              <a:rPr lang="en-US" altLang="ja-JP" dirty="0" smtClean="0"/>
              <a:t>Event operation using WSS</a:t>
            </a:r>
          </a:p>
          <a:p>
            <a:r>
              <a:rPr lang="en-US" altLang="ja-JP" dirty="0" smtClean="0"/>
              <a:t>IRI’s issues</a:t>
            </a:r>
          </a:p>
          <a:p>
            <a:r>
              <a:rPr lang="en-US" altLang="ja-JP" dirty="0" err="1" smtClean="0"/>
              <a:t>Xxx’s</a:t>
            </a:r>
            <a:r>
              <a:rPr lang="en-US" altLang="ja-JP" dirty="0" smtClean="0"/>
              <a:t> issues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7248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Deadlines and </a:t>
            </a:r>
            <a:r>
              <a:rPr lang="en-US" altLang="ja-JP" dirty="0" err="1" smtClean="0"/>
              <a:t>plugfest</a:t>
            </a:r>
            <a:r>
              <a:rPr lang="en-US" altLang="ja-JP" dirty="0" smtClean="0"/>
              <a:t> schedule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Oct. 18</a:t>
            </a:r>
          </a:p>
          <a:p>
            <a:pPr lvl="1"/>
            <a:r>
              <a:rPr lang="en-US" altLang="ja-JP" dirty="0" smtClean="0"/>
              <a:t>Complete the table “Servient and protocol”</a:t>
            </a:r>
          </a:p>
          <a:p>
            <a:pPr lvl="2"/>
            <a:r>
              <a:rPr lang="en-US" altLang="ja-JP" dirty="0" smtClean="0"/>
              <a:t>Who provides which </a:t>
            </a:r>
            <a:r>
              <a:rPr lang="en-US" altLang="ja-JP" dirty="0" err="1" smtClean="0"/>
              <a:t>servients</a:t>
            </a:r>
            <a:r>
              <a:rPr lang="en-US" altLang="ja-JP" dirty="0"/>
              <a:t>?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Collection of TD for the </a:t>
            </a:r>
            <a:r>
              <a:rPr lang="en-US" altLang="ja-JP" dirty="0" err="1" smtClean="0"/>
              <a:t>Servients</a:t>
            </a:r>
            <a:r>
              <a:rPr lang="en-US" altLang="ja-JP" dirty="0" smtClean="0"/>
              <a:t> on the </a:t>
            </a:r>
            <a:r>
              <a:rPr lang="en-US" altLang="ja-JP" dirty="0" err="1" smtClean="0"/>
              <a:t>plugfest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Application scenarios</a:t>
            </a:r>
            <a:endParaRPr lang="en-US" altLang="ja-JP" dirty="0"/>
          </a:p>
          <a:p>
            <a:r>
              <a:rPr kumimoji="1" lang="en-US" altLang="ja-JP" dirty="0" smtClean="0"/>
              <a:t>Oct. 25</a:t>
            </a:r>
          </a:p>
          <a:p>
            <a:pPr lvl="1"/>
            <a:r>
              <a:rPr lang="en-US" altLang="ja-JP" dirty="0" smtClean="0"/>
              <a:t>Specify Inter-Servient interface</a:t>
            </a:r>
          </a:p>
          <a:p>
            <a:r>
              <a:rPr lang="en-US" altLang="ja-JP" dirty="0" smtClean="0"/>
              <a:t>Open: 9am-6pm on Nov. 4, 5</a:t>
            </a:r>
          </a:p>
          <a:p>
            <a:pPr lvl="1"/>
            <a:r>
              <a:rPr lang="en-US" altLang="ja-JP" dirty="0" smtClean="0"/>
              <a:t>1</a:t>
            </a:r>
            <a:r>
              <a:rPr lang="en-US" altLang="ja-JP" baseline="30000" dirty="0" smtClean="0"/>
              <a:t>st</a:t>
            </a:r>
            <a:r>
              <a:rPr lang="en-US" altLang="ja-JP" dirty="0" smtClean="0"/>
              <a:t> day: preparation and </a:t>
            </a:r>
            <a:r>
              <a:rPr lang="en-US" altLang="ja-JP" dirty="0" err="1" smtClean="0"/>
              <a:t>plugfest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2</a:t>
            </a:r>
            <a:r>
              <a:rPr lang="en-US" altLang="ja-JP" baseline="30000" dirty="0" smtClean="0"/>
              <a:t>nd</a:t>
            </a:r>
            <a:r>
              <a:rPr lang="en-US" altLang="ja-JP" dirty="0" smtClean="0"/>
              <a:t> day: </a:t>
            </a:r>
            <a:r>
              <a:rPr lang="en-US" altLang="ja-JP" dirty="0" err="1" smtClean="0"/>
              <a:t>plugfest</a:t>
            </a:r>
            <a:r>
              <a:rPr kumimoji="1" lang="en-US" altLang="ja-JP" dirty="0" smtClean="0"/>
              <a:t> in the morning </a:t>
            </a:r>
          </a:p>
          <a:p>
            <a:pPr lvl="1"/>
            <a:r>
              <a:rPr lang="en-US" altLang="ja-JP" dirty="0" smtClean="0"/>
              <a:t>demonstration and discussion in the afternoon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548372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614</Words>
  <Application>Microsoft Office PowerPoint</Application>
  <PresentationFormat>Bildschirmpräsentation (4:3)</PresentationFormat>
  <Paragraphs>243</Paragraphs>
  <Slides>6</Slides>
  <Notes>2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Office テーマ</vt:lpstr>
      <vt:lpstr>Servients from participants on TPAC2017 plugfest</vt:lpstr>
      <vt:lpstr>Servients from participants on TPAC2017 PlugFest</vt:lpstr>
      <vt:lpstr>Servients and protocols (1 of 2)</vt:lpstr>
      <vt:lpstr>Servients and protocols (2 of 2)</vt:lpstr>
      <vt:lpstr>High-level description of Issues</vt:lpstr>
      <vt:lpstr>Deadlines and plugfest schedule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ryuichi</dc:creator>
  <cp:lastModifiedBy>Matthias Kovatsch</cp:lastModifiedBy>
  <cp:revision>244</cp:revision>
  <cp:lastPrinted>2017-10-04T10:03:01Z</cp:lastPrinted>
  <dcterms:created xsi:type="dcterms:W3CDTF">2017-08-13T06:02:55Z</dcterms:created>
  <dcterms:modified xsi:type="dcterms:W3CDTF">2017-10-18T13:29:17Z</dcterms:modified>
</cp:coreProperties>
</file>