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9" r:id="rId2"/>
    <p:sldId id="320" r:id="rId3"/>
    <p:sldId id="321" r:id="rId4"/>
    <p:sldId id="322" r:id="rId5"/>
    <p:sldId id="323" r:id="rId6"/>
    <p:sldId id="324" r:id="rId7"/>
    <p:sldId id="325" r:id="rId8"/>
    <p:sldId id="326"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090"/>
    <a:srgbClr val="E6EA2E"/>
    <a:srgbClr val="B6CF2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94" autoAdjust="0"/>
  </p:normalViewPr>
  <p:slideViewPr>
    <p:cSldViewPr>
      <p:cViewPr varScale="1">
        <p:scale>
          <a:sx n="92" d="100"/>
          <a:sy n="92" d="100"/>
        </p:scale>
        <p:origin x="134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C9F5-32D2-42B5-96C6-A2155698F10A}" type="datetimeFigureOut">
              <a:rPr lang="de-DE" smtClean="0"/>
              <a:pPr/>
              <a:t>12.01.2017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DF3CC-1C16-44C5-879B-389FF4F4502F}" type="slidenum">
              <a:rPr lang="de-DE" smtClean="0"/>
              <a:pPr/>
              <a:t>‹#›</a:t>
            </a:fld>
            <a:endParaRPr lang="de-DE"/>
          </a:p>
        </p:txBody>
      </p:sp>
    </p:spTree>
    <p:extLst>
      <p:ext uri="{BB962C8B-B14F-4D97-AF65-F5344CB8AC3E}">
        <p14:creationId xmlns:p14="http://schemas.microsoft.com/office/powerpoint/2010/main" val="244449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7FDF3CC-1C16-44C5-879B-389FF4F4502F}" type="slidenum">
              <a:rPr lang="de-DE" smtClean="0"/>
              <a:pPr/>
              <a:t>1</a:t>
            </a:fld>
            <a:endParaRPr lang="de-DE"/>
          </a:p>
        </p:txBody>
      </p:sp>
    </p:spTree>
    <p:extLst>
      <p:ext uri="{BB962C8B-B14F-4D97-AF65-F5344CB8AC3E}">
        <p14:creationId xmlns:p14="http://schemas.microsoft.com/office/powerpoint/2010/main" val="173096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50C01EDB-DB13-4307-981D-9842C31C0BD8}" type="datetime1">
              <a:rPr lang="de-DE" altLang="ja-JP" smtClean="0"/>
              <a:t>12.01.2017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D65E43C-B0FD-4472-92E0-BDF624B6F75F}" type="datetime1">
              <a:rPr lang="de-DE" altLang="ja-JP" smtClean="0"/>
              <a:t>12.01.2017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6C5C9E7-85F3-4045-A291-23AEDF25461C}" type="datetime1">
              <a:rPr lang="de-DE" altLang="ja-JP" smtClean="0"/>
              <a:t>12.01.2017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E31F56A-B6E8-4A4E-AE0C-AE549C74F8F4}" type="datetime1">
              <a:rPr lang="de-DE" altLang="ja-JP" smtClean="0"/>
              <a:t>12.01.2017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7E4FB470-9EAF-4124-BD8F-F5C04264455C}" type="datetime1">
              <a:rPr lang="de-DE" altLang="ja-JP" smtClean="0"/>
              <a:t>12.01.2017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1D772C5-1977-42BD-A89A-F0D6D05CEC22}" type="datetime1">
              <a:rPr lang="de-DE" altLang="ja-JP" smtClean="0"/>
              <a:t>12.01.2017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92C248AF-BE52-4038-BF4F-D4CD0042A251}" type="datetime1">
              <a:rPr lang="de-DE" altLang="ja-JP" smtClean="0"/>
              <a:t>12.01.2017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5F7070A-EC8A-4440-BA73-20627FAE74FF}" type="datetime1">
              <a:rPr lang="de-DE" altLang="ja-JP" smtClean="0"/>
              <a:t>12.01.2017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1BCF698-8F41-4C79-89D4-7F22BDD8DA2F}" type="datetime1">
              <a:rPr lang="de-DE" altLang="ja-JP" smtClean="0"/>
              <a:t>12.01.2017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D6D125B-AE7A-4BA9-9493-60BE154BE7FB}" type="datetime1">
              <a:rPr lang="de-DE" altLang="ja-JP" smtClean="0"/>
              <a:t>12.01.2017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EEBA076-B18E-41E7-A6C1-905899A33420}" type="datetime1">
              <a:rPr lang="de-DE" altLang="ja-JP" smtClean="0"/>
              <a:t>12.01.2017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89F85-1EDC-466E-B78D-F4A46E66F861}" type="datetime1">
              <a:rPr lang="de-DE" altLang="ja-JP" smtClean="0"/>
              <a:t>12.01.2017</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(WoT IG‘s architecture document)</a:t>
            </a:r>
            <a:br>
              <a:rPr lang="de-DE" dirty="0" smtClean="0"/>
            </a:br>
            <a:r>
              <a:rPr lang="de-DE" dirty="0" smtClean="0"/>
              <a:t>Overview Architecture of WoT Servient</a:t>
            </a:r>
            <a:endParaRPr lang="de-DE" dirty="0"/>
          </a:p>
        </p:txBody>
      </p:sp>
      <p:sp>
        <p:nvSpPr>
          <p:cNvPr id="4" name="角丸四角形 6"/>
          <p:cNvSpPr/>
          <p:nvPr/>
        </p:nvSpPr>
        <p:spPr bwMode="auto">
          <a:xfrm>
            <a:off x="368529" y="1716728"/>
            <a:ext cx="3623996" cy="3745590"/>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5" name="角丸四角形 22"/>
          <p:cNvSpPr/>
          <p:nvPr/>
        </p:nvSpPr>
        <p:spPr bwMode="auto">
          <a:xfrm>
            <a:off x="2631460" y="4754297"/>
            <a:ext cx="1302752" cy="579611"/>
          </a:xfrm>
          <a:prstGeom prst="roundRect">
            <a:avLst/>
          </a:prstGeom>
          <a:solidFill>
            <a:srgbClr val="FF9900"/>
          </a:solidFill>
          <a:ln w="25400" cap="flat" cmpd="sng" algn="ctr">
            <a:solidFill>
              <a:srgbClr val="9966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Client</a:t>
            </a:r>
            <a:br>
              <a:rPr lang="en-US" altLang="ja-JP" sz="1200" dirty="0" smtClean="0">
                <a:solidFill>
                  <a:prstClr val="black"/>
                </a:solidFill>
                <a:latin typeface="Gill Sans MT"/>
                <a:ea typeface="HG明朝E" panose="02020909000000000000" pitchFamily="17" charset="-128"/>
              </a:rPr>
            </a:br>
            <a:r>
              <a:rPr lang="en-US" altLang="ja-JP" sz="1200" dirty="0" smtClean="0">
                <a:solidFill>
                  <a:prstClr val="black"/>
                </a:solidFill>
                <a:latin typeface="Gill Sans MT"/>
                <a:ea typeface="HG明朝E" panose="02020909000000000000" pitchFamily="17" charset="-128"/>
              </a:rPr>
              <a:t>Connector</a:t>
            </a:r>
          </a:p>
        </p:txBody>
      </p:sp>
      <p:sp>
        <p:nvSpPr>
          <p:cNvPr id="6" name="角丸四角形 31"/>
          <p:cNvSpPr/>
          <p:nvPr/>
        </p:nvSpPr>
        <p:spPr bwMode="auto">
          <a:xfrm>
            <a:off x="1331640" y="4754297"/>
            <a:ext cx="1300436" cy="579612"/>
          </a:xfrm>
          <a:prstGeom prst="roundRect">
            <a:avLst/>
          </a:prstGeom>
          <a:solidFill>
            <a:srgbClr val="FF9900"/>
          </a:solidFill>
          <a:ln w="25400" cap="flat" cmpd="sng" algn="ctr">
            <a:solidFill>
              <a:srgbClr val="9966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Server</a:t>
            </a:r>
            <a:br>
              <a:rPr lang="en-US" altLang="ja-JP" sz="1200" dirty="0" smtClean="0">
                <a:solidFill>
                  <a:prstClr val="black"/>
                </a:solidFill>
                <a:latin typeface="Gill Sans MT"/>
                <a:ea typeface="HG明朝E" panose="02020909000000000000" pitchFamily="17" charset="-128"/>
              </a:rPr>
            </a:br>
            <a:r>
              <a:rPr lang="en-US" altLang="ja-JP" sz="1200" dirty="0" smtClean="0">
                <a:solidFill>
                  <a:prstClr val="black"/>
                </a:solidFill>
                <a:latin typeface="Gill Sans MT"/>
                <a:ea typeface="HG明朝E" panose="02020909000000000000" pitchFamily="17" charset="-128"/>
              </a:rPr>
              <a:t>Connector</a:t>
            </a:r>
          </a:p>
        </p:txBody>
      </p:sp>
      <p:sp>
        <p:nvSpPr>
          <p:cNvPr id="7" name="角丸四角形 24"/>
          <p:cNvSpPr/>
          <p:nvPr/>
        </p:nvSpPr>
        <p:spPr bwMode="auto">
          <a:xfrm>
            <a:off x="1331640" y="4172187"/>
            <a:ext cx="2592287" cy="527573"/>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8" name="角丸四角形 21"/>
          <p:cNvSpPr/>
          <p:nvPr/>
        </p:nvSpPr>
        <p:spPr bwMode="auto">
          <a:xfrm>
            <a:off x="1331641" y="3590078"/>
            <a:ext cx="2592287" cy="527573"/>
          </a:xfrm>
          <a:prstGeom prst="roundRect">
            <a:avLst/>
          </a:prstGeom>
          <a:solidFill>
            <a:srgbClr val="0070C0"/>
          </a:solidFill>
          <a:ln w="25400" cap="flat" cmpd="sng" algn="ctr">
            <a:solidFill>
              <a:srgbClr val="0000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1200" dirty="0" smtClean="0">
                <a:solidFill>
                  <a:schemeClr val="bg1"/>
                </a:solidFill>
                <a:latin typeface="Gill Sans MT"/>
                <a:ea typeface="HG明朝E" panose="02020909000000000000" pitchFamily="17" charset="-128"/>
              </a:rPr>
              <a:t>Resource</a:t>
            </a:r>
            <a:r>
              <a:rPr lang="ja-JP" altLang="en-US" sz="1200">
                <a:solidFill>
                  <a:schemeClr val="bg1"/>
                </a:solidFill>
                <a:latin typeface="Gill Sans MT"/>
                <a:ea typeface="HG明朝E" panose="02020909000000000000" pitchFamily="17" charset="-128"/>
              </a:rPr>
              <a:t> </a:t>
            </a:r>
            <a:r>
              <a:rPr lang="en-US" altLang="ja-JP" sz="1200" dirty="0" smtClean="0">
                <a:solidFill>
                  <a:schemeClr val="bg1"/>
                </a:solidFill>
                <a:latin typeface="Gill Sans MT"/>
                <a:ea typeface="HG明朝E" panose="02020909000000000000" pitchFamily="17" charset="-128"/>
              </a:rPr>
              <a:t>Model</a:t>
            </a:r>
            <a:endParaRPr lang="ja-JP" altLang="en-US" sz="1200" dirty="0" smtClean="0">
              <a:solidFill>
                <a:schemeClr val="bg1"/>
              </a:solidFill>
              <a:latin typeface="Gill Sans MT"/>
              <a:ea typeface="HG明朝E" panose="02020909000000000000" pitchFamily="17" charset="-128"/>
            </a:endParaRPr>
          </a:p>
        </p:txBody>
      </p:sp>
      <p:sp>
        <p:nvSpPr>
          <p:cNvPr id="9" name="縦巻き 49"/>
          <p:cNvSpPr/>
          <p:nvPr/>
        </p:nvSpPr>
        <p:spPr bwMode="auto">
          <a:xfrm>
            <a:off x="445629" y="2103128"/>
            <a:ext cx="3466495" cy="461776"/>
          </a:xfrm>
          <a:prstGeom prst="verticalScroll">
            <a:avLst/>
          </a:prstGeom>
          <a:solidFill>
            <a:srgbClr val="7030A0"/>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white"/>
                </a:solidFill>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solidFill>
                <a:prstClr val="white"/>
              </a:solidFill>
              <a:effectLst/>
              <a:uLnTx/>
              <a:uFillTx/>
              <a:latin typeface="Gill Sans MT"/>
              <a:ea typeface="HG明朝E" panose="02020909000000000000" pitchFamily="17" charset="-128"/>
            </a:endParaRPr>
          </a:p>
        </p:txBody>
      </p:sp>
      <p:sp>
        <p:nvSpPr>
          <p:cNvPr id="10" name="角丸四角形 12"/>
          <p:cNvSpPr/>
          <p:nvPr/>
        </p:nvSpPr>
        <p:spPr bwMode="auto">
          <a:xfrm>
            <a:off x="445629" y="3594295"/>
            <a:ext cx="741995" cy="173961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3" name="直線矢印コネクタ 12"/>
          <p:cNvCxnSpPr/>
          <p:nvPr/>
        </p:nvCxnSpPr>
        <p:spPr bwMode="auto">
          <a:xfrm>
            <a:off x="2807726" y="2526066"/>
            <a:ext cx="0" cy="48431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4" name="テキスト ボックス 13"/>
          <p:cNvSpPr txBox="1"/>
          <p:nvPr/>
        </p:nvSpPr>
        <p:spPr>
          <a:xfrm>
            <a:off x="1979712" y="2658946"/>
            <a:ext cx="864096" cy="276999"/>
          </a:xfrm>
          <a:prstGeom prst="rect">
            <a:avLst/>
          </a:prstGeom>
          <a:noFill/>
        </p:spPr>
        <p:txBody>
          <a:bodyPr wrap="square" rtlCol="0">
            <a:spAutoFit/>
          </a:bodyPr>
          <a:lstStyle/>
          <a:p>
            <a:pP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 API</a:t>
            </a:r>
          </a:p>
        </p:txBody>
      </p:sp>
      <p:cxnSp>
        <p:nvCxnSpPr>
          <p:cNvPr id="15" name="直線矢印コネクタ 14"/>
          <p:cNvCxnSpPr/>
          <p:nvPr/>
        </p:nvCxnSpPr>
        <p:spPr bwMode="auto">
          <a:xfrm>
            <a:off x="3724185" y="2526066"/>
            <a:ext cx="0" cy="48431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6" name="テキスト ボックス 15"/>
          <p:cNvSpPr txBox="1"/>
          <p:nvPr/>
        </p:nvSpPr>
        <p:spPr>
          <a:xfrm>
            <a:off x="2915816" y="2658946"/>
            <a:ext cx="878836" cy="276999"/>
          </a:xfrm>
          <a:prstGeom prst="rect">
            <a:avLst/>
          </a:prstGeom>
          <a:noFill/>
        </p:spPr>
        <p:txBody>
          <a:bodyPr wrap="square" rtlCol="0">
            <a:spAutoFit/>
          </a:bodyPr>
          <a:lstStyle/>
          <a:p>
            <a:pP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 API</a:t>
            </a:r>
          </a:p>
        </p:txBody>
      </p:sp>
      <p:sp>
        <p:nvSpPr>
          <p:cNvPr id="18" name="円柱 17"/>
          <p:cNvSpPr/>
          <p:nvPr/>
        </p:nvSpPr>
        <p:spPr bwMode="gray">
          <a:xfrm>
            <a:off x="4060910" y="3535034"/>
            <a:ext cx="936104" cy="626666"/>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19" name="角丸四角形 18"/>
          <p:cNvSpPr/>
          <p:nvPr/>
        </p:nvSpPr>
        <p:spPr bwMode="gray">
          <a:xfrm>
            <a:off x="445630" y="5947501"/>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20" name="角丸四角形 19"/>
          <p:cNvSpPr/>
          <p:nvPr/>
        </p:nvSpPr>
        <p:spPr bwMode="gray">
          <a:xfrm>
            <a:off x="1403648" y="5949280"/>
            <a:ext cx="118381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21" name="角丸四角形 20"/>
          <p:cNvSpPr/>
          <p:nvPr/>
        </p:nvSpPr>
        <p:spPr bwMode="gray">
          <a:xfrm>
            <a:off x="2691408" y="5947501"/>
            <a:ext cx="118676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22" name="直線矢印コネクタ 21"/>
          <p:cNvCxnSpPr>
            <a:stCxn id="10" idx="2"/>
            <a:endCxn id="19" idx="0"/>
          </p:cNvCxnSpPr>
          <p:nvPr/>
        </p:nvCxnSpPr>
        <p:spPr bwMode="auto">
          <a:xfrm>
            <a:off x="816627" y="5333909"/>
            <a:ext cx="0" cy="613592"/>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23" name="直線矢印コネクタ 22"/>
          <p:cNvCxnSpPr>
            <a:stCxn id="6" idx="2"/>
            <a:endCxn id="20" idx="0"/>
          </p:cNvCxnSpPr>
          <p:nvPr/>
        </p:nvCxnSpPr>
        <p:spPr bwMode="auto">
          <a:xfrm>
            <a:off x="1981858" y="5333909"/>
            <a:ext cx="13697" cy="615371"/>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24" name="直線矢印コネクタ 23"/>
          <p:cNvCxnSpPr>
            <a:stCxn id="5" idx="2"/>
            <a:endCxn id="21" idx="0"/>
          </p:cNvCxnSpPr>
          <p:nvPr/>
        </p:nvCxnSpPr>
        <p:spPr bwMode="auto">
          <a:xfrm>
            <a:off x="3282836" y="5333908"/>
            <a:ext cx="1957" cy="613593"/>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26" name="角丸四角形吹き出し 25"/>
          <p:cNvSpPr/>
          <p:nvPr/>
        </p:nvSpPr>
        <p:spPr bwMode="gray">
          <a:xfrm>
            <a:off x="0" y="5557436"/>
            <a:ext cx="685109" cy="288032"/>
          </a:xfrm>
          <a:prstGeom prst="wedgeRoundRectCallout">
            <a:avLst>
              <a:gd name="adj1" fmla="val 64039"/>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800" kern="0" dirty="0" smtClean="0">
                <a:solidFill>
                  <a:prstClr val="black"/>
                </a:solidFill>
                <a:latin typeface="Gill Sans MT"/>
                <a:ea typeface="ＭＳ Ｐゴシック" panose="020B0600070205080204" pitchFamily="50" charset="-128"/>
              </a:rPr>
              <a:t>Proprietary interface</a:t>
            </a:r>
            <a:endParaRPr kumimoji="0" lang="ja-JP" altLang="en-US" sz="80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cs typeface="+mn-cs"/>
            </a:endParaRPr>
          </a:p>
        </p:txBody>
      </p:sp>
      <p:cxnSp>
        <p:nvCxnSpPr>
          <p:cNvPr id="27" name="直線コネクタ 26"/>
          <p:cNvCxnSpPr/>
          <p:nvPr/>
        </p:nvCxnSpPr>
        <p:spPr bwMode="auto">
          <a:xfrm flipV="1">
            <a:off x="1729576" y="5682864"/>
            <a:ext cx="1835853" cy="1"/>
          </a:xfrm>
          <a:prstGeom prst="line">
            <a:avLst/>
          </a:prstGeom>
          <a:noFill/>
          <a:ln w="25400" cap="flat" cmpd="sng" algn="ctr">
            <a:solidFill>
              <a:srgbClr val="9FB8CD"/>
            </a:solidFill>
            <a:prstDash val="sysDash"/>
            <a:headEnd type="none" w="med" len="med"/>
            <a:tailEnd type="none" w="med" len="me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FB8CD">
                <a:tint val="100000"/>
                <a:shade val="100000"/>
                <a:hueMod val="100000"/>
                <a:satMod val="100000"/>
              </a:srgbClr>
            </a:contourClr>
          </a:sp3d>
          <a:extLst/>
        </p:spPr>
      </p:cxnSp>
      <p:sp>
        <p:nvSpPr>
          <p:cNvPr id="29" name="角丸四角形 21"/>
          <p:cNvSpPr/>
          <p:nvPr/>
        </p:nvSpPr>
        <p:spPr bwMode="auto">
          <a:xfrm>
            <a:off x="445628" y="3007969"/>
            <a:ext cx="3458158" cy="527573"/>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cxnSp>
        <p:nvCxnSpPr>
          <p:cNvPr id="33" name="直線コネクタ 32"/>
          <p:cNvCxnSpPr/>
          <p:nvPr/>
        </p:nvCxnSpPr>
        <p:spPr bwMode="auto">
          <a:xfrm flipV="1">
            <a:off x="2103226" y="2874972"/>
            <a:ext cx="699578" cy="1"/>
          </a:xfrm>
          <a:prstGeom prst="line">
            <a:avLst/>
          </a:prstGeom>
          <a:noFill/>
          <a:ln w="25400" cap="flat" cmpd="sng" algn="ctr">
            <a:solidFill>
              <a:srgbClr val="9FB8CD"/>
            </a:solidFill>
            <a:prstDash val="sysDash"/>
            <a:headEnd type="none" w="med" len="med"/>
            <a:tailEnd type="none" w="med" len="me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FB8CD">
                <a:tint val="100000"/>
                <a:shade val="100000"/>
                <a:hueMod val="100000"/>
                <a:satMod val="100000"/>
              </a:srgbClr>
            </a:contourClr>
          </a:sp3d>
          <a:extLst/>
        </p:spPr>
      </p:cxnSp>
      <p:cxnSp>
        <p:nvCxnSpPr>
          <p:cNvPr id="34" name="直線コネクタ 33"/>
          <p:cNvCxnSpPr/>
          <p:nvPr/>
        </p:nvCxnSpPr>
        <p:spPr bwMode="auto">
          <a:xfrm flipV="1">
            <a:off x="3004105" y="2874970"/>
            <a:ext cx="720080" cy="1"/>
          </a:xfrm>
          <a:prstGeom prst="line">
            <a:avLst/>
          </a:prstGeom>
          <a:noFill/>
          <a:ln w="25400" cap="flat" cmpd="sng" algn="ctr">
            <a:solidFill>
              <a:srgbClr val="9FB8CD"/>
            </a:solidFill>
            <a:prstDash val="sysDash"/>
            <a:headEnd type="none" w="med" len="med"/>
            <a:tailEnd type="none" w="med" len="me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FB8CD">
                <a:tint val="100000"/>
                <a:shade val="100000"/>
                <a:hueMod val="100000"/>
                <a:satMod val="100000"/>
              </a:srgbClr>
            </a:contourClr>
          </a:sp3d>
          <a:extLst/>
        </p:spPr>
      </p:cxnSp>
      <p:sp>
        <p:nvSpPr>
          <p:cNvPr id="35" name="角丸四角形 34"/>
          <p:cNvSpPr/>
          <p:nvPr/>
        </p:nvSpPr>
        <p:spPr bwMode="gray">
          <a:xfrm>
            <a:off x="1556048" y="6192946"/>
            <a:ext cx="118381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36" name="角丸四角形 35"/>
          <p:cNvSpPr/>
          <p:nvPr/>
        </p:nvSpPr>
        <p:spPr bwMode="gray">
          <a:xfrm>
            <a:off x="2843808" y="6191167"/>
            <a:ext cx="118676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40" name="テキスト ボックス 39"/>
          <p:cNvSpPr txBox="1"/>
          <p:nvPr/>
        </p:nvSpPr>
        <p:spPr>
          <a:xfrm>
            <a:off x="4961799" y="1384900"/>
            <a:ext cx="4146705" cy="1538883"/>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App Script: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Implements application logic in a modular and portable way. It can access local hardware, locally connected legacy devices, and remote things through the </a:t>
            </a:r>
            <a:r>
              <a:rPr lang="en-US" altLang="ja-JP" sz="1400" dirty="0" err="1" smtClean="0">
                <a:solidFill>
                  <a:prstClr val="black"/>
                </a:solidFill>
                <a:latin typeface="Calibri" panose="020F0502020204030204" pitchFamily="34" charset="0"/>
                <a:ea typeface="HG明朝E" panose="02020909000000000000" pitchFamily="17" charset="-128"/>
              </a:rPr>
              <a:t>WoT</a:t>
            </a:r>
            <a:r>
              <a:rPr lang="en-US" altLang="ja-JP" sz="1400" dirty="0" smtClean="0">
                <a:solidFill>
                  <a:prstClr val="black"/>
                </a:solidFill>
                <a:latin typeface="Calibri" panose="020F0502020204030204" pitchFamily="34" charset="0"/>
                <a:ea typeface="HG明朝E" panose="02020909000000000000" pitchFamily="17" charset="-128"/>
              </a:rPr>
              <a:t> Interface. For this, the runtime environment must provide the Scripting API (Physical, Client, Server).</a:t>
            </a:r>
          </a:p>
        </p:txBody>
      </p:sp>
      <p:sp>
        <p:nvSpPr>
          <p:cNvPr id="41" name="テキスト ボックス 40"/>
          <p:cNvSpPr txBox="1"/>
          <p:nvPr/>
        </p:nvSpPr>
        <p:spPr>
          <a:xfrm>
            <a:off x="4961799" y="4121205"/>
            <a:ext cx="4146705" cy="1107996"/>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Resource Model:</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Provides a common abstraction across the different protocols. Just like the Web, it allows to identify and address interaction points with URIs.</a:t>
            </a:r>
          </a:p>
        </p:txBody>
      </p:sp>
      <p:sp>
        <p:nvSpPr>
          <p:cNvPr id="42" name="テキスト ボックス 41"/>
          <p:cNvSpPr txBox="1"/>
          <p:nvPr/>
        </p:nvSpPr>
        <p:spPr>
          <a:xfrm>
            <a:off x="4961799" y="5273913"/>
            <a:ext cx="4146705"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Protocol Binding:</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Converts interactions with devices </a:t>
            </a:r>
            <a:r>
              <a:rPr lang="en-US" altLang="ja-JP" sz="1400" dirty="0" smtClean="0">
                <a:solidFill>
                  <a:prstClr val="black"/>
                </a:solidFill>
                <a:latin typeface="Calibri" panose="020F0502020204030204" pitchFamily="34" charset="0"/>
                <a:ea typeface="HG明朝E" panose="02020909000000000000" pitchFamily="17" charset="-128"/>
              </a:rPr>
              <a:t>using </a:t>
            </a:r>
            <a:r>
              <a:rPr lang="en-US" altLang="ja-JP" sz="1400" dirty="0">
                <a:solidFill>
                  <a:prstClr val="black"/>
                </a:solidFill>
                <a:latin typeface="Calibri" panose="020F0502020204030204" pitchFamily="34" charset="0"/>
                <a:ea typeface="HG明朝E" panose="02020909000000000000" pitchFamily="17" charset="-128"/>
              </a:rPr>
              <a:t>information in TD in accordance with lower layer </a:t>
            </a:r>
            <a:r>
              <a:rPr lang="en-US" altLang="ja-JP" sz="1400" dirty="0" smtClean="0">
                <a:solidFill>
                  <a:prstClr val="black"/>
                </a:solidFill>
                <a:latin typeface="Calibri" panose="020F0502020204030204" pitchFamily="34" charset="0"/>
                <a:ea typeface="HG明朝E" panose="02020909000000000000" pitchFamily="17" charset="-128"/>
              </a:rPr>
              <a:t>protocols. For </a:t>
            </a:r>
            <a:r>
              <a:rPr lang="en-US" altLang="ja-JP" sz="1400" dirty="0">
                <a:solidFill>
                  <a:prstClr val="black"/>
                </a:solidFill>
                <a:latin typeface="Calibri" panose="020F0502020204030204" pitchFamily="34" charset="0"/>
                <a:ea typeface="HG明朝E" panose="02020909000000000000" pitchFamily="17" charset="-128"/>
              </a:rPr>
              <a:t>legacy devices, adapters available for those devices convert the protocol</a:t>
            </a:r>
            <a:r>
              <a:rPr lang="en-US" altLang="ja-JP" sz="1400" dirty="0" smtClean="0">
                <a:solidFill>
                  <a:prstClr val="black"/>
                </a:solidFill>
                <a:latin typeface="Calibri" panose="020F0502020204030204" pitchFamily="34" charset="0"/>
                <a:ea typeface="HG明朝E" panose="02020909000000000000" pitchFamily="17" charset="-128"/>
              </a:rPr>
              <a:t>.</a:t>
            </a:r>
          </a:p>
        </p:txBody>
      </p:sp>
      <p:sp>
        <p:nvSpPr>
          <p:cNvPr id="44" name="テキスト ボックス 43"/>
          <p:cNvSpPr txBox="1"/>
          <p:nvPr/>
        </p:nvSpPr>
        <p:spPr>
          <a:xfrm>
            <a:off x="4961799" y="2968496"/>
            <a:ext cx="4146705" cy="1107996"/>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Thing Description:</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Declares providing API name, parameter type and so on. External client refers this description to call </a:t>
            </a:r>
            <a:r>
              <a:rPr lang="en-US" altLang="ja-JP" sz="1400" dirty="0" err="1" smtClean="0">
                <a:solidFill>
                  <a:prstClr val="black"/>
                </a:solidFill>
                <a:latin typeface="Calibri" panose="020F0502020204030204" pitchFamily="34" charset="0"/>
                <a:ea typeface="HG明朝E" panose="02020909000000000000" pitchFamily="17" charset="-128"/>
              </a:rPr>
              <a:t>WoT</a:t>
            </a:r>
            <a:r>
              <a:rPr lang="en-US" altLang="ja-JP" sz="1400" dirty="0" smtClean="0">
                <a:solidFill>
                  <a:prstClr val="black"/>
                </a:solidFill>
                <a:latin typeface="Calibri" panose="020F0502020204030204" pitchFamily="34" charset="0"/>
                <a:ea typeface="HG明朝E" panose="02020909000000000000" pitchFamily="17" charset="-128"/>
              </a:rPr>
              <a:t> Interface.</a:t>
            </a:r>
          </a:p>
        </p:txBody>
      </p:sp>
      <p:sp>
        <p:nvSpPr>
          <p:cNvPr id="43" name="角丸四角形吹き出し 24"/>
          <p:cNvSpPr/>
          <p:nvPr/>
        </p:nvSpPr>
        <p:spPr bwMode="gray">
          <a:xfrm>
            <a:off x="3491880" y="5550789"/>
            <a:ext cx="980953" cy="344589"/>
          </a:xfrm>
          <a:prstGeom prst="wedgeRoundRectCallout">
            <a:avLst>
              <a:gd name="adj1" fmla="val -58004"/>
              <a:gd name="adj2" fmla="val -15397"/>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72000" tIns="45720" rIns="0" bIns="45720" numCol="1" spcCol="0" rtlCol="0" fromWordArt="0" anchor="ctr" anchorCtr="0" forceAA="0" compatLnSpc="1">
            <a:prstTxWarp prst="textNoShape">
              <a:avLst/>
            </a:prstTxWarp>
            <a:noAutofit/>
          </a:bodyPr>
          <a:lstStyle/>
          <a:p>
            <a:pPr marL="0" marR="0" lvl="0" indent="0" defTabSz="914400" eaLnBrk="1" fontAlgn="ctr"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err="1" smtClean="0">
                <a:ln>
                  <a:noFill/>
                </a:ln>
                <a:solidFill>
                  <a:prstClr val="black"/>
                </a:solidFill>
                <a:effectLst/>
                <a:uLnTx/>
                <a:uFillTx/>
                <a:latin typeface="Gill Sans MT"/>
                <a:ea typeface="ＭＳ Ｐゴシック" panose="020B0600070205080204" pitchFamily="50" charset="-128"/>
                <a:cs typeface="+mn-cs"/>
              </a:rPr>
              <a:t>WoT</a:t>
            </a:r>
            <a:r>
              <a:rPr kumimoji="0" lang="en-US" altLang="ja-JP"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cs typeface="+mn-cs"/>
              </a:rPr>
              <a:t> Interface</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cs typeface="+mn-cs"/>
            </a:endParaRPr>
          </a:p>
        </p:txBody>
      </p:sp>
      <p:cxnSp>
        <p:nvCxnSpPr>
          <p:cNvPr id="51" name="Form 50"/>
          <p:cNvCxnSpPr>
            <a:stCxn id="18" idx="3"/>
            <a:endCxn id="36" idx="3"/>
          </p:cNvCxnSpPr>
          <p:nvPr/>
        </p:nvCxnSpPr>
        <p:spPr>
          <a:xfrm rot="5400000">
            <a:off x="3145488" y="5046790"/>
            <a:ext cx="2268564" cy="498385"/>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12"/>
          <p:cNvCxnSpPr/>
          <p:nvPr/>
        </p:nvCxnSpPr>
        <p:spPr bwMode="auto">
          <a:xfrm>
            <a:off x="1863261" y="2532168"/>
            <a:ext cx="0" cy="48431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45" name="テキスト ボックス 13"/>
          <p:cNvSpPr txBox="1"/>
          <p:nvPr/>
        </p:nvSpPr>
        <p:spPr>
          <a:xfrm>
            <a:off x="827584" y="2665048"/>
            <a:ext cx="1080120" cy="276999"/>
          </a:xfrm>
          <a:prstGeom prst="rect">
            <a:avLst/>
          </a:prstGeom>
          <a:noFill/>
        </p:spPr>
        <p:txBody>
          <a:bodyPr wrap="square" rtlCol="0">
            <a:spAutoFit/>
          </a:bodyPr>
          <a:lstStyle/>
          <a:p>
            <a:pP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 API</a:t>
            </a:r>
          </a:p>
        </p:txBody>
      </p:sp>
      <p:cxnSp>
        <p:nvCxnSpPr>
          <p:cNvPr id="46" name="直線コネクタ 32"/>
          <p:cNvCxnSpPr/>
          <p:nvPr/>
        </p:nvCxnSpPr>
        <p:spPr bwMode="auto">
          <a:xfrm flipV="1">
            <a:off x="927728" y="2881074"/>
            <a:ext cx="936104" cy="1"/>
          </a:xfrm>
          <a:prstGeom prst="line">
            <a:avLst/>
          </a:prstGeom>
          <a:noFill/>
          <a:ln w="25400" cap="flat" cmpd="sng" algn="ctr">
            <a:solidFill>
              <a:srgbClr val="9FB8CD"/>
            </a:solidFill>
            <a:prstDash val="sysDash"/>
            <a:headEnd type="none" w="med" len="med"/>
            <a:tailEnd type="none" w="med" len="me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FB8CD">
                <a:tint val="100000"/>
                <a:shade val="100000"/>
                <a:hueMod val="100000"/>
                <a:satMod val="100000"/>
              </a:srgbClr>
            </a:contourClr>
          </a:sp3d>
          <a:extLst/>
        </p:spPr>
      </p:cxnSp>
      <p:cxnSp>
        <p:nvCxnSpPr>
          <p:cNvPr id="61" name="直線矢印コネクタ 12"/>
          <p:cNvCxnSpPr/>
          <p:nvPr/>
        </p:nvCxnSpPr>
        <p:spPr bwMode="auto">
          <a:xfrm>
            <a:off x="783141" y="2524700"/>
            <a:ext cx="0" cy="484315"/>
          </a:xfrm>
          <a:prstGeom prst="straightConnector1">
            <a:avLst/>
          </a:prstGeom>
          <a:noFill/>
          <a:ln w="19050" cap="flat" cmpd="sng" algn="ctr">
            <a:solidFill>
              <a:schemeClr val="bg2">
                <a:lumMod val="25000"/>
              </a:schemeClr>
            </a:solidFill>
            <a:prstDash val="solid"/>
            <a:headEnd type="arrow"/>
            <a:tailEnd type="arrow"/>
          </a:ln>
          <a:effectLst>
            <a:outerShdw blurRad="38100" dist="25400" dir="5400000" rotWithShape="0">
              <a:srgbClr val="000000">
                <a:alpha val="40000"/>
              </a:srgbClr>
            </a:outerShdw>
          </a:effectLst>
          <a:extLst/>
        </p:spPr>
      </p:cxnSp>
      <p:sp>
        <p:nvSpPr>
          <p:cNvPr id="62" name="テキスト ボックス 13"/>
          <p:cNvSpPr txBox="1"/>
          <p:nvPr/>
        </p:nvSpPr>
        <p:spPr>
          <a:xfrm>
            <a:off x="-47708" y="2657580"/>
            <a:ext cx="939349" cy="276999"/>
          </a:xfrm>
          <a:prstGeom prst="rect">
            <a:avLst/>
          </a:prstGeom>
          <a:noFill/>
          <a:ln>
            <a:noFill/>
          </a:ln>
        </p:spPr>
        <p:txBody>
          <a:bodyPr wrap="square" rtlCol="0">
            <a:spAutoFit/>
          </a:bodyPr>
          <a:lstStyle/>
          <a:p>
            <a:pP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(Propr. API)</a:t>
            </a:r>
          </a:p>
        </p:txBody>
      </p:sp>
      <p:cxnSp>
        <p:nvCxnSpPr>
          <p:cNvPr id="63" name="直線コネクタ 32"/>
          <p:cNvCxnSpPr/>
          <p:nvPr/>
        </p:nvCxnSpPr>
        <p:spPr bwMode="auto">
          <a:xfrm>
            <a:off x="79368" y="2873606"/>
            <a:ext cx="676208" cy="1"/>
          </a:xfrm>
          <a:prstGeom prst="line">
            <a:avLst/>
          </a:prstGeom>
          <a:noFill/>
          <a:ln w="25400" cap="flat" cmpd="sng" algn="ctr">
            <a:solidFill>
              <a:schemeClr val="bg2">
                <a:lumMod val="25000"/>
              </a:schemeClr>
            </a:solidFill>
            <a:prstDash val="sysDash"/>
            <a:headEnd type="none" w="med" len="med"/>
            <a:tailEnd type="none" w="med" len="me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FB8CD">
                <a:tint val="100000"/>
                <a:shade val="100000"/>
                <a:hueMod val="100000"/>
                <a:satMod val="100000"/>
              </a:srgbClr>
            </a:contourClr>
          </a:sp3d>
          <a:extLst/>
        </p:spPr>
      </p:cxnSp>
      <p:sp>
        <p:nvSpPr>
          <p:cNvPr id="3" name="スライド番号プレースホルダー 2"/>
          <p:cNvSpPr>
            <a:spLocks noGrp="1"/>
          </p:cNvSpPr>
          <p:nvPr>
            <p:ph type="sldNum" sz="quarter" idx="12"/>
          </p:nvPr>
        </p:nvSpPr>
        <p:spPr/>
        <p:txBody>
          <a:bodyPr/>
          <a:lstStyle/>
          <a:p>
            <a:fld id="{6C6AE60A-B69C-4790-82F7-3882EDF23186}" type="slidenum">
              <a:rPr lang="de-DE" smtClean="0"/>
              <a:pPr/>
              <a:t>1</a:t>
            </a:fld>
            <a:endParaRPr lang="de-DE"/>
          </a:p>
        </p:txBody>
      </p:sp>
    </p:spTree>
    <p:extLst>
      <p:ext uri="{BB962C8B-B14F-4D97-AF65-F5344CB8AC3E}">
        <p14:creationId xmlns:p14="http://schemas.microsoft.com/office/powerpoint/2010/main" val="159419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67"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68"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69"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70"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71" name="テキスト ボックス 70"/>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72" name="テキスト ボックス 71"/>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73" name="円柱 72"/>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74" name="角丸四角形 73"/>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75" name="角丸四角形 74"/>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76" name="角丸四角形 75"/>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77" name="直線矢印コネクタ 76"/>
          <p:cNvCxnSpPr>
            <a:stCxn id="70" idx="2"/>
            <a:endCxn id="74"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78" name="直線矢印コネクタ 77"/>
          <p:cNvCxnSpPr>
            <a:endCxn id="75"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79" name="直線矢印コネクタ 78"/>
          <p:cNvCxnSpPr>
            <a:endCxn id="76"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02" name="角丸四角形吹き出し 101"/>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103"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104" name="角丸四角形 103"/>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105" name="角丸四角形 104"/>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106" name="Form 50"/>
          <p:cNvCxnSpPr>
            <a:stCxn id="73" idx="3"/>
            <a:endCxn id="105"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7"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08"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109"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10" name="テキスト ボックス 109"/>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11" name="角丸四角形 110"/>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12"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13"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14"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15"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16"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17" name="直線矢印コネクタ 116"/>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18" name="直線矢印コネクタ 117"/>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19"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20" name="正方形/長方形 119"/>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465855" y="1458069"/>
            <a:ext cx="4146705" cy="1538883"/>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Thing Description:</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Metadata and declarations of thing’s capabilities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(e.g., possible interactions).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Providing the definition of different machine-</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u</a:t>
            </a:r>
            <a:r>
              <a:rPr lang="en-US" altLang="ja-JP" sz="1400" dirty="0" smtClean="0">
                <a:solidFill>
                  <a:prstClr val="black"/>
                </a:solidFill>
                <a:latin typeface="Calibri" panose="020F0502020204030204" pitchFamily="34" charset="0"/>
                <a:ea typeface="HG明朝E" panose="02020909000000000000" pitchFamily="17" charset="-128"/>
              </a:rPr>
              <a:t>nderstandable vocabulary sets as well as </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s</a:t>
            </a:r>
            <a:r>
              <a:rPr lang="en-US" altLang="ja-JP" sz="1400" dirty="0" smtClean="0">
                <a:solidFill>
                  <a:prstClr val="black"/>
                </a:solidFill>
                <a:latin typeface="Calibri" panose="020F0502020204030204" pitchFamily="34" charset="0"/>
                <a:ea typeface="HG明朝E" panose="02020909000000000000" pitchFamily="17" charset="-128"/>
              </a:rPr>
              <a:t>erialization formats.</a:t>
            </a:r>
          </a:p>
        </p:txBody>
      </p:sp>
      <p:cxnSp>
        <p:nvCxnSpPr>
          <p:cNvPr id="17" name="直線コネクタ 16"/>
          <p:cNvCxnSpPr/>
          <p:nvPr/>
        </p:nvCxnSpPr>
        <p:spPr>
          <a:xfrm flipV="1">
            <a:off x="4794402" y="1698956"/>
            <a:ext cx="671453" cy="960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スライド番号プレースホルダー 27"/>
          <p:cNvSpPr>
            <a:spLocks noGrp="1"/>
          </p:cNvSpPr>
          <p:nvPr>
            <p:ph type="sldNum" sz="quarter" idx="12"/>
          </p:nvPr>
        </p:nvSpPr>
        <p:spPr/>
        <p:txBody>
          <a:bodyPr/>
          <a:lstStyle/>
          <a:p>
            <a:fld id="{6C6AE60A-B69C-4790-82F7-3882EDF23186}" type="slidenum">
              <a:rPr lang="de-DE" smtClean="0"/>
              <a:pPr/>
              <a:t>2</a:t>
            </a:fld>
            <a:endParaRPr lang="de-DE"/>
          </a:p>
        </p:txBody>
      </p:sp>
    </p:spTree>
    <p:extLst>
      <p:ext uri="{BB962C8B-B14F-4D97-AF65-F5344CB8AC3E}">
        <p14:creationId xmlns:p14="http://schemas.microsoft.com/office/powerpoint/2010/main" val="2966865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11"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12"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113"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114"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115" name="テキスト ボックス 114"/>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6" name="テキスト ボックス 115"/>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7" name="円柱 116"/>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118" name="角丸四角形 117"/>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19" name="角丸四角形 118"/>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120" name="角丸四角形 119"/>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121" name="直線矢印コネクタ 120"/>
          <p:cNvCxnSpPr>
            <a:stCxn id="114" idx="2"/>
            <a:endCxn id="118"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22" name="直線矢印コネクタ 121"/>
          <p:cNvCxnSpPr>
            <a:endCxn id="119"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23" name="直線矢印コネクタ 122"/>
          <p:cNvCxnSpPr>
            <a:endCxn id="120"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24" name="角丸四角形吹き出し 123"/>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125"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126" name="角丸四角形 125"/>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127" name="角丸四角形 126"/>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128" name="Form 50"/>
          <p:cNvCxnSpPr>
            <a:stCxn id="117" idx="3"/>
            <a:endCxn id="127"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9"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30"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131"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32" name="テキスト ボックス 131"/>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33" name="角丸四角形 132"/>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34"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35"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36"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37"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38"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39" name="直線矢印コネクタ 138"/>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40" name="直線矢印コネクタ 139"/>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41"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42" name="正方形/長方形 141"/>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465855" y="1412776"/>
            <a:ext cx="4146705" cy="3477875"/>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Scripting API:</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APIs for interactions with Things and reactions/handlers to provide the functionality</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of a Thing.</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Scripting APISs can be classified into 4 categories</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a</a:t>
            </a:r>
            <a:r>
              <a:rPr lang="en-US" altLang="ja-JP" sz="1400" dirty="0" smtClean="0">
                <a:solidFill>
                  <a:prstClr val="black"/>
                </a:solidFill>
                <a:latin typeface="Calibri" panose="020F0502020204030204" pitchFamily="34" charset="0"/>
                <a:ea typeface="HG明朝E" panose="02020909000000000000" pitchFamily="17" charset="-128"/>
              </a:rPr>
              <a:t>s follows;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1) Client API which supports consuming Things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2) Server API which supports exposing </a:t>
            </a:r>
            <a:r>
              <a:rPr lang="en-US" altLang="ja-JP" sz="1400" dirty="0" err="1" smtClean="0">
                <a:solidFill>
                  <a:prstClr val="black"/>
                </a:solidFill>
                <a:latin typeface="Calibri" panose="020F0502020204030204" pitchFamily="34" charset="0"/>
                <a:ea typeface="HG明朝E" panose="02020909000000000000" pitchFamily="17" charset="-128"/>
              </a:rPr>
              <a:t>Thingss</a:t>
            </a:r>
            <a:endParaRPr lang="en-US" altLang="ja-JP" sz="1400" dirty="0" smtClean="0">
              <a:solidFill>
                <a:prstClr val="black"/>
              </a:solidFill>
              <a:latin typeface="Calibri" panose="020F0502020204030204" pitchFamily="34" charset="0"/>
              <a:ea typeface="HG明朝E" panose="02020909000000000000" pitchFamily="17" charset="-128"/>
            </a:endParaRP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3) Discovery API which supports abstract method</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 </a:t>
            </a:r>
            <a:r>
              <a:rPr lang="en-US" altLang="ja-JP" sz="1400" dirty="0" smtClean="0">
                <a:solidFill>
                  <a:prstClr val="black"/>
                </a:solidFill>
                <a:latin typeface="Calibri" panose="020F0502020204030204" pitchFamily="34" charset="0"/>
                <a:ea typeface="HG明朝E" panose="02020909000000000000" pitchFamily="17" charset="-128"/>
              </a:rPr>
              <a:t>    to access discovery mechanism</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4) Security option which includes authentication, </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 </a:t>
            </a:r>
            <a:r>
              <a:rPr lang="en-US" altLang="ja-JP" sz="1400" dirty="0" smtClean="0">
                <a:solidFill>
                  <a:prstClr val="black"/>
                </a:solidFill>
                <a:latin typeface="Calibri" panose="020F0502020204030204" pitchFamily="34" charset="0"/>
                <a:ea typeface="HG明朝E" panose="02020909000000000000" pitchFamily="17" charset="-128"/>
              </a:rPr>
              <a:t>    authorization and secure communications</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 </a:t>
            </a:r>
            <a:r>
              <a:rPr lang="en-US" altLang="ja-JP" sz="1400" dirty="0" smtClean="0">
                <a:solidFill>
                  <a:prstClr val="black"/>
                </a:solidFill>
                <a:latin typeface="Calibri" panose="020F0502020204030204" pitchFamily="34" charset="0"/>
                <a:ea typeface="HG明朝E" panose="02020909000000000000" pitchFamily="17" charset="-128"/>
              </a:rPr>
              <a:t>    Security API is not independent from other</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 </a:t>
            </a:r>
            <a:r>
              <a:rPr lang="en-US" altLang="ja-JP" sz="1400" dirty="0" smtClean="0">
                <a:solidFill>
                  <a:prstClr val="black"/>
                </a:solidFill>
                <a:latin typeface="Calibri" panose="020F0502020204030204" pitchFamily="34" charset="0"/>
                <a:ea typeface="HG明朝E" panose="02020909000000000000" pitchFamily="17" charset="-128"/>
              </a:rPr>
              <a:t>    APIs and it is included in other APIs with</a:t>
            </a:r>
          </a:p>
          <a:p>
            <a:pPr fontAlgn="auto">
              <a:spcBef>
                <a:spcPts val="0"/>
              </a:spcBef>
              <a:spcAft>
                <a:spcPts val="0"/>
              </a:spcAft>
            </a:pPr>
            <a:r>
              <a:rPr lang="en-US" altLang="ja-JP" sz="1400" dirty="0">
                <a:solidFill>
                  <a:prstClr val="black"/>
                </a:solidFill>
                <a:latin typeface="Calibri" panose="020F0502020204030204" pitchFamily="34" charset="0"/>
                <a:ea typeface="HG明朝E" panose="02020909000000000000" pitchFamily="17" charset="-128"/>
              </a:rPr>
              <a:t> </a:t>
            </a:r>
            <a:r>
              <a:rPr lang="en-US" altLang="ja-JP" sz="1400" dirty="0" smtClean="0">
                <a:solidFill>
                  <a:prstClr val="black"/>
                </a:solidFill>
                <a:latin typeface="Calibri" panose="020F0502020204030204" pitchFamily="34" charset="0"/>
                <a:ea typeface="HG明朝E" panose="02020909000000000000" pitchFamily="17" charset="-128"/>
              </a:rPr>
              <a:t>    parameters and so on</a:t>
            </a:r>
          </a:p>
        </p:txBody>
      </p:sp>
      <p:cxnSp>
        <p:nvCxnSpPr>
          <p:cNvPr id="17" name="直線コネクタ 16"/>
          <p:cNvCxnSpPr/>
          <p:nvPr/>
        </p:nvCxnSpPr>
        <p:spPr>
          <a:xfrm flipV="1">
            <a:off x="3965518" y="1772816"/>
            <a:ext cx="1544291" cy="942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スライド番号プレースホルダー 11"/>
          <p:cNvSpPr>
            <a:spLocks noGrp="1"/>
          </p:cNvSpPr>
          <p:nvPr>
            <p:ph type="sldNum" sz="quarter" idx="12"/>
          </p:nvPr>
        </p:nvSpPr>
        <p:spPr/>
        <p:txBody>
          <a:bodyPr/>
          <a:lstStyle/>
          <a:p>
            <a:fld id="{6C6AE60A-B69C-4790-82F7-3882EDF23186}" type="slidenum">
              <a:rPr lang="de-DE" smtClean="0"/>
              <a:pPr/>
              <a:t>3</a:t>
            </a:fld>
            <a:endParaRPr lang="de-DE"/>
          </a:p>
        </p:txBody>
      </p:sp>
    </p:spTree>
    <p:extLst>
      <p:ext uri="{BB962C8B-B14F-4D97-AF65-F5344CB8AC3E}">
        <p14:creationId xmlns:p14="http://schemas.microsoft.com/office/powerpoint/2010/main" val="2243880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11"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12"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113"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114"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115" name="テキスト ボックス 114"/>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6" name="テキスト ボックス 115"/>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7" name="円柱 116"/>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118" name="角丸四角形 117"/>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19" name="角丸四角形 118"/>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120" name="角丸四角形 119"/>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121" name="直線矢印コネクタ 120"/>
          <p:cNvCxnSpPr>
            <a:stCxn id="114" idx="2"/>
            <a:endCxn id="118"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22" name="直線矢印コネクタ 121"/>
          <p:cNvCxnSpPr>
            <a:endCxn id="119"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23" name="直線矢印コネクタ 122"/>
          <p:cNvCxnSpPr>
            <a:endCxn id="120"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24" name="角丸四角形吹き出し 123"/>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125"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126" name="角丸四角形 125"/>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127" name="角丸四角形 126"/>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128" name="Form 50"/>
          <p:cNvCxnSpPr>
            <a:stCxn id="117" idx="3"/>
            <a:endCxn id="127"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9"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30"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131"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32" name="テキスト ボックス 131"/>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33" name="角丸四角形 132"/>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34"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35"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36"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37"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38"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39" name="直線矢印コネクタ 138"/>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40" name="直線矢印コネクタ 139"/>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41"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42" name="正方形/長方形 141"/>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465855" y="3356992"/>
            <a:ext cx="3678145" cy="2185214"/>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Binding Templates: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Standard binding templates for most common protocols which used in Protocol Binding block.</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Supported transfer communication patterns are push, pull, pub-sub and bi-directional messaging. </a:t>
            </a:r>
            <a:r>
              <a:rPr lang="en-US" altLang="ja-JP" sz="1400" dirty="0">
                <a:solidFill>
                  <a:prstClr val="black"/>
                </a:solidFill>
                <a:latin typeface="Calibri" panose="020F0502020204030204" pitchFamily="34" charset="0"/>
                <a:ea typeface="HG明朝E" panose="02020909000000000000" pitchFamily="17" charset="-128"/>
              </a:rPr>
              <a:t>e</a:t>
            </a:r>
            <a:r>
              <a:rPr lang="en-US" altLang="ja-JP" sz="1400" dirty="0" smtClean="0">
                <a:solidFill>
                  <a:prstClr val="black"/>
                </a:solidFill>
                <a:latin typeface="Calibri" panose="020F0502020204030204" pitchFamily="34" charset="0"/>
                <a:ea typeface="HG明朝E" panose="02020909000000000000" pitchFamily="17" charset="-128"/>
              </a:rPr>
              <a:t>.g.,  REST-based protocols such as HTTP and </a:t>
            </a:r>
            <a:r>
              <a:rPr lang="en-US" altLang="ja-JP" sz="1400" dirty="0" err="1" smtClean="0">
                <a:solidFill>
                  <a:prstClr val="black"/>
                </a:solidFill>
                <a:latin typeface="Calibri" panose="020F0502020204030204" pitchFamily="34" charset="0"/>
                <a:ea typeface="HG明朝E" panose="02020909000000000000" pitchFamily="17" charset="-128"/>
              </a:rPr>
              <a:t>CoAP</a:t>
            </a:r>
            <a:r>
              <a:rPr lang="en-US" altLang="ja-JP" sz="1400" dirty="0" smtClean="0">
                <a:solidFill>
                  <a:prstClr val="black"/>
                </a:solidFill>
                <a:latin typeface="Calibri" panose="020F0502020204030204" pitchFamily="34" charset="0"/>
                <a:ea typeface="HG明朝E" panose="02020909000000000000" pitchFamily="17" charset="-128"/>
              </a:rPr>
              <a:t>, pub-sub protocols such as MQTT, and raw channel-based protocols such as </a:t>
            </a:r>
            <a:r>
              <a:rPr lang="en-US" altLang="ja-JP" sz="1400" dirty="0" err="1" smtClean="0">
                <a:solidFill>
                  <a:prstClr val="black"/>
                </a:solidFill>
                <a:latin typeface="Calibri" panose="020F0502020204030204" pitchFamily="34" charset="0"/>
                <a:ea typeface="HG明朝E" panose="02020909000000000000" pitchFamily="17" charset="-128"/>
              </a:rPr>
              <a:t>WebSockets</a:t>
            </a:r>
            <a:r>
              <a:rPr lang="en-US" altLang="ja-JP" sz="1400" dirty="0" smtClean="0">
                <a:solidFill>
                  <a:prstClr val="black"/>
                </a:solidFill>
                <a:latin typeface="Calibri" panose="020F0502020204030204" pitchFamily="34" charset="0"/>
                <a:ea typeface="HG明朝E" panose="02020909000000000000" pitchFamily="17" charset="-128"/>
              </a:rPr>
              <a:t>.</a:t>
            </a:r>
          </a:p>
        </p:txBody>
      </p:sp>
      <p:cxnSp>
        <p:nvCxnSpPr>
          <p:cNvPr id="17" name="直線コネクタ 16"/>
          <p:cNvCxnSpPr/>
          <p:nvPr/>
        </p:nvCxnSpPr>
        <p:spPr>
          <a:xfrm flipV="1">
            <a:off x="4000820" y="3573016"/>
            <a:ext cx="1465035" cy="370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スライド番号プレースホルダー 27"/>
          <p:cNvSpPr>
            <a:spLocks noGrp="1"/>
          </p:cNvSpPr>
          <p:nvPr>
            <p:ph type="sldNum" sz="quarter" idx="12"/>
          </p:nvPr>
        </p:nvSpPr>
        <p:spPr/>
        <p:txBody>
          <a:bodyPr/>
          <a:lstStyle/>
          <a:p>
            <a:fld id="{6C6AE60A-B69C-4790-82F7-3882EDF23186}" type="slidenum">
              <a:rPr lang="de-DE" smtClean="0"/>
              <a:pPr/>
              <a:t>4</a:t>
            </a:fld>
            <a:endParaRPr lang="de-DE"/>
          </a:p>
        </p:txBody>
      </p:sp>
    </p:spTree>
    <p:extLst>
      <p:ext uri="{BB962C8B-B14F-4D97-AF65-F5344CB8AC3E}">
        <p14:creationId xmlns:p14="http://schemas.microsoft.com/office/powerpoint/2010/main" val="2553645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05"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06"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107"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108"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109" name="テキスト ボックス 108"/>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0" name="テキスト ボックス 109"/>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1" name="円柱 110"/>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112" name="角丸四角形 111"/>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13" name="角丸四角形 112"/>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114" name="角丸四角形 113"/>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115" name="直線矢印コネクタ 114"/>
          <p:cNvCxnSpPr>
            <a:stCxn id="108" idx="2"/>
            <a:endCxn id="112"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16" name="直線矢印コネクタ 115"/>
          <p:cNvCxnSpPr>
            <a:endCxn id="113"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17" name="直線矢印コネクタ 116"/>
          <p:cNvCxnSpPr>
            <a:endCxn id="114"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18" name="角丸四角形吹き出し 117"/>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119"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120" name="角丸四角形 119"/>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121" name="角丸四角形 120"/>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122" name="Form 50"/>
          <p:cNvCxnSpPr>
            <a:stCxn id="111" idx="3"/>
            <a:endCxn id="121"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3"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24"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125"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26" name="テキスト ボックス 125"/>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27" name="角丸四角形 126"/>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28"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29"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30"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31"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32"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33" name="直線矢印コネクタ 132"/>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34" name="直線矢印コネクタ 133"/>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35"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36" name="正方形/長方形 135"/>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465855" y="1052736"/>
            <a:ext cx="3678145" cy="2616101"/>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Security and Privacy:</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Cross-cutting mechanism for security and privacy over Thing Description, Scripting API and Protocol Bindings </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Thing Description and Scripting API will support both transport and object security using  best practices.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Binding Templates will support the use of appropriate for the protocols they map to.</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It includes requirements of network and web-based technologies for implementation.</a:t>
            </a:r>
          </a:p>
        </p:txBody>
      </p:sp>
      <p:cxnSp>
        <p:nvCxnSpPr>
          <p:cNvPr id="17" name="直線コネクタ 16"/>
          <p:cNvCxnSpPr/>
          <p:nvPr/>
        </p:nvCxnSpPr>
        <p:spPr>
          <a:xfrm flipV="1">
            <a:off x="5148064" y="1324086"/>
            <a:ext cx="334586" cy="220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スライド番号プレースホルダー 65"/>
          <p:cNvSpPr>
            <a:spLocks noGrp="1"/>
          </p:cNvSpPr>
          <p:nvPr>
            <p:ph type="sldNum" sz="quarter" idx="12"/>
          </p:nvPr>
        </p:nvSpPr>
        <p:spPr/>
        <p:txBody>
          <a:bodyPr/>
          <a:lstStyle/>
          <a:p>
            <a:fld id="{6C6AE60A-B69C-4790-82F7-3882EDF23186}" type="slidenum">
              <a:rPr lang="de-DE" smtClean="0"/>
              <a:pPr/>
              <a:t>5</a:t>
            </a:fld>
            <a:endParaRPr lang="de-DE"/>
          </a:p>
        </p:txBody>
      </p:sp>
    </p:spTree>
    <p:extLst>
      <p:ext uri="{BB962C8B-B14F-4D97-AF65-F5344CB8AC3E}">
        <p14:creationId xmlns:p14="http://schemas.microsoft.com/office/powerpoint/2010/main" val="2282843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12"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113"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114"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115"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116" name="テキスト ボックス 115"/>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7" name="テキスト ボックス 116"/>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18" name="円柱 117"/>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119" name="角丸四角形 118"/>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20" name="角丸四角形 119"/>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121" name="角丸四角形 120"/>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122" name="直線矢印コネクタ 121"/>
          <p:cNvCxnSpPr>
            <a:stCxn id="115" idx="2"/>
            <a:endCxn id="119"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23" name="直線矢印コネクタ 122"/>
          <p:cNvCxnSpPr>
            <a:endCxn id="120"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24" name="直線矢印コネクタ 123"/>
          <p:cNvCxnSpPr>
            <a:endCxn id="121"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25" name="角丸四角形吹き出し 124"/>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126"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127" name="角丸四角形 126"/>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128" name="角丸四角形 127"/>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129" name="Form 50"/>
          <p:cNvCxnSpPr>
            <a:stCxn id="118" idx="3"/>
            <a:endCxn id="128"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30"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131"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132"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33" name="テキスト ボックス 132"/>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34" name="角丸四角形 133"/>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35"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36"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37"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38"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39"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40" name="直線矢印コネクタ 139"/>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41" name="直線矢印コネクタ 140"/>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42"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43" name="正方形/長方形 142"/>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292080" y="1660162"/>
            <a:ext cx="3778091" cy="2400657"/>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Local Hardware:</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When Thing is included inside of WoT Servient as local hardware, then implemented runtime environment accesses the thing </a:t>
            </a:r>
            <a:r>
              <a:rPr lang="en-US" altLang="ja-JP" sz="1400" dirty="0">
                <a:solidFill>
                  <a:prstClr val="black"/>
                </a:solidFill>
                <a:latin typeface="Calibri" panose="020F0502020204030204" pitchFamily="34" charset="0"/>
                <a:ea typeface="HG明朝E" panose="02020909000000000000" pitchFamily="17" charset="-128"/>
              </a:rPr>
              <a:t>through proprietary </a:t>
            </a:r>
            <a:r>
              <a:rPr lang="en-US" altLang="ja-JP" sz="1400" dirty="0" smtClean="0">
                <a:solidFill>
                  <a:prstClr val="black"/>
                </a:solidFill>
                <a:latin typeface="Calibri" panose="020F0502020204030204" pitchFamily="34" charset="0"/>
                <a:ea typeface="HG明朝E" panose="02020909000000000000" pitchFamily="17" charset="-128"/>
              </a:rPr>
              <a:t>APIs such as W3C Device API, and so on.</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This block is out of scope of WoT standardization, but sometimes touched on as implementation practices</a:t>
            </a:r>
            <a:r>
              <a:rPr lang="en-US" altLang="ja-JP" sz="1400" dirty="0">
                <a:solidFill>
                  <a:prstClr val="black"/>
                </a:solidFill>
                <a:latin typeface="Calibri" panose="020F0502020204030204" pitchFamily="34" charset="0"/>
                <a:ea typeface="HG明朝E" panose="02020909000000000000" pitchFamily="17" charset="-128"/>
              </a:rPr>
              <a:t> and/or liaison with other W3C WG and SDOs</a:t>
            </a:r>
            <a:r>
              <a:rPr lang="en-US" altLang="ja-JP" sz="1400" dirty="0" smtClean="0">
                <a:solidFill>
                  <a:prstClr val="black"/>
                </a:solidFill>
                <a:latin typeface="Calibri" panose="020F0502020204030204" pitchFamily="34" charset="0"/>
                <a:ea typeface="HG明朝E" panose="02020909000000000000" pitchFamily="17" charset="-128"/>
              </a:rPr>
              <a:t>.</a:t>
            </a:r>
          </a:p>
        </p:txBody>
      </p:sp>
      <p:cxnSp>
        <p:nvCxnSpPr>
          <p:cNvPr id="17" name="直線コネクタ 16"/>
          <p:cNvCxnSpPr/>
          <p:nvPr/>
        </p:nvCxnSpPr>
        <p:spPr>
          <a:xfrm flipV="1">
            <a:off x="2017079" y="1988841"/>
            <a:ext cx="3289554" cy="1757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ー 10"/>
          <p:cNvSpPr>
            <a:spLocks noGrp="1"/>
          </p:cNvSpPr>
          <p:nvPr>
            <p:ph type="sldNum" sz="quarter" idx="12"/>
          </p:nvPr>
        </p:nvSpPr>
        <p:spPr/>
        <p:txBody>
          <a:bodyPr/>
          <a:lstStyle/>
          <a:p>
            <a:fld id="{6C6AE60A-B69C-4790-82F7-3882EDF23186}" type="slidenum">
              <a:rPr lang="de-DE" smtClean="0"/>
              <a:pPr/>
              <a:t>6</a:t>
            </a:fld>
            <a:endParaRPr lang="de-DE"/>
          </a:p>
        </p:txBody>
      </p:sp>
    </p:spTree>
    <p:extLst>
      <p:ext uri="{BB962C8B-B14F-4D97-AF65-F5344CB8AC3E}">
        <p14:creationId xmlns:p14="http://schemas.microsoft.com/office/powerpoint/2010/main" val="1640098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47"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48"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49"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51"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54" name="テキスト ボックス 53"/>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61" name="テキスト ボックス 60"/>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62" name="円柱 61"/>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86" name="角丸四角形 85"/>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87" name="角丸四角形 86"/>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88" name="角丸四角形 87"/>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89" name="直線矢印コネクタ 88"/>
          <p:cNvCxnSpPr>
            <a:stCxn id="51" idx="2"/>
            <a:endCxn id="86"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90" name="直線矢印コネクタ 89"/>
          <p:cNvCxnSpPr>
            <a:endCxn id="87"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91" name="直線矢印コネクタ 90"/>
          <p:cNvCxnSpPr>
            <a:endCxn id="88"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92" name="角丸四角形吹き出し 91"/>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93"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94" name="角丸四角形 93"/>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95" name="角丸四角形 94"/>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96" name="Form 50"/>
          <p:cNvCxnSpPr>
            <a:stCxn id="62" idx="3"/>
            <a:endCxn id="95"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98"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99"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00" name="テキスト ボックス 99"/>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01" name="角丸四角形 100"/>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02"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03"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04"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05"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06"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07" name="直線矢印コネクタ 106"/>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08" name="直線矢印コネクタ 107"/>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09"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10" name="正方形/長方形 109"/>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292080" y="1660162"/>
            <a:ext cx="3778091" cy="4124206"/>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Legacy Communication</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When Thing is outside of WoT Servient and is connected to WoT servient with legacy IoT protocols, then implemented runtime environment utilizes Legacy Communication such as Echonet Lite and so </a:t>
            </a:r>
            <a:r>
              <a:rPr lang="en-US" altLang="ja-JP" sz="1400" dirty="0">
                <a:solidFill>
                  <a:prstClr val="black"/>
                </a:solidFill>
                <a:latin typeface="Calibri" panose="020F0502020204030204" pitchFamily="34" charset="0"/>
                <a:ea typeface="HG明朝E" panose="02020909000000000000" pitchFamily="17" charset="-128"/>
              </a:rPr>
              <a:t>on through </a:t>
            </a:r>
            <a:r>
              <a:rPr lang="en-US" altLang="ja-JP" sz="1400" dirty="0" smtClean="0">
                <a:solidFill>
                  <a:prstClr val="black"/>
                </a:solidFill>
                <a:latin typeface="Calibri" panose="020F0502020204030204" pitchFamily="34" charset="0"/>
                <a:ea typeface="HG明朝E" panose="02020909000000000000" pitchFamily="17" charset="-128"/>
              </a:rPr>
              <a:t>proprietary APIs.</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Especially, constraint devices such as simple sensors with low speed CPU can be accessed through simple protocols by gateway which has higher spec resources. Then WoT servient for the sensors can be implemented in gateway on behalf of each sensor hardware utilizing Legacy Communication block.</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This block is out of scope of WoT standardization, but sometimes touched on as implementation practices and/or liaison with other W3C WG and SDOs.</a:t>
            </a:r>
          </a:p>
        </p:txBody>
      </p:sp>
      <p:cxnSp>
        <p:nvCxnSpPr>
          <p:cNvPr id="17" name="直線コネクタ 16"/>
          <p:cNvCxnSpPr/>
          <p:nvPr/>
        </p:nvCxnSpPr>
        <p:spPr>
          <a:xfrm flipV="1">
            <a:off x="1187624" y="1988842"/>
            <a:ext cx="4119009" cy="1735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p:cNvSpPr>
            <a:spLocks noGrp="1"/>
          </p:cNvSpPr>
          <p:nvPr>
            <p:ph type="sldNum" sz="quarter" idx="12"/>
          </p:nvPr>
        </p:nvSpPr>
        <p:spPr/>
        <p:txBody>
          <a:bodyPr/>
          <a:lstStyle/>
          <a:p>
            <a:fld id="{6C6AE60A-B69C-4790-82F7-3882EDF23186}" type="slidenum">
              <a:rPr lang="de-DE" smtClean="0"/>
              <a:pPr/>
              <a:t>7</a:t>
            </a:fld>
            <a:endParaRPr lang="de-DE"/>
          </a:p>
        </p:txBody>
      </p:sp>
    </p:spTree>
    <p:extLst>
      <p:ext uri="{BB962C8B-B14F-4D97-AF65-F5344CB8AC3E}">
        <p14:creationId xmlns:p14="http://schemas.microsoft.com/office/powerpoint/2010/main" val="22668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6"/>
          <p:cNvSpPr/>
          <p:nvPr/>
        </p:nvSpPr>
        <p:spPr bwMode="auto">
          <a:xfrm>
            <a:off x="395536" y="980728"/>
            <a:ext cx="4824536" cy="3600401"/>
          </a:xfrm>
          <a:prstGeom prst="roundRect">
            <a:avLst>
              <a:gd name="adj" fmla="val 6113"/>
            </a:avLst>
          </a:prstGeom>
          <a:solidFill>
            <a:schemeClr val="accent6">
              <a:lumMod val="60000"/>
              <a:lumOff val="40000"/>
            </a:schemeClr>
          </a:solidFill>
          <a:ln w="9525" cap="flat" cmpd="sng" algn="ctr">
            <a:solidFill>
              <a:schemeClr val="tx1"/>
            </a:solidFill>
            <a:prstDash val="dash"/>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47" name="角丸四角形 6"/>
          <p:cNvSpPr/>
          <p:nvPr/>
        </p:nvSpPr>
        <p:spPr bwMode="auto">
          <a:xfrm>
            <a:off x="457200" y="1052553"/>
            <a:ext cx="3717967" cy="3456567"/>
          </a:xfrm>
          <a:prstGeom prst="roundRect">
            <a:avLst>
              <a:gd name="adj" fmla="val 6113"/>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9525"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vert="horz" wrap="none" lIns="91440" tIns="45720" rIns="91440" bIns="4572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err="1" smtClean="0">
                <a:ln>
                  <a:noFill/>
                </a:ln>
                <a:solidFill>
                  <a:srgbClr val="000000"/>
                </a:solidFill>
                <a:effectLst/>
                <a:uLnTx/>
                <a:uFillTx/>
                <a:latin typeface="Gill Sans MT"/>
                <a:ea typeface="HG明朝E" panose="02020909000000000000" pitchFamily="17" charset="-128"/>
                <a:cs typeface="+mn-cs"/>
              </a:rPr>
              <a:t>WoT</a:t>
            </a:r>
            <a:r>
              <a:rPr kumimoji="0" lang="en-US" altLang="ja-JP"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rPr>
              <a:t> Servient</a:t>
            </a:r>
            <a:endParaRPr kumimoji="0" lang="ja-JP" altLang="en-US" sz="1400" b="0" i="0" u="none" strike="noStrike" kern="0" cap="none" spc="0" normalizeH="0" baseline="0" noProof="0" dirty="0" smtClean="0">
              <a:ln>
                <a:noFill/>
              </a:ln>
              <a:solidFill>
                <a:srgbClr val="000000"/>
              </a:solidFill>
              <a:effectLst/>
              <a:uLnTx/>
              <a:uFillTx/>
              <a:latin typeface="Gill Sans MT"/>
              <a:ea typeface="HG明朝E" panose="02020909000000000000" pitchFamily="17" charset="-128"/>
              <a:cs typeface="+mn-cs"/>
            </a:endParaRPr>
          </a:p>
        </p:txBody>
      </p:sp>
      <p:sp>
        <p:nvSpPr>
          <p:cNvPr id="48" name="角丸四角形 24"/>
          <p:cNvSpPr/>
          <p:nvPr/>
        </p:nvSpPr>
        <p:spPr bwMode="auto">
          <a:xfrm>
            <a:off x="2195736" y="3310407"/>
            <a:ext cx="1898465" cy="1109746"/>
          </a:xfrm>
          <a:prstGeom prst="roundRect">
            <a:avLst/>
          </a:prstGeom>
          <a:solidFill>
            <a:srgbClr val="92D050"/>
          </a:solidFill>
          <a:ln w="25400" cap="flat" cmpd="sng" algn="ctr">
            <a:solidFill>
              <a:srgbClr val="1BA12B"/>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solidFill>
                  <a:prstClr val="black"/>
                </a:solidFill>
                <a:latin typeface="Gill Sans MT"/>
                <a:ea typeface="HG明朝E" panose="02020909000000000000" pitchFamily="17" charset="-128"/>
              </a:rPr>
              <a:t>Protocol Binding</a:t>
            </a:r>
            <a:endParaRPr lang="ja-JP" altLang="en-US" sz="1200" dirty="0" smtClean="0">
              <a:solidFill>
                <a:prstClr val="black"/>
              </a:solidFill>
              <a:latin typeface="Gill Sans MT"/>
              <a:ea typeface="HG明朝E" panose="02020909000000000000" pitchFamily="17" charset="-128"/>
            </a:endParaRPr>
          </a:p>
        </p:txBody>
      </p:sp>
      <p:sp>
        <p:nvSpPr>
          <p:cNvPr id="49" name="縦巻き 49"/>
          <p:cNvSpPr/>
          <p:nvPr/>
        </p:nvSpPr>
        <p:spPr bwMode="auto">
          <a:xfrm>
            <a:off x="539553" y="1412776"/>
            <a:ext cx="3588596" cy="461776"/>
          </a:xfrm>
          <a:prstGeom prst="verticalScroll">
            <a:avLst/>
          </a:prstGeom>
          <a:solidFill>
            <a:srgbClr val="E6EA2E"/>
          </a:solidFill>
          <a:ln w="9525" cap="flat" cmpd="sng" algn="ctr">
            <a:solidFill>
              <a:sysClr val="windowText" lastClr="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effectLst/>
                <a:uLnTx/>
                <a:uFillTx/>
                <a:latin typeface="Gill Sans MT"/>
                <a:ea typeface="HG明朝E" panose="02020909000000000000" pitchFamily="17" charset="-128"/>
              </a:rPr>
              <a:t>App Script</a:t>
            </a:r>
            <a:endParaRPr kumimoji="0" lang="ja-JP" altLang="en-US" sz="1200" b="0" i="0" u="none" strike="noStrike" kern="0" cap="none" spc="0" normalizeH="0" baseline="0" noProof="0" dirty="0" smtClean="0">
              <a:ln>
                <a:noFill/>
              </a:ln>
              <a:effectLst/>
              <a:uLnTx/>
              <a:uFillTx/>
              <a:latin typeface="Gill Sans MT"/>
              <a:ea typeface="HG明朝E" panose="02020909000000000000" pitchFamily="17" charset="-128"/>
            </a:endParaRPr>
          </a:p>
        </p:txBody>
      </p:sp>
      <p:sp>
        <p:nvSpPr>
          <p:cNvPr id="51" name="角丸四角形 12"/>
          <p:cNvSpPr/>
          <p:nvPr/>
        </p:nvSpPr>
        <p:spPr bwMode="auto">
          <a:xfrm>
            <a:off x="539552" y="3610388"/>
            <a:ext cx="745796" cy="809764"/>
          </a:xfrm>
          <a:prstGeom prst="roundRect">
            <a:avLst>
              <a:gd name="adj" fmla="val 9514"/>
            </a:avLst>
          </a:prstGeom>
          <a:solidFill>
            <a:schemeClr val="bg2">
              <a:lumMod val="25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Legacy </a:t>
            </a:r>
            <a:r>
              <a:rPr lang="en-US" altLang="ja-JP" sz="1200" dirty="0" err="1" smtClean="0">
                <a:solidFill>
                  <a:schemeClr val="bg1">
                    <a:lumMod val="85000"/>
                  </a:schemeClr>
                </a:solidFill>
                <a:latin typeface="Gill Sans MT"/>
                <a:ea typeface="HG明朝E" panose="02020909000000000000" pitchFamily="17" charset="-128"/>
              </a:rPr>
              <a:t>comm-unication</a:t>
            </a:r>
            <a:endParaRPr lang="ja-JP" altLang="en-US" sz="1200" dirty="0" smtClean="0">
              <a:solidFill>
                <a:schemeClr val="bg1">
                  <a:lumMod val="85000"/>
                </a:schemeClr>
              </a:solidFill>
              <a:latin typeface="Gill Sans MT"/>
              <a:ea typeface="HG明朝E" panose="02020909000000000000" pitchFamily="17" charset="-128"/>
            </a:endParaRPr>
          </a:p>
        </p:txBody>
      </p:sp>
      <p:sp>
        <p:nvSpPr>
          <p:cNvPr id="54" name="テキスト ボックス 53"/>
          <p:cNvSpPr txBox="1"/>
          <p:nvPr/>
        </p:nvSpPr>
        <p:spPr>
          <a:xfrm>
            <a:off x="1632354" y="1844824"/>
            <a:ext cx="607749"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Server</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61" name="テキスト ボックス 60"/>
          <p:cNvSpPr txBox="1"/>
          <p:nvPr/>
        </p:nvSpPr>
        <p:spPr>
          <a:xfrm>
            <a:off x="467544" y="1844824"/>
            <a:ext cx="620431"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Client</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62" name="円柱 61"/>
          <p:cNvSpPr/>
          <p:nvPr/>
        </p:nvSpPr>
        <p:spPr bwMode="gray">
          <a:xfrm>
            <a:off x="4243133" y="2564904"/>
            <a:ext cx="936104" cy="782490"/>
          </a:xfrm>
          <a:prstGeom prst="can">
            <a:avLst/>
          </a:prstGeom>
          <a:solidFill>
            <a:srgbClr val="0070C0"/>
          </a:solidFill>
          <a:ln w="25400" cap="flat" cmpd="sng" algn="ctr">
            <a:solidFill>
              <a:srgbClr val="0000FF"/>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1200" dirty="0" smtClean="0">
                <a:solidFill>
                  <a:schemeClr val="bg1"/>
                </a:solidFill>
                <a:latin typeface="Gill Sans MT"/>
                <a:ea typeface="HG明朝E" panose="02020909000000000000" pitchFamily="17" charset="-128"/>
              </a:rPr>
              <a:t>Thing</a:t>
            </a:r>
          </a:p>
          <a:p>
            <a:pPr algn="ctr" fontAlgn="ctr"/>
            <a:r>
              <a:rPr lang="en-US" altLang="ja-JP" sz="1200" dirty="0" smtClean="0">
                <a:solidFill>
                  <a:schemeClr val="bg1"/>
                </a:solidFill>
                <a:latin typeface="Gill Sans MT"/>
                <a:ea typeface="HG明朝E" panose="02020909000000000000" pitchFamily="17" charset="-128"/>
              </a:rPr>
              <a:t>Description</a:t>
            </a:r>
            <a:endParaRPr lang="ja-JP" altLang="en-US" sz="1200" dirty="0" err="1" smtClean="0">
              <a:solidFill>
                <a:schemeClr val="bg1"/>
              </a:solidFill>
              <a:latin typeface="Gill Sans MT"/>
              <a:ea typeface="HG明朝E" panose="02020909000000000000" pitchFamily="17" charset="-128"/>
            </a:endParaRPr>
          </a:p>
        </p:txBody>
      </p:sp>
      <p:sp>
        <p:nvSpPr>
          <p:cNvPr id="86" name="角丸四角形 85"/>
          <p:cNvSpPr/>
          <p:nvPr/>
        </p:nvSpPr>
        <p:spPr bwMode="gray">
          <a:xfrm>
            <a:off x="539552" y="5225642"/>
            <a:ext cx="741994" cy="45703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Legacy</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device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87" name="角丸四角形 86"/>
          <p:cNvSpPr/>
          <p:nvPr/>
        </p:nvSpPr>
        <p:spPr bwMode="gray">
          <a:xfrm>
            <a:off x="2017079" y="5227421"/>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lvl="0" algn="ctr" fontAlgn="ctr">
              <a:defRPr/>
            </a:pPr>
            <a:r>
              <a:rPr lang="en-US" altLang="ja-JP" sz="1200" kern="0" dirty="0" smtClean="0">
                <a:solidFill>
                  <a:prstClr val="black"/>
                </a:solidFill>
                <a:latin typeface="Gill Sans MT"/>
                <a:ea typeface="HG明朝E" panose="02020909000000000000" pitchFamily="17" charset="-128"/>
              </a:rPr>
              <a:t>Web Client</a:t>
            </a:r>
            <a:endParaRPr lang="ja-JP" altLang="en-US" sz="1200" kern="0" dirty="0" err="1" smtClean="0">
              <a:solidFill>
                <a:prstClr val="black"/>
              </a:solidFill>
              <a:latin typeface="Gill Sans MT"/>
              <a:ea typeface="HG明朝E" panose="02020909000000000000" pitchFamily="17" charset="-128"/>
            </a:endParaRPr>
          </a:p>
        </p:txBody>
      </p:sp>
      <p:sp>
        <p:nvSpPr>
          <p:cNvPr id="88" name="角丸四角形 87"/>
          <p:cNvSpPr/>
          <p:nvPr/>
        </p:nvSpPr>
        <p:spPr bwMode="gray">
          <a:xfrm>
            <a:off x="3102065" y="5225642"/>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Web Server</a:t>
            </a:r>
          </a:p>
        </p:txBody>
      </p:sp>
      <p:cxnSp>
        <p:nvCxnSpPr>
          <p:cNvPr id="89" name="直線矢印コネクタ 88"/>
          <p:cNvCxnSpPr>
            <a:stCxn id="51" idx="2"/>
            <a:endCxn id="86" idx="0"/>
          </p:cNvCxnSpPr>
          <p:nvPr/>
        </p:nvCxnSpPr>
        <p:spPr bwMode="auto">
          <a:xfrm flipH="1">
            <a:off x="910549" y="4420152"/>
            <a:ext cx="1901" cy="805490"/>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90" name="直線矢印コネクタ 89"/>
          <p:cNvCxnSpPr>
            <a:endCxn id="87" idx="0"/>
          </p:cNvCxnSpPr>
          <p:nvPr/>
        </p:nvCxnSpPr>
        <p:spPr bwMode="auto">
          <a:xfrm>
            <a:off x="2521135" y="4392746"/>
            <a:ext cx="9414" cy="834675"/>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91" name="直線矢印コネクタ 90"/>
          <p:cNvCxnSpPr>
            <a:endCxn id="88" idx="0"/>
          </p:cNvCxnSpPr>
          <p:nvPr/>
        </p:nvCxnSpPr>
        <p:spPr bwMode="auto">
          <a:xfrm>
            <a:off x="3601255" y="4392746"/>
            <a:ext cx="15562" cy="832896"/>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92" name="角丸四角形吹き出し 91"/>
          <p:cNvSpPr/>
          <p:nvPr/>
        </p:nvSpPr>
        <p:spPr bwMode="gray">
          <a:xfrm>
            <a:off x="1039018" y="4679150"/>
            <a:ext cx="910601" cy="356112"/>
          </a:xfrm>
          <a:prstGeom prst="wedgeRoundRectCallout">
            <a:avLst>
              <a:gd name="adj1" fmla="val -62624"/>
              <a:gd name="adj2" fmla="val -19060"/>
              <a:gd name="adj3" fmla="val 16667"/>
            </a:avLst>
          </a:prstGeom>
          <a:gradFill rotWithShape="1">
            <a:gsLst>
              <a:gs pos="0">
                <a:srgbClr val="9FB8CD">
                  <a:tint val="45000"/>
                  <a:satMod val="200000"/>
                </a:srgbClr>
              </a:gs>
              <a:gs pos="30000">
                <a:srgbClr val="9FB8CD">
                  <a:tint val="61000"/>
                  <a:satMod val="200000"/>
                </a:srgbClr>
              </a:gs>
              <a:gs pos="45000">
                <a:srgbClr val="9FB8CD">
                  <a:tint val="66000"/>
                  <a:satMod val="200000"/>
                </a:srgbClr>
              </a:gs>
              <a:gs pos="55000">
                <a:srgbClr val="9FB8CD">
                  <a:tint val="66000"/>
                  <a:satMod val="200000"/>
                </a:srgbClr>
              </a:gs>
              <a:gs pos="73000">
                <a:srgbClr val="9FB8CD">
                  <a:tint val="61000"/>
                  <a:satMod val="200000"/>
                </a:srgbClr>
              </a:gs>
              <a:gs pos="100000">
                <a:srgbClr val="9FB8CD">
                  <a:tint val="45000"/>
                  <a:satMod val="200000"/>
                </a:srgbClr>
              </a:gs>
            </a:gsLst>
            <a:lin ang="950000" scaled="1"/>
          </a:gradFill>
          <a:ln w="9525" cap="flat" cmpd="sng" algn="ctr">
            <a:solidFill>
              <a:srgbClr val="9FB8CD"/>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fontAlgn="ctr">
              <a:defRPr/>
            </a:pPr>
            <a:r>
              <a:rPr lang="en-US" altLang="ja-JP" sz="1050" kern="0" dirty="0" smtClean="0">
                <a:solidFill>
                  <a:prstClr val="black"/>
                </a:solidFill>
                <a:latin typeface="Gill Sans MT"/>
                <a:ea typeface="ＭＳ Ｐゴシック" panose="020B0600070205080204" pitchFamily="50" charset="-128"/>
              </a:rPr>
              <a:t>Proprietary Protocol</a:t>
            </a:r>
            <a:endParaRPr kumimoji="0" lang="ja-JP" altLang="en-US" sz="1050" b="0" i="0" u="none" strike="noStrike" kern="0" cap="none" spc="0" normalizeH="0" baseline="0" noProof="0" dirty="0" smtClean="0">
              <a:ln>
                <a:noFill/>
              </a:ln>
              <a:solidFill>
                <a:prstClr val="black"/>
              </a:solidFill>
              <a:effectLst/>
              <a:uLnTx/>
              <a:uFillTx/>
              <a:latin typeface="Gill Sans MT"/>
              <a:ea typeface="ＭＳ Ｐゴシック" panose="020B0600070205080204" pitchFamily="50" charset="-128"/>
            </a:endParaRPr>
          </a:p>
        </p:txBody>
      </p:sp>
      <p:sp>
        <p:nvSpPr>
          <p:cNvPr id="93" name="角丸四角形 21"/>
          <p:cNvSpPr/>
          <p:nvPr/>
        </p:nvSpPr>
        <p:spPr bwMode="auto">
          <a:xfrm>
            <a:off x="539552" y="2378498"/>
            <a:ext cx="3580258" cy="859900"/>
          </a:xfrm>
          <a:prstGeom prst="roundRect">
            <a:avLst/>
          </a:prstGeom>
          <a:solidFill>
            <a:srgbClr val="7030A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endParaRPr lang="en-US" altLang="ja-JP" sz="1200" dirty="0" smtClean="0">
              <a:solidFill>
                <a:schemeClr val="bg1"/>
              </a:solidFill>
              <a:latin typeface="Gill Sans MT"/>
              <a:ea typeface="HG明朝E" panose="02020909000000000000" pitchFamily="17" charset="-128"/>
            </a:endParaRPr>
          </a:p>
          <a:p>
            <a:pPr algn="ctr" fontAlgn="ctr"/>
            <a:endParaRPr lang="en-US" altLang="ja-JP" sz="1200" dirty="0" smtClean="0">
              <a:solidFill>
                <a:schemeClr val="bg1"/>
              </a:solidFill>
              <a:latin typeface="Gill Sans MT"/>
              <a:ea typeface="HG明朝E" panose="02020909000000000000" pitchFamily="17" charset="-128"/>
            </a:endParaRPr>
          </a:p>
          <a:p>
            <a:pPr algn="ctr" fontAlgn="ctr"/>
            <a:r>
              <a:rPr lang="en-US" altLang="ja-JP" sz="1200" dirty="0" smtClean="0">
                <a:solidFill>
                  <a:schemeClr val="bg1"/>
                </a:solidFill>
                <a:latin typeface="Gill Sans MT"/>
                <a:ea typeface="HG明朝E" panose="02020909000000000000" pitchFamily="17" charset="-128"/>
              </a:rPr>
              <a:t>Runtime Environment</a:t>
            </a:r>
            <a:endParaRPr lang="ja-JP" altLang="en-US" sz="1200" dirty="0" smtClean="0">
              <a:solidFill>
                <a:schemeClr val="bg1"/>
              </a:solidFill>
              <a:latin typeface="Gill Sans MT"/>
              <a:ea typeface="HG明朝E" panose="02020909000000000000" pitchFamily="17" charset="-128"/>
            </a:endParaRPr>
          </a:p>
        </p:txBody>
      </p:sp>
      <p:sp>
        <p:nvSpPr>
          <p:cNvPr id="94" name="角丸四角形 93"/>
          <p:cNvSpPr/>
          <p:nvPr/>
        </p:nvSpPr>
        <p:spPr bwMode="gray">
          <a:xfrm>
            <a:off x="2169479" y="5543095"/>
            <a:ext cx="1026939"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sp>
        <p:nvSpPr>
          <p:cNvPr id="95" name="角丸四角形 94"/>
          <p:cNvSpPr/>
          <p:nvPr/>
        </p:nvSpPr>
        <p:spPr bwMode="gray">
          <a:xfrm>
            <a:off x="3254465" y="5541316"/>
            <a:ext cx="1029503" cy="478193"/>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fontAlgn="ctr">
              <a:defRPr/>
            </a:pPr>
            <a:r>
              <a:rPr lang="en-US" altLang="ja-JP" sz="1200" kern="0" dirty="0" err="1" smtClean="0">
                <a:solidFill>
                  <a:prstClr val="black"/>
                </a:solidFill>
                <a:latin typeface="Gill Sans MT"/>
                <a:ea typeface="HG明朝E" panose="02020909000000000000" pitchFamily="17" charset="-128"/>
              </a:rPr>
              <a:t>WoT</a:t>
            </a:r>
            <a:r>
              <a:rPr lang="en-US" altLang="ja-JP" sz="1200" kern="0" dirty="0" smtClean="0">
                <a:solidFill>
                  <a:prstClr val="black"/>
                </a:solidFill>
                <a:latin typeface="Gill Sans MT"/>
                <a:ea typeface="HG明朝E" panose="02020909000000000000" pitchFamily="17" charset="-128"/>
              </a:rPr>
              <a:t> </a:t>
            </a:r>
            <a:r>
              <a:rPr lang="en-US" altLang="ja-JP" sz="1200" kern="0" dirty="0" err="1" smtClean="0">
                <a:solidFill>
                  <a:prstClr val="black"/>
                </a:solidFill>
                <a:latin typeface="Gill Sans MT"/>
                <a:ea typeface="HG明朝E" panose="02020909000000000000" pitchFamily="17" charset="-128"/>
              </a:rPr>
              <a:t>Servient</a:t>
            </a:r>
            <a:endParaRPr lang="en-US" altLang="ja-JP" sz="1200" kern="0" dirty="0" smtClean="0">
              <a:solidFill>
                <a:prstClr val="black"/>
              </a:solidFill>
              <a:latin typeface="Gill Sans MT"/>
              <a:ea typeface="HG明朝E" panose="02020909000000000000" pitchFamily="17" charset="-128"/>
            </a:endParaRPr>
          </a:p>
        </p:txBody>
      </p:sp>
      <p:cxnSp>
        <p:nvCxnSpPr>
          <p:cNvPr id="96" name="Form 50"/>
          <p:cNvCxnSpPr>
            <a:stCxn id="62" idx="3"/>
            <a:endCxn id="95" idx="3"/>
          </p:cNvCxnSpPr>
          <p:nvPr/>
        </p:nvCxnSpPr>
        <p:spPr>
          <a:xfrm rot="5400000">
            <a:off x="3281068" y="4350295"/>
            <a:ext cx="2433019" cy="427217"/>
          </a:xfrm>
          <a:prstGeom prst="bent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13"/>
          <p:cNvSpPr txBox="1"/>
          <p:nvPr/>
        </p:nvSpPr>
        <p:spPr>
          <a:xfrm>
            <a:off x="2528135" y="1844824"/>
            <a:ext cx="829000" cy="461665"/>
          </a:xfrm>
          <a:prstGeom prst="rect">
            <a:avLst/>
          </a:prstGeom>
          <a:noFill/>
        </p:spPr>
        <p:txBody>
          <a:bodyPr wrap="square" rtlCol="0">
            <a:spAutoFit/>
          </a:bodyPr>
          <a:lstStyle/>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Discovery</a:t>
            </a:r>
          </a:p>
          <a:p>
            <a:pPr algn="r" fontAlgn="auto">
              <a:spcBef>
                <a:spcPts val="0"/>
              </a:spcBef>
              <a:spcAft>
                <a:spcPts val="0"/>
              </a:spcAft>
            </a:pPr>
            <a:r>
              <a:rPr lang="en-US" altLang="ja-JP" sz="1200" dirty="0" smtClean="0">
                <a:solidFill>
                  <a:prstClr val="black"/>
                </a:solidFill>
                <a:latin typeface="Gill Sans MT"/>
                <a:ea typeface="HG明朝E" panose="02020909000000000000" pitchFamily="17" charset="-128"/>
              </a:rPr>
              <a:t>API</a:t>
            </a:r>
          </a:p>
        </p:txBody>
      </p:sp>
      <p:sp>
        <p:nvSpPr>
          <p:cNvPr id="98" name="角丸四角形 21"/>
          <p:cNvSpPr/>
          <p:nvPr/>
        </p:nvSpPr>
        <p:spPr bwMode="auto">
          <a:xfrm>
            <a:off x="647697" y="2368836"/>
            <a:ext cx="3420247" cy="45160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b"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Scripting API</a:t>
            </a:r>
            <a:endParaRPr lang="ja-JP" altLang="en-US" sz="1200" dirty="0" smtClean="0">
              <a:latin typeface="Gill Sans MT"/>
              <a:ea typeface="HG明朝E" panose="02020909000000000000" pitchFamily="17" charset="-128"/>
            </a:endParaRPr>
          </a:p>
        </p:txBody>
      </p:sp>
      <p:sp>
        <p:nvSpPr>
          <p:cNvPr id="99" name="角丸四角形 21"/>
          <p:cNvSpPr/>
          <p:nvPr/>
        </p:nvSpPr>
        <p:spPr bwMode="auto">
          <a:xfrm>
            <a:off x="2298917" y="3724362"/>
            <a:ext cx="1701903" cy="668383"/>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ctr"/>
            <a:r>
              <a:rPr lang="en-US" altLang="ja-JP" sz="1200" dirty="0" smtClean="0">
                <a:latin typeface="Gill Sans MT"/>
                <a:ea typeface="HG明朝E" panose="02020909000000000000" pitchFamily="17" charset="-128"/>
              </a:rPr>
              <a:t>Binding Template</a:t>
            </a:r>
            <a:endParaRPr lang="ja-JP" altLang="en-US" sz="1200" dirty="0" smtClean="0">
              <a:latin typeface="Gill Sans MT"/>
              <a:ea typeface="HG明朝E" panose="02020909000000000000" pitchFamily="17" charset="-128"/>
            </a:endParaRPr>
          </a:p>
        </p:txBody>
      </p:sp>
      <p:sp>
        <p:nvSpPr>
          <p:cNvPr id="100" name="テキスト ボックス 99"/>
          <p:cNvSpPr txBox="1"/>
          <p:nvPr/>
        </p:nvSpPr>
        <p:spPr>
          <a:xfrm>
            <a:off x="4347972" y="1250176"/>
            <a:ext cx="769763" cy="738664"/>
          </a:xfrm>
          <a:prstGeom prst="rect">
            <a:avLst/>
          </a:prstGeom>
          <a:noFill/>
        </p:spPr>
        <p:txBody>
          <a:bodyPr wrap="none" rtlCol="0">
            <a:spAutoFit/>
          </a:bodyPr>
          <a:lstStyle/>
          <a:p>
            <a:pPr algn="ctr"/>
            <a:r>
              <a:rPr kumimoji="1" lang="en-US" altLang="ja-JP" sz="1400" dirty="0" smtClean="0">
                <a:latin typeface="Gill Sans MT" panose="020B0502020104020203" pitchFamily="34" charset="0"/>
              </a:rPr>
              <a:t>Security</a:t>
            </a:r>
          </a:p>
          <a:p>
            <a:pPr algn="ctr"/>
            <a:r>
              <a:rPr kumimoji="1" lang="en-US" altLang="ja-JP" sz="1400" dirty="0">
                <a:latin typeface="Gill Sans MT" panose="020B0502020104020203" pitchFamily="34" charset="0"/>
              </a:rPr>
              <a:t>a</a:t>
            </a:r>
            <a:r>
              <a:rPr kumimoji="1" lang="en-US" altLang="ja-JP" sz="1400" dirty="0" smtClean="0">
                <a:latin typeface="Gill Sans MT" panose="020B0502020104020203" pitchFamily="34" charset="0"/>
              </a:rPr>
              <a:t>nd</a:t>
            </a:r>
          </a:p>
          <a:p>
            <a:pPr algn="ctr"/>
            <a:r>
              <a:rPr kumimoji="1" lang="en-US" altLang="ja-JP" sz="1400" dirty="0" smtClean="0">
                <a:latin typeface="Gill Sans MT" panose="020B0502020104020203" pitchFamily="34" charset="0"/>
              </a:rPr>
              <a:t>Privacy</a:t>
            </a:r>
            <a:endParaRPr kumimoji="1" lang="ja-JP" altLang="en-US" sz="1400" dirty="0">
              <a:latin typeface="Gill Sans MT" panose="020B0502020104020203" pitchFamily="34" charset="0"/>
            </a:endParaRPr>
          </a:p>
        </p:txBody>
      </p:sp>
      <p:sp>
        <p:nvSpPr>
          <p:cNvPr id="101" name="角丸四角形 100"/>
          <p:cNvSpPr/>
          <p:nvPr/>
        </p:nvSpPr>
        <p:spPr bwMode="gray">
          <a:xfrm>
            <a:off x="1378138" y="3602547"/>
            <a:ext cx="741994" cy="817605"/>
          </a:xfrm>
          <a:prstGeom prst="roundRect">
            <a:avLst/>
          </a:prstGeom>
          <a:gradFill rotWithShape="1">
            <a:gsLst>
              <a:gs pos="0">
                <a:sysClr val="windowText" lastClr="000000">
                  <a:tint val="45000"/>
                  <a:satMod val="200000"/>
                </a:sysClr>
              </a:gs>
              <a:gs pos="30000">
                <a:sysClr val="windowText" lastClr="000000">
                  <a:tint val="61000"/>
                  <a:satMod val="200000"/>
                </a:sysClr>
              </a:gs>
              <a:gs pos="45000">
                <a:sysClr val="windowText" lastClr="000000">
                  <a:tint val="66000"/>
                  <a:satMod val="200000"/>
                </a:sysClr>
              </a:gs>
              <a:gs pos="55000">
                <a:sysClr val="windowText" lastClr="000000">
                  <a:tint val="66000"/>
                  <a:satMod val="200000"/>
                </a:sysClr>
              </a:gs>
              <a:gs pos="73000">
                <a:sysClr val="windowText" lastClr="000000">
                  <a:tint val="61000"/>
                  <a:satMod val="200000"/>
                </a:sysClr>
              </a:gs>
              <a:gs pos="100000">
                <a:sysClr val="windowText" lastClr="000000">
                  <a:tint val="45000"/>
                  <a:satMod val="200000"/>
                </a:sysClr>
              </a:gs>
            </a:gsLst>
            <a:lin ang="950000" scaled="1"/>
          </a:gradFill>
          <a:ln w="25400" cap="flat" cmpd="sng" algn="ctr">
            <a:solidFill>
              <a:sysClr val="windowText" lastClr="000000"/>
            </a:solidFill>
            <a:prstDash val="solid"/>
            <a:headEnd type="none" w="med" len="med"/>
            <a:tailEnd type="none" w="med" len="med"/>
          </a:ln>
          <a:effectLst>
            <a:outerShdw blurRad="38100" dist="25400" dir="5400000" rotWithShape="0">
              <a:srgbClr val="000000">
                <a:alpha val="40000"/>
              </a:srgb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prstClr val="black"/>
                </a:solidFill>
                <a:effectLst/>
                <a:uLnTx/>
                <a:uFillTx/>
                <a:latin typeface="Gill Sans MT"/>
                <a:ea typeface="HG明朝E" panose="02020909000000000000" pitchFamily="17" charset="-128"/>
                <a:cs typeface="+mn-cs"/>
              </a:rPr>
              <a:t>Local</a:t>
            </a:r>
          </a:p>
          <a:p>
            <a:pPr marL="0" marR="0" lvl="0" indent="0" algn="ctr" defTabSz="914400" eaLnBrk="1" fontAlgn="ctr" latinLnBrk="0" hangingPunct="1">
              <a:lnSpc>
                <a:spcPct val="100000"/>
              </a:lnSpc>
              <a:spcBef>
                <a:spcPts val="0"/>
              </a:spcBef>
              <a:spcAft>
                <a:spcPts val="0"/>
              </a:spcAft>
              <a:buClrTx/>
              <a:buSzTx/>
              <a:buFontTx/>
              <a:buNone/>
              <a:tabLst/>
              <a:defRPr/>
            </a:pPr>
            <a:r>
              <a:rPr lang="en-US" altLang="ja-JP" sz="1200" kern="0" dirty="0" smtClean="0">
                <a:solidFill>
                  <a:prstClr val="black"/>
                </a:solidFill>
                <a:latin typeface="Gill Sans MT"/>
                <a:ea typeface="HG明朝E" panose="02020909000000000000" pitchFamily="17" charset="-128"/>
              </a:rPr>
              <a:t>Hardware</a:t>
            </a:r>
            <a:endParaRPr kumimoji="0" lang="ja-JP" altLang="en-US" sz="1200" b="0" i="0" u="none" strike="noStrike" kern="0" cap="none" spc="0" normalizeH="0" baseline="0" noProof="0" dirty="0" err="1" smtClean="0">
              <a:ln>
                <a:noFill/>
              </a:ln>
              <a:solidFill>
                <a:prstClr val="black"/>
              </a:solidFill>
              <a:effectLst/>
              <a:uLnTx/>
              <a:uFillTx/>
              <a:latin typeface="Gill Sans MT"/>
              <a:ea typeface="HG明朝E" panose="02020909000000000000" pitchFamily="17" charset="-128"/>
              <a:cs typeface="+mn-cs"/>
            </a:endParaRPr>
          </a:p>
        </p:txBody>
      </p:sp>
      <p:sp>
        <p:nvSpPr>
          <p:cNvPr id="102" name="角丸四角形 21"/>
          <p:cNvSpPr/>
          <p:nvPr/>
        </p:nvSpPr>
        <p:spPr bwMode="auto">
          <a:xfrm>
            <a:off x="2393270" y="4221088"/>
            <a:ext cx="803148"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WebSocket</a:t>
            </a:r>
            <a:endParaRPr lang="ja-JP" altLang="en-US" sz="900" dirty="0" smtClean="0">
              <a:latin typeface="Gill Sans MT"/>
              <a:ea typeface="HG明朝E" panose="02020909000000000000" pitchFamily="17" charset="-128"/>
            </a:endParaRPr>
          </a:p>
        </p:txBody>
      </p:sp>
      <p:sp>
        <p:nvSpPr>
          <p:cNvPr id="103" name="角丸四角形 21"/>
          <p:cNvSpPr/>
          <p:nvPr/>
        </p:nvSpPr>
        <p:spPr bwMode="auto">
          <a:xfrm>
            <a:off x="3264796" y="4221088"/>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MQTT</a:t>
            </a:r>
            <a:endParaRPr lang="ja-JP" altLang="en-US" sz="900" dirty="0" smtClean="0">
              <a:latin typeface="Gill Sans MT"/>
              <a:ea typeface="HG明朝E" panose="02020909000000000000" pitchFamily="17" charset="-128"/>
            </a:endParaRPr>
          </a:p>
        </p:txBody>
      </p:sp>
      <p:sp>
        <p:nvSpPr>
          <p:cNvPr id="104" name="角丸四角形 21"/>
          <p:cNvSpPr/>
          <p:nvPr/>
        </p:nvSpPr>
        <p:spPr bwMode="auto">
          <a:xfrm>
            <a:off x="2411760" y="4014726"/>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smtClean="0">
                <a:latin typeface="Gill Sans MT"/>
                <a:ea typeface="HG明朝E" panose="02020909000000000000" pitchFamily="17" charset="-128"/>
              </a:rPr>
              <a:t>HTTP</a:t>
            </a:r>
            <a:endParaRPr lang="ja-JP" altLang="en-US" sz="900" dirty="0" smtClean="0">
              <a:latin typeface="Gill Sans MT"/>
              <a:ea typeface="HG明朝E" panose="02020909000000000000" pitchFamily="17" charset="-128"/>
            </a:endParaRPr>
          </a:p>
        </p:txBody>
      </p:sp>
      <p:sp>
        <p:nvSpPr>
          <p:cNvPr id="105" name="角丸四角形 21"/>
          <p:cNvSpPr/>
          <p:nvPr/>
        </p:nvSpPr>
        <p:spPr bwMode="auto">
          <a:xfrm>
            <a:off x="3248515" y="4005064"/>
            <a:ext cx="675413" cy="144016"/>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ctr"/>
            <a:r>
              <a:rPr lang="en-US" altLang="ja-JP" sz="900" dirty="0" err="1" smtClean="0">
                <a:latin typeface="Gill Sans MT"/>
                <a:ea typeface="HG明朝E" panose="02020909000000000000" pitchFamily="17" charset="-128"/>
              </a:rPr>
              <a:t>CoAP</a:t>
            </a:r>
            <a:endParaRPr lang="ja-JP" altLang="en-US" sz="900" dirty="0" smtClean="0">
              <a:latin typeface="Gill Sans MT"/>
              <a:ea typeface="HG明朝E" panose="02020909000000000000" pitchFamily="17" charset="-128"/>
            </a:endParaRPr>
          </a:p>
        </p:txBody>
      </p:sp>
      <p:sp>
        <p:nvSpPr>
          <p:cNvPr id="106" name="角丸四角形 12"/>
          <p:cNvSpPr/>
          <p:nvPr/>
        </p:nvSpPr>
        <p:spPr bwMode="auto">
          <a:xfrm>
            <a:off x="539553" y="3310406"/>
            <a:ext cx="1547382" cy="262610"/>
          </a:xfrm>
          <a:prstGeom prst="roundRect">
            <a:avLst>
              <a:gd name="adj" fmla="val 9514"/>
            </a:avLst>
          </a:prstGeom>
          <a:solidFill>
            <a:schemeClr val="tx2">
              <a:lumMod val="50000"/>
            </a:schemeClr>
          </a:solidFill>
          <a:ln w="25400" cap="flat" cmpd="sng" algn="ctr">
            <a:solidFill>
              <a:schemeClr val="tx1">
                <a:lumMod val="85000"/>
                <a:lumOff val="15000"/>
              </a:schemeClr>
            </a:solidFill>
            <a:prstDash val="solid"/>
            <a:round/>
            <a:headEnd type="none" w="med" len="med"/>
            <a:tailEnd type="none" w="med" len="med"/>
          </a:ln>
          <a:effectLst/>
          <a:extLst/>
        </p:spPr>
        <p:txBody>
          <a:bodyPr vert="horz" wrap="square" lIns="36000" tIns="45720" rIns="36000" bIns="45720" numCol="1" rtlCol="0" anchor="ctr" anchorCtr="0" compatLnSpc="1">
            <a:prstTxWarp prst="textNoShape">
              <a:avLst/>
            </a:prstTxWarp>
          </a:bodyPr>
          <a:lstStyle/>
          <a:p>
            <a:pPr algn="ctr" fontAlgn="ctr"/>
            <a:r>
              <a:rPr lang="en-US" altLang="ja-JP" sz="1200" dirty="0" smtClean="0">
                <a:solidFill>
                  <a:schemeClr val="bg1">
                    <a:lumMod val="85000"/>
                  </a:schemeClr>
                </a:solidFill>
                <a:latin typeface="Gill Sans MT"/>
                <a:ea typeface="HG明朝E" panose="02020909000000000000" pitchFamily="17" charset="-128"/>
              </a:rPr>
              <a:t>Proprietary API</a:t>
            </a:r>
            <a:endParaRPr lang="ja-JP" altLang="en-US" sz="1200" dirty="0" smtClean="0">
              <a:solidFill>
                <a:schemeClr val="bg1">
                  <a:lumMod val="85000"/>
                </a:schemeClr>
              </a:solidFill>
              <a:latin typeface="Gill Sans MT"/>
              <a:ea typeface="HG明朝E" panose="02020909000000000000" pitchFamily="17" charset="-128"/>
            </a:endParaRPr>
          </a:p>
        </p:txBody>
      </p:sp>
      <p:cxnSp>
        <p:nvCxnSpPr>
          <p:cNvPr id="107" name="直線矢印コネクタ 106"/>
          <p:cNvCxnSpPr/>
          <p:nvPr/>
        </p:nvCxnSpPr>
        <p:spPr bwMode="auto">
          <a:xfrm>
            <a:off x="2411760"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08" name="直線矢印コネクタ 107"/>
          <p:cNvCxnSpPr/>
          <p:nvPr/>
        </p:nvCxnSpPr>
        <p:spPr bwMode="auto">
          <a:xfrm>
            <a:off x="1259632"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cxnSp>
        <p:nvCxnSpPr>
          <p:cNvPr id="109" name="直線矢印コネクタ 12"/>
          <p:cNvCxnSpPr/>
          <p:nvPr/>
        </p:nvCxnSpPr>
        <p:spPr bwMode="auto">
          <a:xfrm>
            <a:off x="3563888" y="1916832"/>
            <a:ext cx="0" cy="742319"/>
          </a:xfrm>
          <a:prstGeom prst="straightConnector1">
            <a:avLst/>
          </a:prstGeom>
          <a:noFill/>
          <a:ln w="19050" cap="flat" cmpd="sng" algn="ctr">
            <a:solidFill>
              <a:sysClr val="windowText" lastClr="000000"/>
            </a:solidFill>
            <a:prstDash val="solid"/>
            <a:headEnd type="arrow"/>
            <a:tailEnd type="arrow"/>
          </a:ln>
          <a:effectLst>
            <a:outerShdw blurRad="38100" dist="25400" dir="5400000" rotWithShape="0">
              <a:srgbClr val="000000">
                <a:alpha val="40000"/>
              </a:srgbClr>
            </a:outerShdw>
          </a:effectLst>
          <a:extLst/>
        </p:spPr>
      </p:cxnSp>
      <p:sp>
        <p:nvSpPr>
          <p:cNvPr id="110" name="正方形/長方形 109"/>
          <p:cNvSpPr/>
          <p:nvPr/>
        </p:nvSpPr>
        <p:spPr>
          <a:xfrm>
            <a:off x="910549" y="2389714"/>
            <a:ext cx="2869363" cy="144017"/>
          </a:xfrm>
          <a:prstGeom prst="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Gill Sans MT" panose="020B0502020104020203" pitchFamily="34" charset="0"/>
              </a:rPr>
              <a:t>Security Option</a:t>
            </a:r>
            <a:endParaRPr kumimoji="1" lang="ja-JP" altLang="en-US" sz="1200" dirty="0">
              <a:latin typeface="Gill Sans MT" panose="020B0502020104020203" pitchFamily="34" charset="0"/>
            </a:endParaRPr>
          </a:p>
        </p:txBody>
      </p:sp>
      <p:sp>
        <p:nvSpPr>
          <p:cNvPr id="2" name="Titel 1"/>
          <p:cNvSpPr>
            <a:spLocks noGrp="1"/>
          </p:cNvSpPr>
          <p:nvPr>
            <p:ph type="title"/>
          </p:nvPr>
        </p:nvSpPr>
        <p:spPr>
          <a:xfrm>
            <a:off x="457200" y="-99392"/>
            <a:ext cx="8229600" cy="1143000"/>
          </a:xfrm>
        </p:spPr>
        <p:txBody>
          <a:bodyPr>
            <a:normAutofit fontScale="90000"/>
          </a:bodyPr>
          <a:lstStyle/>
          <a:p>
            <a:r>
              <a:rPr lang="de-DE" dirty="0" smtClean="0"/>
              <a:t>Overview Architecture of WoT Servient</a:t>
            </a:r>
            <a:endParaRPr lang="de-DE" dirty="0"/>
          </a:p>
        </p:txBody>
      </p:sp>
      <p:sp>
        <p:nvSpPr>
          <p:cNvPr id="37" name="テキスト ボックス 36"/>
          <p:cNvSpPr txBox="1"/>
          <p:nvPr/>
        </p:nvSpPr>
        <p:spPr>
          <a:xfrm>
            <a:off x="5292080" y="980728"/>
            <a:ext cx="3778091" cy="1107996"/>
          </a:xfrm>
          <a:prstGeom prst="rect">
            <a:avLst/>
          </a:prstGeom>
          <a:noFill/>
        </p:spPr>
        <p:txBody>
          <a:bodyPr wrap="square" rtlCol="0">
            <a:spAutoFit/>
          </a:bodyPr>
          <a:lstStyle/>
          <a:p>
            <a:pPr fontAlgn="auto">
              <a:spcBef>
                <a:spcPts val="0"/>
              </a:spcBef>
              <a:spcAft>
                <a:spcPts val="0"/>
              </a:spcAft>
            </a:pPr>
            <a:r>
              <a:rPr lang="en-US" altLang="ja-JP" sz="2400" b="1" dirty="0" smtClean="0">
                <a:solidFill>
                  <a:prstClr val="black"/>
                </a:solidFill>
                <a:latin typeface="Calibri" panose="020F0502020204030204" pitchFamily="34" charset="0"/>
                <a:ea typeface="HG明朝E" panose="02020909000000000000" pitchFamily="17" charset="-128"/>
              </a:rPr>
              <a:t>App Script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As client and/or Server, logic is implemented in App Script which utilizing WoT Scripting API and proprietary API mainly used to access Thing.</a:t>
            </a:r>
          </a:p>
        </p:txBody>
      </p:sp>
      <p:cxnSp>
        <p:nvCxnSpPr>
          <p:cNvPr id="17" name="直線コネクタ 16"/>
          <p:cNvCxnSpPr/>
          <p:nvPr/>
        </p:nvCxnSpPr>
        <p:spPr>
          <a:xfrm flipV="1">
            <a:off x="3779912" y="1196752"/>
            <a:ext cx="1526721" cy="432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p:cNvSpPr>
            <a:spLocks noGrp="1"/>
          </p:cNvSpPr>
          <p:nvPr>
            <p:ph type="sldNum" sz="quarter" idx="12"/>
          </p:nvPr>
        </p:nvSpPr>
        <p:spPr/>
        <p:txBody>
          <a:bodyPr/>
          <a:lstStyle/>
          <a:p>
            <a:fld id="{6C6AE60A-B69C-4790-82F7-3882EDF23186}" type="slidenum">
              <a:rPr lang="de-DE" smtClean="0"/>
              <a:pPr/>
              <a:t>8</a:t>
            </a:fld>
            <a:endParaRPr lang="de-DE"/>
          </a:p>
        </p:txBody>
      </p:sp>
    </p:spTree>
    <p:extLst>
      <p:ext uri="{BB962C8B-B14F-4D97-AF65-F5344CB8AC3E}">
        <p14:creationId xmlns:p14="http://schemas.microsoft.com/office/powerpoint/2010/main" val="2106007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993</Words>
  <Application>Microsoft Office PowerPoint</Application>
  <PresentationFormat>画面に合わせる (4:3)</PresentationFormat>
  <Paragraphs>329</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HG明朝E</vt:lpstr>
      <vt:lpstr>ＭＳ Ｐゴシック</vt:lpstr>
      <vt:lpstr>Arial</vt:lpstr>
      <vt:lpstr>Calibri</vt:lpstr>
      <vt:lpstr>Gill Sans MT</vt:lpstr>
      <vt:lpstr>Larissa-Design</vt:lpstr>
      <vt:lpstr>(WoT IG‘s architecture document) Overview Architecture of WoT Servient</vt:lpstr>
      <vt:lpstr>Overview Architecture of WoT Servient</vt:lpstr>
      <vt:lpstr>Overview Architecture of WoT Servient</vt:lpstr>
      <vt:lpstr>Overview Architecture of WoT Servient</vt:lpstr>
      <vt:lpstr>Overview Architecture of WoT Servient</vt:lpstr>
      <vt:lpstr>Overview Architecture of WoT Servient</vt:lpstr>
      <vt:lpstr>Overview Architecture of WoT Servient</vt:lpstr>
      <vt:lpstr>Overview Architecture of WoT Servient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 WoT Project</dc:title>
  <dc:creator>Kovatsch, Matthias</dc:creator>
  <cp:lastModifiedBy>Kajimoto Kazuo (梶本 一夫)</cp:lastModifiedBy>
  <cp:revision>128</cp:revision>
  <dcterms:created xsi:type="dcterms:W3CDTF">2016-04-10T22:30:33Z</dcterms:created>
  <dcterms:modified xsi:type="dcterms:W3CDTF">2017-01-12T01:22:55Z</dcterms:modified>
</cp:coreProperties>
</file>