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658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FE175-737A-490C-9DB0-656ACF755861}" type="datetimeFigureOut">
              <a:rPr lang="en-CA" smtClean="0"/>
              <a:t>2018-03-20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78F10-110C-4A46-A126-7015D2609C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94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FF7A-4FED-405D-9484-522A7DA58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B3FFF-8EE0-410C-B278-2F084F003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405A3-F60A-4995-A601-E38C7A62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43E1-4312-4DEA-ADB2-AB1F4436EF29}" type="datetime1">
              <a:rPr lang="en-CA" smtClean="0"/>
              <a:t>2018-03-20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09B4C-5B64-48D9-8754-E3ACE880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E46E8-921A-4B3D-9435-645781EC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F126-84B4-40CF-BE89-7D673392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57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5147-8C81-4540-AA30-BEF1C7C9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15DDA-85F1-4321-8E01-56C5B209F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BD269-44D0-4723-9983-28EBE925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1834-2967-41C3-8FD8-AD219823D750}" type="datetime1">
              <a:rPr lang="en-CA" smtClean="0"/>
              <a:t>2018-03-20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07A9B-5927-4D70-9724-7C2D4AB3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043B-1EEA-4BD9-8E1F-B4FAD8F6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F126-84B4-40CF-BE89-7D673392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68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B8C16-AF5B-4742-9646-A0740CBD2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CD292-101D-48B1-81F6-36907E878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5A397-936F-42BB-896F-7F3CFDF6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7F72-6CAD-48C2-935E-7501E9469A71}" type="datetime1">
              <a:rPr lang="en-CA" smtClean="0"/>
              <a:t>2018-03-20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379CC-6C60-43DA-84AE-0C2150E7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D69A4-C5ED-4C24-A283-D8F394C5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F126-84B4-40CF-BE89-7D673392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62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6ACD-4107-40A3-83AA-5D83382C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B5A2-451B-4C3E-9A61-23FC0269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9AE19-399E-454C-88E5-5958A6EF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34E6-C76A-49A5-A236-57CCCD32D0E1}" type="datetime1">
              <a:rPr lang="en-CA" smtClean="0"/>
              <a:t>2018-03-20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34DF2-8577-42E9-9748-9233F586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B67F2-9082-411B-8C36-835FB878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F126-84B4-40CF-BE89-7D673392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83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5095-3FB3-4E61-9750-FBF84199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EF7F5-34F5-4A0F-815B-A1D85310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1135-DD7C-4717-B184-6AB834C2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FEC7-2107-4388-915F-EABFDFC0DB56}" type="datetime1">
              <a:rPr lang="en-CA" smtClean="0"/>
              <a:t>2018-03-20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A8D8-C4E5-4F92-9001-E7053370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1DE87-992F-4942-9BDE-63959E00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F126-84B4-40CF-BE89-7D673392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38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71CC-74F7-4AEC-9E39-093DE6E7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88F9C-D8AA-4700-8C75-107D603DC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26A5B-69EA-42A7-8CB8-D4C698FC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8308E-C287-44FA-A56A-85FAE326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29F-E3BE-4483-AF42-9BEBB1E41ACF}" type="datetime1">
              <a:rPr lang="en-CA" smtClean="0"/>
              <a:t>2018-03-20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A22C5-E317-46AA-BCEC-0A799AC1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6941E-3A36-431B-8E1A-2336BB5F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F126-84B4-40CF-BE89-7D673392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4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E4C1-8B23-4695-8F94-4B84D335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CD8E0-E76A-4AE9-9282-B1168365F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E53C0-E2CC-43C8-84AD-0A93EB4F7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DEE6C-A00A-4730-A696-67F536D10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164E6-86DB-4CA0-927C-B0C8DA841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21F3D-F10A-4E91-A94A-62EBEA0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59EA-D818-408C-BBBA-8ACAD2854822}" type="datetime1">
              <a:rPr lang="en-CA" smtClean="0"/>
              <a:t>2018-03-20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1FF84-BA87-4377-9317-CFED5583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C112F-F781-4CEF-88CE-5C6CBAA9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F126-84B4-40CF-BE89-7D673392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23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8CCB-8BC9-4A5B-9CDE-BF7E5DE5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25DDB-F06B-4DDD-979D-D2555A6A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B247-BF90-440A-BE1F-0BD0458FDFEF}" type="datetime1">
              <a:rPr lang="en-CA" smtClean="0"/>
              <a:t>2018-03-20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133BB-E152-47F5-8054-128B3444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ABF68-440B-4700-8260-A884E9C3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F126-84B4-40CF-BE89-7D673392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50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2909B-9CDD-4328-B877-0B8364C6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3CDD-3085-42AC-9F23-3622321BD67D}" type="datetime1">
              <a:rPr lang="en-CA" smtClean="0"/>
              <a:t>2018-03-20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32F98-26F2-4823-8881-029758B6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4376-CE02-4A38-B73C-6F9E9C18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F126-84B4-40CF-BE89-7D673392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5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8EED-DE18-4924-83C2-EDA9E6E7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711E-B962-416B-A586-654739665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CB4F7-7BFB-44C0-84C5-CB91A460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301AB-6B50-4057-BFBD-C9850CCE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0C8-E505-43CE-8A90-F0306E4F3FCA}" type="datetime1">
              <a:rPr lang="en-CA" smtClean="0"/>
              <a:t>2018-03-20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6BE4-171B-4B9B-85E8-337AA8DF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FE48C-BCA9-46B0-88CD-AC50F34A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F126-84B4-40CF-BE89-7D673392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21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5224-C42C-40D3-ABA6-90030F4A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F1435-E707-4B28-A41F-BD33E4FDD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1405F-4612-4CF6-8362-91D1DF3A3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8954B-3040-43C2-A340-0E83718C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537-8BA3-4C08-B0F0-BEF5BE10E1CE}" type="datetime1">
              <a:rPr lang="en-CA" smtClean="0"/>
              <a:t>2018-03-20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18FA6-14F1-49E0-BA12-5E1519C4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ECF56-4CB4-4A97-93F7-89AAA927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F126-84B4-40CF-BE89-7D673392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48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B012D-1D48-4366-B09F-8B6A7841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01C1-4A51-4C50-AE57-AE5347FF9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77612-C9AF-4044-AA3C-873D73009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4C73-43E1-4B22-86D9-D4BEA019F321}" type="datetime1">
              <a:rPr lang="en-CA" smtClean="0"/>
              <a:t>2018-03-20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5EAEC-EA96-4740-9226-66FDB23C0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09BC-C48A-4362-B59C-70FC606E8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1F126-84B4-40CF-BE89-7D673392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18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20A0886-DEB2-4971-93F1-10C26FFCF701}"/>
              </a:ext>
            </a:extLst>
          </p:cNvPr>
          <p:cNvGrpSpPr/>
          <p:nvPr/>
        </p:nvGrpSpPr>
        <p:grpSpPr>
          <a:xfrm>
            <a:off x="5142666" y="2942287"/>
            <a:ext cx="2312828" cy="2046714"/>
            <a:chOff x="4093594" y="177718"/>
            <a:chExt cx="2716376" cy="20467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14FADF-2790-491B-A00E-43608936B2B8}"/>
                </a:ext>
              </a:extLst>
            </p:cNvPr>
            <p:cNvSpPr txBox="1"/>
            <p:nvPr/>
          </p:nvSpPr>
          <p:spPr>
            <a:xfrm>
              <a:off x="4093594" y="177718"/>
              <a:ext cx="2716373" cy="20467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/>
                <a:t>+ </a:t>
              </a:r>
              <a:r>
                <a:rPr lang="en-CA" sz="900" b="1" err="1"/>
                <a:t>ASTNode</a:t>
              </a:r>
              <a:endParaRPr lang="en-CA" sz="900" b="1"/>
            </a:p>
            <a:p>
              <a:pPr algn="ctr"/>
              <a:br>
                <a:rPr lang="en-CA" sz="900"/>
              </a:br>
              <a:r>
                <a:rPr lang="en-CA" sz="900" u="sng"/>
                <a:t>+ COMPILATION_UNIT: </a:t>
              </a:r>
              <a:r>
                <a:rPr lang="en-CA" sz="900" u="sng" err="1"/>
                <a:t>int</a:t>
              </a:r>
              <a:endParaRPr lang="en-CA" sz="900" u="sng"/>
            </a:p>
            <a:p>
              <a:pPr algn="ctr"/>
              <a:r>
                <a:rPr lang="en-CA" sz="900" u="sng"/>
                <a:t>+ ANNOTATION_TYPE_DECLARATION: </a:t>
              </a:r>
              <a:r>
                <a:rPr lang="en-CA" sz="900" u="sng" err="1"/>
                <a:t>int</a:t>
              </a:r>
              <a:endParaRPr lang="en-CA" sz="900" u="sng"/>
            </a:p>
            <a:p>
              <a:pPr algn="ctr"/>
              <a:r>
                <a:rPr lang="en-CA" sz="900" u="sng"/>
                <a:t>+ ENUM_DECLARATION: </a:t>
              </a:r>
              <a:r>
                <a:rPr lang="en-CA" sz="900" u="sng" err="1"/>
                <a:t>int</a:t>
              </a:r>
              <a:endParaRPr lang="en-CA" sz="900" u="sng"/>
            </a:p>
            <a:p>
              <a:pPr algn="ctr"/>
              <a:r>
                <a:rPr lang="en-CA" sz="900" u="sng"/>
                <a:t>+ TYPE_DECLARATION : </a:t>
              </a:r>
              <a:r>
                <a:rPr lang="en-CA" sz="900" u="sng" err="1"/>
                <a:t>int</a:t>
              </a:r>
              <a:endParaRPr lang="en-CA" sz="900" u="sng"/>
            </a:p>
            <a:p>
              <a:pPr algn="ctr"/>
              <a:r>
                <a:rPr lang="en-CA" sz="900" u="sng"/>
                <a:t>+ SIMPLE_TYPE: </a:t>
              </a:r>
              <a:r>
                <a:rPr lang="en-CA" sz="900" u="sng" err="1"/>
                <a:t>int</a:t>
              </a:r>
              <a:endParaRPr lang="en-CA" sz="900" u="sng"/>
            </a:p>
            <a:p>
              <a:pPr algn="ctr"/>
              <a:r>
                <a:rPr lang="en-CA" sz="900" u="sng"/>
                <a:t>+ PRIMITIVE_TYPE : </a:t>
              </a:r>
              <a:r>
                <a:rPr lang="en-CA" sz="900" u="sng" err="1"/>
                <a:t>int</a:t>
              </a:r>
              <a:endParaRPr lang="en-CA" sz="900" u="sng"/>
            </a:p>
            <a:p>
              <a:pPr algn="ctr"/>
              <a:r>
                <a:rPr lang="en-CA" sz="900" u="sng"/>
                <a:t>+ MARKER_ANNOTATION: </a:t>
              </a:r>
              <a:r>
                <a:rPr lang="en-CA" sz="900" u="sng" err="1"/>
                <a:t>int</a:t>
              </a:r>
              <a:endParaRPr lang="en-CA" sz="900" u="sng"/>
            </a:p>
            <a:p>
              <a:pPr algn="ctr"/>
              <a:r>
                <a:rPr lang="en-CA" sz="900" u="sng"/>
                <a:t>+ NORMAL_ANNOTATION : </a:t>
              </a:r>
              <a:r>
                <a:rPr lang="en-CA" sz="900" u="sng" err="1"/>
                <a:t>int</a:t>
              </a:r>
              <a:endParaRPr lang="en-CA" sz="900" u="sng"/>
            </a:p>
            <a:p>
              <a:pPr algn="ctr"/>
              <a:endParaRPr lang="en-CA" sz="900"/>
            </a:p>
            <a:p>
              <a:pPr algn="ctr"/>
              <a:r>
                <a:rPr lang="en-CA" sz="900"/>
                <a:t>+ accept(visitor: ASTVisitor): void</a:t>
              </a:r>
            </a:p>
            <a:p>
              <a:pPr algn="ctr"/>
              <a:r>
                <a:rPr lang="en-CA" sz="900"/>
                <a:t>+ toString(): String</a:t>
              </a:r>
            </a:p>
            <a:p>
              <a:pPr algn="ctr"/>
              <a:r>
                <a:rPr lang="en-CA" sz="1000"/>
                <a:t>…</a:t>
              </a:r>
              <a:endParaRPr lang="en-CA" sz="90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9FD877-D1C2-4108-959A-DB85B36C7E0D}"/>
                </a:ext>
              </a:extLst>
            </p:cNvPr>
            <p:cNvCxnSpPr>
              <a:cxnSpLocks/>
            </p:cNvCxnSpPr>
            <p:nvPr/>
          </p:nvCxnSpPr>
          <p:spPr>
            <a:xfrm>
              <a:off x="4093596" y="1680167"/>
              <a:ext cx="271637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05DF3A-7C81-42E8-8F39-78DF22E834DB}"/>
                </a:ext>
              </a:extLst>
            </p:cNvPr>
            <p:cNvCxnSpPr>
              <a:cxnSpLocks/>
            </p:cNvCxnSpPr>
            <p:nvPr/>
          </p:nvCxnSpPr>
          <p:spPr>
            <a:xfrm>
              <a:off x="4093596" y="411320"/>
              <a:ext cx="271637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3D7B20-0481-4602-9F80-87B7DFDE34EA}"/>
              </a:ext>
            </a:extLst>
          </p:cNvPr>
          <p:cNvGrpSpPr/>
          <p:nvPr/>
        </p:nvGrpSpPr>
        <p:grpSpPr>
          <a:xfrm>
            <a:off x="526610" y="1752394"/>
            <a:ext cx="3165673" cy="2616101"/>
            <a:chOff x="1024359" y="2485438"/>
            <a:chExt cx="3165673" cy="26161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6669D58-B06F-4414-9C23-D6CD3913E118}"/>
                </a:ext>
              </a:extLst>
            </p:cNvPr>
            <p:cNvGrpSpPr/>
            <p:nvPr/>
          </p:nvGrpSpPr>
          <p:grpSpPr>
            <a:xfrm>
              <a:off x="1024359" y="2485438"/>
              <a:ext cx="3165673" cy="2616101"/>
              <a:chOff x="1049746" y="1159082"/>
              <a:chExt cx="2394453" cy="258852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0713C5-D6D7-4FC3-AEF7-BC71A0F7D02D}"/>
                  </a:ext>
                </a:extLst>
              </p:cNvPr>
              <p:cNvSpPr txBox="1"/>
              <p:nvPr/>
            </p:nvSpPr>
            <p:spPr>
              <a:xfrm>
                <a:off x="1049746" y="1159082"/>
                <a:ext cx="2394453" cy="25885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900"/>
                  <a:t>+ </a:t>
                </a:r>
                <a:r>
                  <a:rPr lang="en-CA" sz="900" b="1" err="1"/>
                  <a:t>ASTParser</a:t>
                </a:r>
                <a:endParaRPr lang="en-CA" sz="900" b="1"/>
              </a:p>
              <a:p>
                <a:pPr algn="ctr"/>
                <a:br>
                  <a:rPr lang="en-CA" sz="900"/>
                </a:br>
                <a:r>
                  <a:rPr lang="en-CA" sz="900" u="sng"/>
                  <a:t>+ K_EXPRESSION: </a:t>
                </a:r>
                <a:r>
                  <a:rPr lang="en-CA" sz="900" u="sng" err="1"/>
                  <a:t>int</a:t>
                </a:r>
                <a:endParaRPr lang="en-CA" sz="900" u="sng"/>
              </a:p>
              <a:p>
                <a:pPr algn="ctr"/>
                <a:r>
                  <a:rPr lang="en-CA" sz="900" u="sng"/>
                  <a:t>+ K_STATEMENTS: </a:t>
                </a:r>
                <a:r>
                  <a:rPr lang="en-CA" sz="900" u="sng" err="1"/>
                  <a:t>int</a:t>
                </a:r>
                <a:endParaRPr lang="en-CA" sz="900" u="sng"/>
              </a:p>
              <a:p>
                <a:pPr algn="ctr"/>
                <a:r>
                  <a:rPr lang="en-CA" sz="900" u="sng"/>
                  <a:t>+ K_CLASS_BODY_DECLARATIONS: </a:t>
                </a:r>
                <a:r>
                  <a:rPr lang="en-CA" sz="900" u="sng" err="1"/>
                  <a:t>int</a:t>
                </a:r>
                <a:endParaRPr lang="en-CA" sz="900" u="sng"/>
              </a:p>
              <a:p>
                <a:pPr algn="ctr"/>
                <a:r>
                  <a:rPr lang="en-CA" sz="900" u="sng"/>
                  <a:t>+ K_COMPILATION_UNIT: </a:t>
                </a:r>
                <a:r>
                  <a:rPr lang="en-CA" sz="900" u="sng" err="1"/>
                  <a:t>int</a:t>
                </a:r>
                <a:endParaRPr lang="en-CA" sz="900" u="sng"/>
              </a:p>
              <a:p>
                <a:pPr algn="ctr"/>
                <a:br>
                  <a:rPr lang="en-CA" sz="900"/>
                </a:br>
                <a:r>
                  <a:rPr lang="en-CA" sz="900"/>
                  <a:t>+ </a:t>
                </a:r>
                <a:r>
                  <a:rPr lang="en-CA" sz="900" err="1"/>
                  <a:t>newParser</a:t>
                </a:r>
                <a:r>
                  <a:rPr lang="en-CA" sz="900"/>
                  <a:t>(level: </a:t>
                </a:r>
                <a:r>
                  <a:rPr lang="en-CA" sz="900" err="1"/>
                  <a:t>int</a:t>
                </a:r>
                <a:r>
                  <a:rPr lang="en-CA" sz="900"/>
                  <a:t>): </a:t>
                </a:r>
                <a:r>
                  <a:rPr lang="en-CA" sz="900" err="1"/>
                  <a:t>ASTParser</a:t>
                </a:r>
                <a:r>
                  <a:rPr lang="en-CA" sz="900"/>
                  <a:t> </a:t>
                </a:r>
              </a:p>
              <a:p>
                <a:pPr algn="ctr"/>
                <a:r>
                  <a:rPr lang="en-CA" sz="900"/>
                  <a:t>+ </a:t>
                </a:r>
                <a:r>
                  <a:rPr lang="en-CA" sz="900" err="1"/>
                  <a:t>setSource</a:t>
                </a:r>
                <a:r>
                  <a:rPr lang="en-CA" sz="900"/>
                  <a:t>(source: char[]): void</a:t>
                </a:r>
              </a:p>
              <a:p>
                <a:pPr algn="ctr"/>
                <a:r>
                  <a:rPr lang="en-CA" sz="900"/>
                  <a:t>+ </a:t>
                </a:r>
                <a:r>
                  <a:rPr lang="en-CA" sz="900" err="1"/>
                  <a:t>setKind</a:t>
                </a:r>
                <a:r>
                  <a:rPr lang="en-CA" sz="900"/>
                  <a:t>(kind: </a:t>
                </a:r>
                <a:r>
                  <a:rPr lang="en-CA" sz="900" err="1"/>
                  <a:t>int</a:t>
                </a:r>
                <a:r>
                  <a:rPr lang="en-CA" sz="900"/>
                  <a:t>): void</a:t>
                </a:r>
              </a:p>
              <a:p>
                <a:pPr algn="ctr"/>
                <a:r>
                  <a:rPr lang="en-CA" sz="900"/>
                  <a:t>+ </a:t>
                </a:r>
                <a:r>
                  <a:rPr lang="en-CA" sz="900" err="1"/>
                  <a:t>setResolveBindings</a:t>
                </a:r>
                <a:r>
                  <a:rPr lang="en-CA" sz="900"/>
                  <a:t>(enabled: </a:t>
                </a:r>
                <a:r>
                  <a:rPr lang="en-CA" sz="900" err="1"/>
                  <a:t>boolean</a:t>
                </a:r>
                <a:r>
                  <a:rPr lang="en-CA" sz="900"/>
                  <a:t>): void</a:t>
                </a:r>
              </a:p>
              <a:p>
                <a:pPr algn="ctr"/>
                <a:r>
                  <a:rPr lang="en-CA" sz="900"/>
                  <a:t>+ </a:t>
                </a:r>
                <a:r>
                  <a:rPr lang="en-CA" sz="900" err="1"/>
                  <a:t>setBindingsRecovery</a:t>
                </a:r>
                <a:r>
                  <a:rPr lang="en-CA" sz="900"/>
                  <a:t>(enabled: </a:t>
                </a:r>
                <a:r>
                  <a:rPr lang="en-CA" sz="900" err="1"/>
                  <a:t>boolean</a:t>
                </a:r>
                <a:r>
                  <a:rPr lang="en-CA" sz="900"/>
                  <a:t>): void</a:t>
                </a:r>
              </a:p>
              <a:p>
                <a:pPr algn="ctr"/>
                <a:r>
                  <a:rPr lang="en-CA" sz="900"/>
                  <a:t>+ setUnitName(unitName: String): void</a:t>
                </a:r>
              </a:p>
              <a:p>
                <a:pPr algn="ctr"/>
                <a:r>
                  <a:rPr lang="en-CA" sz="900"/>
                  <a:t>+ setEnvironment(</a:t>
                </a:r>
                <a:r>
                  <a:rPr lang="en-US" sz="900" err="1"/>
                  <a:t>classpathEntries</a:t>
                </a:r>
                <a:r>
                  <a:rPr lang="en-US" sz="900"/>
                  <a:t>: String[],  sourcepathEntries: String[], encodings: String[], includeRunningVMBootclasspath: boolean)</a:t>
                </a:r>
                <a:r>
                  <a:rPr lang="en-CA" sz="900"/>
                  <a:t>: void</a:t>
                </a:r>
              </a:p>
              <a:p>
                <a:pPr algn="ctr"/>
                <a:r>
                  <a:rPr lang="en-CA" sz="900"/>
                  <a:t>+ </a:t>
                </a:r>
                <a:r>
                  <a:rPr lang="en-CA" sz="900" err="1"/>
                  <a:t>createAST</a:t>
                </a:r>
                <a:r>
                  <a:rPr lang="en-CA" sz="900"/>
                  <a:t>(monitor: </a:t>
                </a:r>
                <a:r>
                  <a:rPr lang="en-CA" sz="900" err="1"/>
                  <a:t>IProgreeMonitor</a:t>
                </a:r>
                <a:r>
                  <a:rPr lang="en-CA" sz="900"/>
                  <a:t>): ASTNode</a:t>
                </a:r>
              </a:p>
              <a:p>
                <a:pPr algn="ctr"/>
                <a:r>
                  <a:rPr lang="en-CA" sz="1200"/>
                  <a:t>…</a:t>
                </a:r>
                <a:endParaRPr lang="en-CA" sz="90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0F3A61F-19DE-488C-823F-2064FBA65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746" y="1417570"/>
                <a:ext cx="238701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37CE361-A7EF-4F18-9961-D9D61B346CE5}"/>
                </a:ext>
              </a:extLst>
            </p:cNvPr>
            <p:cNvCxnSpPr>
              <a:cxnSpLocks/>
            </p:cNvCxnSpPr>
            <p:nvPr/>
          </p:nvCxnSpPr>
          <p:spPr>
            <a:xfrm>
              <a:off x="1030258" y="3426971"/>
              <a:ext cx="3155841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39CAE90-A254-42C6-A7E1-790B38CC9F4B}"/>
              </a:ext>
            </a:extLst>
          </p:cNvPr>
          <p:cNvGrpSpPr/>
          <p:nvPr/>
        </p:nvGrpSpPr>
        <p:grpSpPr>
          <a:xfrm>
            <a:off x="9245401" y="4663445"/>
            <a:ext cx="1801795" cy="938719"/>
            <a:chOff x="4093596" y="177718"/>
            <a:chExt cx="2716374" cy="93871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BE773F6-01CE-4688-A3F2-F6AABEF3A430}"/>
                </a:ext>
              </a:extLst>
            </p:cNvPr>
            <p:cNvSpPr txBox="1"/>
            <p:nvPr/>
          </p:nvSpPr>
          <p:spPr>
            <a:xfrm>
              <a:off x="4093596" y="177718"/>
              <a:ext cx="2716374" cy="938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/>
                <a:t>+</a:t>
              </a:r>
              <a:r>
                <a:rPr lang="en-CA" sz="900" b="1"/>
                <a:t>AbstractTypeDeclaration</a:t>
              </a:r>
            </a:p>
            <a:p>
              <a:pPr algn="ctr"/>
              <a:br>
                <a:rPr lang="en-CA" sz="900"/>
              </a:br>
              <a:endParaRPr lang="en-CA" sz="900"/>
            </a:p>
            <a:p>
              <a:pPr algn="ctr"/>
              <a:r>
                <a:rPr lang="en-CA" sz="900"/>
                <a:t>+ getName(): SimpleName</a:t>
              </a:r>
            </a:p>
            <a:p>
              <a:pPr algn="ctr"/>
              <a:r>
                <a:rPr lang="en-CA" sz="900"/>
                <a:t>+ resolveBinding(): ITypeBinding</a:t>
              </a:r>
            </a:p>
            <a:p>
              <a:pPr algn="ctr"/>
              <a:r>
                <a:rPr lang="en-CA" sz="1000"/>
                <a:t>…</a:t>
              </a:r>
              <a:endParaRPr lang="en-CA" sz="90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7B82C91-47AB-4BEA-8842-3DE69D2139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3596" y="541981"/>
              <a:ext cx="271637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43BF2D6-B759-4CCE-A796-510606A5A00D}"/>
                </a:ext>
              </a:extLst>
            </p:cNvPr>
            <p:cNvCxnSpPr>
              <a:cxnSpLocks/>
            </p:cNvCxnSpPr>
            <p:nvPr/>
          </p:nvCxnSpPr>
          <p:spPr>
            <a:xfrm>
              <a:off x="4093596" y="411320"/>
              <a:ext cx="271637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8E2E377C-F5C1-4D6A-8747-C63D83703635}"/>
              </a:ext>
            </a:extLst>
          </p:cNvPr>
          <p:cNvSpPr txBox="1"/>
          <p:nvPr/>
        </p:nvSpPr>
        <p:spPr>
          <a:xfrm>
            <a:off x="9350274" y="6082986"/>
            <a:ext cx="1612366" cy="23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b="1"/>
              <a:t>+ AnnotationTypeDeclaration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19DBBF6-140C-4660-B091-F679BD66E50C}"/>
              </a:ext>
            </a:extLst>
          </p:cNvPr>
          <p:cNvSpPr txBox="1"/>
          <p:nvPr/>
        </p:nvSpPr>
        <p:spPr>
          <a:xfrm>
            <a:off x="10266717" y="6476762"/>
            <a:ext cx="156095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b="1"/>
              <a:t>+ EnumDeclaration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6FED24A-25A9-4469-8F2A-3AF8F80C03A9}"/>
              </a:ext>
            </a:extLst>
          </p:cNvPr>
          <p:cNvSpPr txBox="1"/>
          <p:nvPr/>
        </p:nvSpPr>
        <p:spPr>
          <a:xfrm>
            <a:off x="8464922" y="6476762"/>
            <a:ext cx="156095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b="1"/>
              <a:t>+ TypeDeclaration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F604C19B-3784-4A48-BF00-BF5095CCE295}"/>
              </a:ext>
            </a:extLst>
          </p:cNvPr>
          <p:cNvGrpSpPr/>
          <p:nvPr/>
        </p:nvGrpSpPr>
        <p:grpSpPr>
          <a:xfrm>
            <a:off x="4652646" y="6481418"/>
            <a:ext cx="3362751" cy="230839"/>
            <a:chOff x="4148642" y="6315865"/>
            <a:chExt cx="3574730" cy="25915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49434B-E47D-40F4-A13B-B87E12FB51CF}"/>
                </a:ext>
              </a:extLst>
            </p:cNvPr>
            <p:cNvSpPr txBox="1"/>
            <p:nvPr/>
          </p:nvSpPr>
          <p:spPr>
            <a:xfrm>
              <a:off x="6064016" y="6315865"/>
              <a:ext cx="1659356" cy="259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b="1"/>
                <a:t>+ MarkerAnnotation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9E387F3-7549-4D02-B377-37E89FB42EB8}"/>
                </a:ext>
              </a:extLst>
            </p:cNvPr>
            <p:cNvSpPr txBox="1"/>
            <p:nvPr/>
          </p:nvSpPr>
          <p:spPr>
            <a:xfrm>
              <a:off x="4148642" y="6315873"/>
              <a:ext cx="1659356" cy="259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b="1"/>
                <a:t>+ NormalAnnotation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9201B4-2880-4057-9215-E4BFEB9332AA}"/>
              </a:ext>
            </a:extLst>
          </p:cNvPr>
          <p:cNvGrpSpPr/>
          <p:nvPr/>
        </p:nvGrpSpPr>
        <p:grpSpPr>
          <a:xfrm>
            <a:off x="5433124" y="5322397"/>
            <a:ext cx="1801795" cy="938719"/>
            <a:chOff x="1166235" y="5428429"/>
            <a:chExt cx="2716374" cy="938719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31CF405-F595-4A72-9654-59986801FCC2}"/>
                </a:ext>
              </a:extLst>
            </p:cNvPr>
            <p:cNvSpPr txBox="1"/>
            <p:nvPr/>
          </p:nvSpPr>
          <p:spPr>
            <a:xfrm>
              <a:off x="1166235" y="5428429"/>
              <a:ext cx="2716374" cy="938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/>
                <a:t>+</a:t>
              </a:r>
              <a:r>
                <a:rPr lang="en-CA" sz="900" b="1"/>
                <a:t>Annotation</a:t>
              </a:r>
            </a:p>
            <a:p>
              <a:pPr algn="ctr"/>
              <a:br>
                <a:rPr lang="en-CA" sz="900"/>
              </a:br>
              <a:endParaRPr lang="en-CA" sz="900"/>
            </a:p>
            <a:p>
              <a:pPr algn="ctr"/>
              <a:r>
                <a:rPr lang="en-CA" sz="900"/>
                <a:t>+ getTypeName(): Name</a:t>
              </a:r>
            </a:p>
            <a:p>
              <a:pPr algn="ctr"/>
              <a:r>
                <a:rPr lang="en-CA" sz="900"/>
                <a:t>+ resolveBinding(): ITypeBinding</a:t>
              </a:r>
            </a:p>
            <a:p>
              <a:pPr algn="ctr"/>
              <a:r>
                <a:rPr lang="en-CA" sz="1000"/>
                <a:t>…</a:t>
              </a:r>
              <a:endParaRPr lang="en-CA" sz="900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C027D89-B761-45F6-AB03-525454EB746C}"/>
                </a:ext>
              </a:extLst>
            </p:cNvPr>
            <p:cNvCxnSpPr>
              <a:cxnSpLocks/>
            </p:cNvCxnSpPr>
            <p:nvPr/>
          </p:nvCxnSpPr>
          <p:spPr>
            <a:xfrm>
              <a:off x="1166235" y="5792692"/>
              <a:ext cx="271637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A5380A2-DC95-4A28-9780-6E76AB215CAA}"/>
                </a:ext>
              </a:extLst>
            </p:cNvPr>
            <p:cNvCxnSpPr>
              <a:cxnSpLocks/>
            </p:cNvCxnSpPr>
            <p:nvPr/>
          </p:nvCxnSpPr>
          <p:spPr>
            <a:xfrm>
              <a:off x="1166235" y="5662031"/>
              <a:ext cx="271637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D805812-9FD8-4745-BADB-898D3492A944}"/>
              </a:ext>
            </a:extLst>
          </p:cNvPr>
          <p:cNvGrpSpPr/>
          <p:nvPr/>
        </p:nvGrpSpPr>
        <p:grpSpPr>
          <a:xfrm>
            <a:off x="8788114" y="1744203"/>
            <a:ext cx="2716374" cy="1631216"/>
            <a:chOff x="4093596" y="177718"/>
            <a:chExt cx="2716374" cy="1631216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2FA92E7-E057-41EA-82CB-AFE488347635}"/>
                </a:ext>
              </a:extLst>
            </p:cNvPr>
            <p:cNvSpPr txBox="1"/>
            <p:nvPr/>
          </p:nvSpPr>
          <p:spPr>
            <a:xfrm>
              <a:off x="4093596" y="177718"/>
              <a:ext cx="2716374" cy="1631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/>
                <a:t>+ </a:t>
              </a:r>
              <a:r>
                <a:rPr lang="en-CA" sz="900" b="1"/>
                <a:t>ASTVisitor</a:t>
              </a:r>
            </a:p>
            <a:p>
              <a:pPr algn="ctr"/>
              <a:endParaRPr lang="en-CA" sz="900"/>
            </a:p>
            <a:p>
              <a:pPr algn="ctr"/>
              <a:endParaRPr lang="en-CA" sz="900"/>
            </a:p>
            <a:p>
              <a:pPr algn="ctr"/>
              <a:r>
                <a:rPr lang="en-CA" sz="900"/>
                <a:t>+ visit (node: AnnotationTypeDeclaration</a:t>
              </a:r>
              <a:r>
                <a:rPr lang="en-CA" sz="900">
                  <a:sym typeface="Wingdings" panose="05000000000000000000" pitchFamily="2" charset="2"/>
                </a:rPr>
                <a:t>) : boolean</a:t>
              </a:r>
              <a:endParaRPr lang="en-CA" sz="900"/>
            </a:p>
            <a:p>
              <a:pPr algn="ctr"/>
              <a:r>
                <a:rPr lang="en-CA" sz="900"/>
                <a:t>+ visit (node: EnumDeclaration</a:t>
              </a:r>
              <a:r>
                <a:rPr lang="en-CA" sz="900">
                  <a:sym typeface="Wingdings" panose="05000000000000000000" pitchFamily="2" charset="2"/>
                </a:rPr>
                <a:t>) : boolean</a:t>
              </a:r>
              <a:endParaRPr lang="en-CA" sz="900"/>
            </a:p>
            <a:p>
              <a:pPr algn="ctr"/>
              <a:r>
                <a:rPr lang="en-CA" sz="900"/>
                <a:t>+ visit (node: TypeDeclaration</a:t>
              </a:r>
              <a:r>
                <a:rPr lang="en-CA" sz="900">
                  <a:sym typeface="Wingdings" panose="05000000000000000000" pitchFamily="2" charset="2"/>
                </a:rPr>
                <a:t>) : boolean</a:t>
              </a:r>
            </a:p>
            <a:p>
              <a:pPr algn="ctr"/>
              <a:r>
                <a:rPr lang="en-CA" sz="900"/>
                <a:t>+ visit (node: SimpleType</a:t>
              </a:r>
              <a:r>
                <a:rPr lang="en-CA" sz="900">
                  <a:sym typeface="Wingdings" panose="05000000000000000000" pitchFamily="2" charset="2"/>
                </a:rPr>
                <a:t>) : boolean</a:t>
              </a:r>
              <a:endParaRPr lang="en-CA" sz="900"/>
            </a:p>
            <a:p>
              <a:pPr algn="ctr"/>
              <a:r>
                <a:rPr lang="en-CA" sz="900"/>
                <a:t>+ visit (node: PrimitiveType</a:t>
              </a:r>
              <a:r>
                <a:rPr lang="en-CA" sz="900">
                  <a:sym typeface="Wingdings" panose="05000000000000000000" pitchFamily="2" charset="2"/>
                </a:rPr>
                <a:t>) : boolean</a:t>
              </a:r>
            </a:p>
            <a:p>
              <a:pPr algn="ctr"/>
              <a:r>
                <a:rPr lang="en-CA" sz="900"/>
                <a:t>+ visit (node: MarkerAnnotation</a:t>
              </a:r>
              <a:r>
                <a:rPr lang="en-CA" sz="900">
                  <a:sym typeface="Wingdings" panose="05000000000000000000" pitchFamily="2" charset="2"/>
                </a:rPr>
                <a:t>) : boolean</a:t>
              </a:r>
              <a:endParaRPr lang="en-CA" sz="900"/>
            </a:p>
            <a:p>
              <a:pPr algn="ctr"/>
              <a:r>
                <a:rPr lang="en-CA" sz="900"/>
                <a:t>+ visit (node: NormalAnnotation</a:t>
              </a:r>
              <a:r>
                <a:rPr lang="en-CA" sz="900">
                  <a:sym typeface="Wingdings" panose="05000000000000000000" pitchFamily="2" charset="2"/>
                </a:rPr>
                <a:t>) : boolean</a:t>
              </a:r>
              <a:endParaRPr lang="en-CA" sz="900"/>
            </a:p>
            <a:p>
              <a:pPr algn="ctr"/>
              <a:r>
                <a:rPr lang="en-CA" sz="1000"/>
                <a:t>…</a:t>
              </a:r>
              <a:endParaRPr lang="en-CA" sz="900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8CC773E-499D-4FD9-BAAF-0561D8A242E2}"/>
                </a:ext>
              </a:extLst>
            </p:cNvPr>
            <p:cNvCxnSpPr>
              <a:cxnSpLocks/>
            </p:cNvCxnSpPr>
            <p:nvPr/>
          </p:nvCxnSpPr>
          <p:spPr>
            <a:xfrm>
              <a:off x="4093596" y="551759"/>
              <a:ext cx="271637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454E9AB-BAD9-436C-A347-70170C094AEB}"/>
                </a:ext>
              </a:extLst>
            </p:cNvPr>
            <p:cNvCxnSpPr>
              <a:cxnSpLocks/>
            </p:cNvCxnSpPr>
            <p:nvPr/>
          </p:nvCxnSpPr>
          <p:spPr>
            <a:xfrm>
              <a:off x="4093596" y="445188"/>
              <a:ext cx="271637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4F30E6-DD95-46CA-A9B8-ED782BA70277}"/>
              </a:ext>
            </a:extLst>
          </p:cNvPr>
          <p:cNvGrpSpPr/>
          <p:nvPr/>
        </p:nvGrpSpPr>
        <p:grpSpPr>
          <a:xfrm>
            <a:off x="1204540" y="4668305"/>
            <a:ext cx="1799979" cy="938718"/>
            <a:chOff x="8499466" y="3815469"/>
            <a:chExt cx="2716375" cy="93871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CF5E1FD-6397-4CB4-8CDE-AF253FA9DB6B}"/>
                </a:ext>
              </a:extLst>
            </p:cNvPr>
            <p:cNvSpPr txBox="1"/>
            <p:nvPr/>
          </p:nvSpPr>
          <p:spPr>
            <a:xfrm>
              <a:off x="8499466" y="3815469"/>
              <a:ext cx="2716374" cy="938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/>
                <a:t>+</a:t>
              </a:r>
              <a:r>
                <a:rPr lang="en-CA" sz="900" b="1"/>
                <a:t>Type</a:t>
              </a:r>
            </a:p>
            <a:p>
              <a:pPr algn="ctr"/>
              <a:br>
                <a:rPr lang="en-CA" sz="900"/>
              </a:br>
              <a:endParaRPr lang="en-CA" sz="900"/>
            </a:p>
            <a:p>
              <a:pPr algn="ctr"/>
              <a:r>
                <a:rPr lang="en-CA" sz="900"/>
                <a:t>+ getQualifiedName(): Name</a:t>
              </a:r>
            </a:p>
            <a:p>
              <a:pPr algn="ctr"/>
              <a:r>
                <a:rPr lang="en-CA" sz="900"/>
                <a:t>+ resolveBinding(): ITypeBinding</a:t>
              </a:r>
            </a:p>
            <a:p>
              <a:pPr algn="ctr"/>
              <a:r>
                <a:rPr lang="en-CA" sz="1000"/>
                <a:t>…</a:t>
              </a:r>
              <a:endParaRPr lang="en-CA" sz="900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00B9156-89BD-4273-9251-98C6DC9DC6DA}"/>
                </a:ext>
              </a:extLst>
            </p:cNvPr>
            <p:cNvCxnSpPr>
              <a:cxnSpLocks/>
            </p:cNvCxnSpPr>
            <p:nvPr/>
          </p:nvCxnSpPr>
          <p:spPr>
            <a:xfrm>
              <a:off x="8499467" y="4197043"/>
              <a:ext cx="271637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B6D56C8-BBDF-4A6B-BE4E-32A9C4E4D9D5}"/>
                </a:ext>
              </a:extLst>
            </p:cNvPr>
            <p:cNvCxnSpPr>
              <a:cxnSpLocks/>
            </p:cNvCxnSpPr>
            <p:nvPr/>
          </p:nvCxnSpPr>
          <p:spPr>
            <a:xfrm>
              <a:off x="8499467" y="4066382"/>
              <a:ext cx="271637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B4D84FB6-1BA6-4C99-A647-09EE8842C913}"/>
              </a:ext>
            </a:extLst>
          </p:cNvPr>
          <p:cNvSpPr txBox="1"/>
          <p:nvPr/>
        </p:nvSpPr>
        <p:spPr>
          <a:xfrm>
            <a:off x="467853" y="6461396"/>
            <a:ext cx="156095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b="1"/>
              <a:t>+ SimpleType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8031F27-6CEA-42EE-AFEC-230BDBF49ECF}"/>
              </a:ext>
            </a:extLst>
          </p:cNvPr>
          <p:cNvSpPr txBox="1"/>
          <p:nvPr/>
        </p:nvSpPr>
        <p:spPr>
          <a:xfrm>
            <a:off x="2350643" y="6466409"/>
            <a:ext cx="156095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 b="1"/>
              <a:t>+ PrimitiveType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CC49DB3-554A-4BBA-B011-E2381CD0931E}"/>
              </a:ext>
            </a:extLst>
          </p:cNvPr>
          <p:cNvCxnSpPr>
            <a:cxnSpLocks/>
            <a:endCxn id="242" idx="3"/>
          </p:cNvCxnSpPr>
          <p:nvPr/>
        </p:nvCxnSpPr>
        <p:spPr>
          <a:xfrm>
            <a:off x="2992694" y="4791769"/>
            <a:ext cx="202387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46E15C1-812F-4380-B2CF-41BAFCA1B8E4}"/>
              </a:ext>
            </a:extLst>
          </p:cNvPr>
          <p:cNvGrpSpPr/>
          <p:nvPr/>
        </p:nvGrpSpPr>
        <p:grpSpPr>
          <a:xfrm>
            <a:off x="4943296" y="570258"/>
            <a:ext cx="2716374" cy="553998"/>
            <a:chOff x="2080418" y="1083654"/>
            <a:chExt cx="2716374" cy="5539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558B70C-5006-4B3B-81F1-23C494E22F09}"/>
                </a:ext>
              </a:extLst>
            </p:cNvPr>
            <p:cNvGrpSpPr/>
            <p:nvPr/>
          </p:nvGrpSpPr>
          <p:grpSpPr>
            <a:xfrm>
              <a:off x="2080418" y="1083654"/>
              <a:ext cx="2716374" cy="553998"/>
              <a:chOff x="1228729" y="1153338"/>
              <a:chExt cx="2054612" cy="548158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3CCF31-28C4-4B53-97FC-E464878A0A1E}"/>
                  </a:ext>
                </a:extLst>
              </p:cNvPr>
              <p:cNvSpPr txBox="1"/>
              <p:nvPr/>
            </p:nvSpPr>
            <p:spPr>
              <a:xfrm>
                <a:off x="1228729" y="1153338"/>
                <a:ext cx="2054612" cy="5481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000"/>
                  <a:t>+ </a:t>
                </a:r>
                <a:r>
                  <a:rPr lang="en-CA" sz="1000" b="1"/>
                  <a:t>Assign1</a:t>
                </a:r>
              </a:p>
              <a:p>
                <a:pPr algn="ctr"/>
                <a:br>
                  <a:rPr lang="en-CA" sz="1000"/>
                </a:br>
                <a:r>
                  <a:rPr lang="en-CA" sz="1000"/>
                  <a:t>+ main (</a:t>
                </a:r>
                <a:r>
                  <a:rPr lang="en-CA" sz="1000" err="1"/>
                  <a:t>args</a:t>
                </a:r>
                <a:r>
                  <a:rPr lang="en-CA" sz="1000"/>
                  <a:t> : String): void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3D87D50-EC6F-487C-A9D6-25D147359074}"/>
                  </a:ext>
                </a:extLst>
              </p:cNvPr>
              <p:cNvCxnSpPr/>
              <p:nvPr/>
            </p:nvCxnSpPr>
            <p:spPr>
              <a:xfrm>
                <a:off x="1232487" y="1390887"/>
                <a:ext cx="2043461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EE79141-7C5A-4292-AEEB-DF71052ACF93}"/>
                </a:ext>
              </a:extLst>
            </p:cNvPr>
            <p:cNvCxnSpPr/>
            <p:nvPr/>
          </p:nvCxnSpPr>
          <p:spPr>
            <a:xfrm>
              <a:off x="2092758" y="1386481"/>
              <a:ext cx="2701631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B9B3B7D-841C-4F99-A63A-62D0B085153F}"/>
              </a:ext>
            </a:extLst>
          </p:cNvPr>
          <p:cNvGrpSpPr/>
          <p:nvPr/>
        </p:nvGrpSpPr>
        <p:grpSpPr>
          <a:xfrm>
            <a:off x="5270033" y="1488380"/>
            <a:ext cx="2058092" cy="1077218"/>
            <a:chOff x="3525716" y="2306335"/>
            <a:chExt cx="3909342" cy="1077218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8ED3647-D23D-4707-A605-69E20B4ADEAD}"/>
                </a:ext>
              </a:extLst>
            </p:cNvPr>
            <p:cNvSpPr txBox="1"/>
            <p:nvPr/>
          </p:nvSpPr>
          <p:spPr>
            <a:xfrm>
              <a:off x="3525716" y="2306335"/>
              <a:ext cx="390934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/>
                <a:t>+</a:t>
              </a:r>
              <a:r>
                <a:rPr lang="en-CA" sz="1000" b="1"/>
                <a:t>TypeCounter</a:t>
              </a:r>
            </a:p>
            <a:p>
              <a:pPr algn="ctr"/>
              <a:br>
                <a:rPr lang="en-CA" sz="600" u="sng"/>
              </a:br>
              <a:r>
                <a:rPr lang="en-CA" sz="1000" u="sng"/>
                <a:t>+ decCount : int</a:t>
              </a:r>
            </a:p>
            <a:p>
              <a:pPr algn="ctr"/>
              <a:r>
                <a:rPr lang="en-CA" sz="1000" u="sng"/>
                <a:t>+ refCount : int</a:t>
              </a:r>
              <a:endParaRPr lang="en-CA" sz="1000"/>
            </a:p>
            <a:p>
              <a:pPr algn="ctr"/>
              <a:endParaRPr lang="en-CA" sz="800"/>
            </a:p>
            <a:p>
              <a:pPr algn="ctr"/>
              <a:r>
                <a:rPr lang="en-CA" sz="1000"/>
                <a:t>+ countDec (cu: ASTNode): int</a:t>
              </a:r>
            </a:p>
            <a:p>
              <a:pPr algn="ctr"/>
              <a:r>
                <a:rPr lang="en-CA" sz="1000"/>
                <a:t>+ countRef (cu: ASTNode): int</a:t>
              </a: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D86009A-8917-414A-947B-2295BBB4A8BC}"/>
                </a:ext>
              </a:extLst>
            </p:cNvPr>
            <p:cNvCxnSpPr>
              <a:cxnSpLocks/>
            </p:cNvCxnSpPr>
            <p:nvPr/>
          </p:nvCxnSpPr>
          <p:spPr>
            <a:xfrm>
              <a:off x="3525716" y="2570349"/>
              <a:ext cx="3909342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22213E3-5EB1-4DEF-9931-CB4AFD0172C0}"/>
                </a:ext>
              </a:extLst>
            </p:cNvPr>
            <p:cNvCxnSpPr>
              <a:cxnSpLocks/>
            </p:cNvCxnSpPr>
            <p:nvPr/>
          </p:nvCxnSpPr>
          <p:spPr>
            <a:xfrm>
              <a:off x="3525716" y="2957485"/>
              <a:ext cx="3909342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1DA1C20-C270-49BF-A4A8-A1A079B416EB}"/>
              </a:ext>
            </a:extLst>
          </p:cNvPr>
          <p:cNvGrpSpPr/>
          <p:nvPr/>
        </p:nvGrpSpPr>
        <p:grpSpPr>
          <a:xfrm>
            <a:off x="9119251" y="618157"/>
            <a:ext cx="2202656" cy="1015663"/>
            <a:chOff x="4256075" y="2313141"/>
            <a:chExt cx="4183940" cy="1015663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D7997DE-3C0F-4C43-A2B8-7827CADA41DE}"/>
                </a:ext>
              </a:extLst>
            </p:cNvPr>
            <p:cNvSpPr txBox="1"/>
            <p:nvPr/>
          </p:nvSpPr>
          <p:spPr>
            <a:xfrm>
              <a:off x="4270366" y="2313141"/>
              <a:ext cx="4169649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/>
                <a:t>+</a:t>
              </a:r>
              <a:r>
                <a:rPr lang="en-CA" sz="1000" b="1"/>
                <a:t>UserContact</a:t>
              </a:r>
            </a:p>
            <a:p>
              <a:pPr algn="ctr"/>
              <a:br>
                <a:rPr lang="en-CA" sz="1000" u="sng"/>
              </a:br>
              <a:r>
                <a:rPr lang="en-CA" sz="1000"/>
                <a:t>+ getPathname(): String</a:t>
              </a:r>
            </a:p>
            <a:p>
              <a:pPr algn="ctr"/>
              <a:r>
                <a:rPr lang="en-CA" sz="1000"/>
                <a:t>+ getTargetType(): String</a:t>
              </a:r>
            </a:p>
            <a:p>
              <a:pPr algn="ctr"/>
              <a:r>
                <a:rPr lang="en-CA" sz="1000"/>
                <a:t>+ getJarFiles(): String[]</a:t>
              </a:r>
            </a:p>
            <a:p>
              <a:pPr algn="ctr"/>
              <a:r>
                <a:rPr lang="en-US" sz="1000"/>
                <a:t>+</a:t>
              </a:r>
              <a:r>
                <a:rPr lang="en-CA" sz="1000"/>
                <a:t> isValidDir(pathname:String):boolean</a:t>
              </a: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7D42961-2747-497F-8AD7-6AB12DC46F25}"/>
                </a:ext>
              </a:extLst>
            </p:cNvPr>
            <p:cNvCxnSpPr>
              <a:cxnSpLocks/>
            </p:cNvCxnSpPr>
            <p:nvPr/>
          </p:nvCxnSpPr>
          <p:spPr>
            <a:xfrm>
              <a:off x="4270366" y="2611331"/>
              <a:ext cx="416964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3374960E-E429-4BD1-9432-E8FCE93C1B42}"/>
                </a:ext>
              </a:extLst>
            </p:cNvPr>
            <p:cNvCxnSpPr>
              <a:cxnSpLocks/>
            </p:cNvCxnSpPr>
            <p:nvPr/>
          </p:nvCxnSpPr>
          <p:spPr>
            <a:xfrm>
              <a:off x="4256075" y="2535675"/>
              <a:ext cx="4169648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F74FB24-68D8-43EA-8FE2-AFBE6E7D9F0F}"/>
              </a:ext>
            </a:extLst>
          </p:cNvPr>
          <p:cNvGrpSpPr/>
          <p:nvPr/>
        </p:nvGrpSpPr>
        <p:grpSpPr>
          <a:xfrm>
            <a:off x="372536" y="576063"/>
            <a:ext cx="3473822" cy="1015663"/>
            <a:chOff x="4384415" y="930339"/>
            <a:chExt cx="3473822" cy="10156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330A67-D576-4962-88E5-B2EC625EE79B}"/>
                </a:ext>
              </a:extLst>
            </p:cNvPr>
            <p:cNvGrpSpPr/>
            <p:nvPr/>
          </p:nvGrpSpPr>
          <p:grpSpPr>
            <a:xfrm>
              <a:off x="4384415" y="930339"/>
              <a:ext cx="3473822" cy="1015663"/>
              <a:chOff x="3178349" y="2305014"/>
              <a:chExt cx="3473822" cy="1015663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D065B75-FA7F-4320-9AE5-899CB7C6C504}"/>
                  </a:ext>
                </a:extLst>
              </p:cNvPr>
              <p:cNvSpPr txBox="1"/>
              <p:nvPr/>
            </p:nvSpPr>
            <p:spPr>
              <a:xfrm>
                <a:off x="3178349" y="2305014"/>
                <a:ext cx="3473822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000"/>
                  <a:t>+ </a:t>
                </a:r>
                <a:r>
                  <a:rPr lang="en-CA" sz="1000" b="1" err="1"/>
                  <a:t>TreeBuilder</a:t>
                </a:r>
                <a:endParaRPr lang="en-CA" sz="1000" b="1"/>
              </a:p>
              <a:p>
                <a:pPr algn="ctr"/>
                <a:endParaRPr lang="en-CA" sz="1000"/>
              </a:p>
              <a:p>
                <a:pPr algn="ctr"/>
                <a:endParaRPr lang="en-CA" sz="1000"/>
              </a:p>
              <a:p>
                <a:pPr algn="ctr"/>
                <a:r>
                  <a:rPr lang="en-CA" sz="1000"/>
                  <a:t>+ </a:t>
                </a:r>
                <a:r>
                  <a:rPr lang="en-CA" sz="1000" err="1"/>
                  <a:t>filesToString</a:t>
                </a:r>
                <a:r>
                  <a:rPr lang="en-CA" sz="1000"/>
                  <a:t> (pathname : String) : String</a:t>
                </a:r>
              </a:p>
              <a:p>
                <a:pPr algn="ctr"/>
                <a:r>
                  <a:rPr lang="en-CA" sz="1000"/>
                  <a:t>+ </a:t>
                </a:r>
                <a:r>
                  <a:rPr lang="en-CA" sz="1000" err="1"/>
                  <a:t>makeSyntaxTree</a:t>
                </a:r>
                <a:r>
                  <a:rPr lang="en-CA" sz="1000"/>
                  <a:t> (</a:t>
                </a:r>
                <a:r>
                  <a:rPr lang="en-US" sz="1000" err="1"/>
                  <a:t>sourceCode</a:t>
                </a:r>
                <a:r>
                  <a:rPr lang="en-US" sz="1000"/>
                  <a:t>: char[], </a:t>
                </a:r>
                <a:r>
                  <a:rPr lang="en-US" sz="1000" err="1"/>
                  <a:t>classpath</a:t>
                </a:r>
                <a:r>
                  <a:rPr lang="en-US" sz="1000"/>
                  <a:t>: String[], sources: String[], </a:t>
                </a:r>
                <a:r>
                  <a:rPr lang="en-US" sz="1000" err="1"/>
                  <a:t>unitName:String</a:t>
                </a:r>
                <a:r>
                  <a:rPr lang="en-US" sz="1000"/>
                  <a:t>): </a:t>
                </a:r>
                <a:r>
                  <a:rPr lang="en-US" sz="1000" err="1"/>
                  <a:t>ASTNode</a:t>
                </a:r>
                <a:endParaRPr lang="en-CA" sz="100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E21B8F8-FCE8-49FB-9F69-01BDAC955E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349" y="2567626"/>
                <a:ext cx="3473822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47CF364-600A-43FE-BCEE-53600644059A}"/>
                </a:ext>
              </a:extLst>
            </p:cNvPr>
            <p:cNvCxnSpPr>
              <a:cxnSpLocks/>
            </p:cNvCxnSpPr>
            <p:nvPr/>
          </p:nvCxnSpPr>
          <p:spPr>
            <a:xfrm>
              <a:off x="4384415" y="1272401"/>
              <a:ext cx="3473822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081B9D4-9679-429F-B7AB-355E3C53BA0C}"/>
              </a:ext>
            </a:extLst>
          </p:cNvPr>
          <p:cNvCxnSpPr>
            <a:cxnSpLocks/>
          </p:cNvCxnSpPr>
          <p:nvPr/>
        </p:nvCxnSpPr>
        <p:spPr>
          <a:xfrm flipH="1">
            <a:off x="3911600" y="732031"/>
            <a:ext cx="1001217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D86C4D63-9381-4520-A09A-FC181A5D773A}"/>
              </a:ext>
            </a:extLst>
          </p:cNvPr>
          <p:cNvCxnSpPr>
            <a:cxnSpLocks/>
          </p:cNvCxnSpPr>
          <p:nvPr/>
        </p:nvCxnSpPr>
        <p:spPr>
          <a:xfrm>
            <a:off x="7720836" y="746655"/>
            <a:ext cx="1398415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D023880-F9F1-4D85-BD28-97AD52985F83}"/>
              </a:ext>
            </a:extLst>
          </p:cNvPr>
          <p:cNvCxnSpPr>
            <a:cxnSpLocks/>
          </p:cNvCxnSpPr>
          <p:nvPr/>
        </p:nvCxnSpPr>
        <p:spPr>
          <a:xfrm flipH="1">
            <a:off x="3728720" y="1854504"/>
            <a:ext cx="1520993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066452A-3ACF-44ED-8AE6-228AE45F1FB8}"/>
              </a:ext>
            </a:extLst>
          </p:cNvPr>
          <p:cNvCxnSpPr>
            <a:cxnSpLocks/>
          </p:cNvCxnSpPr>
          <p:nvPr/>
        </p:nvCxnSpPr>
        <p:spPr>
          <a:xfrm>
            <a:off x="7393685" y="1861645"/>
            <a:ext cx="1313435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E0EAA235-2896-41AE-850C-7959F0259B44}"/>
              </a:ext>
            </a:extLst>
          </p:cNvPr>
          <p:cNvCxnSpPr>
            <a:cxnSpLocks/>
          </p:cNvCxnSpPr>
          <p:nvPr/>
        </p:nvCxnSpPr>
        <p:spPr>
          <a:xfrm>
            <a:off x="6306451" y="1179812"/>
            <a:ext cx="0" cy="283316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152C733-4FC3-4DCD-B8B9-9CB6F12D3182}"/>
              </a:ext>
            </a:extLst>
          </p:cNvPr>
          <p:cNvCxnSpPr>
            <a:cxnSpLocks/>
          </p:cNvCxnSpPr>
          <p:nvPr/>
        </p:nvCxnSpPr>
        <p:spPr>
          <a:xfrm>
            <a:off x="6334022" y="2589994"/>
            <a:ext cx="0" cy="283316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0628CEBA-5554-45F4-A4F8-26658DB84632}"/>
              </a:ext>
            </a:extLst>
          </p:cNvPr>
          <p:cNvSpPr txBox="1"/>
          <p:nvPr/>
        </p:nvSpPr>
        <p:spPr>
          <a:xfrm>
            <a:off x="8476883" y="3989502"/>
            <a:ext cx="111675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900"/>
              <a:t>+ </a:t>
            </a:r>
            <a:r>
              <a:rPr lang="en-CA" sz="900" b="1"/>
              <a:t>CompilationUnit</a:t>
            </a:r>
          </a:p>
        </p:txBody>
      </p:sp>
      <p:sp>
        <p:nvSpPr>
          <p:cNvPr id="242" name="Isosceles Triangle 241">
            <a:extLst>
              <a:ext uri="{FF2B5EF4-FFF2-40B4-BE49-F238E27FC236}">
                <a16:creationId xmlns:a16="http://schemas.microsoft.com/office/drawing/2014/main" id="{7065C10D-1625-4A50-964B-EDCC7C058B72}"/>
              </a:ext>
            </a:extLst>
          </p:cNvPr>
          <p:cNvSpPr/>
          <p:nvPr/>
        </p:nvSpPr>
        <p:spPr>
          <a:xfrm rot="5400000">
            <a:off x="4994131" y="4736124"/>
            <a:ext cx="156172" cy="11128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DCD6718-639D-4345-A308-F93EAF4004F3}"/>
              </a:ext>
            </a:extLst>
          </p:cNvPr>
          <p:cNvCxnSpPr>
            <a:cxnSpLocks/>
          </p:cNvCxnSpPr>
          <p:nvPr/>
        </p:nvCxnSpPr>
        <p:spPr>
          <a:xfrm>
            <a:off x="7594272" y="4794789"/>
            <a:ext cx="16379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Isosceles Triangle 246">
            <a:extLst>
              <a:ext uri="{FF2B5EF4-FFF2-40B4-BE49-F238E27FC236}">
                <a16:creationId xmlns:a16="http://schemas.microsoft.com/office/drawing/2014/main" id="{477307DC-0C3C-43B4-85DF-22329B8C136A}"/>
              </a:ext>
            </a:extLst>
          </p:cNvPr>
          <p:cNvSpPr/>
          <p:nvPr/>
        </p:nvSpPr>
        <p:spPr>
          <a:xfrm rot="16200000">
            <a:off x="7460542" y="4736123"/>
            <a:ext cx="156172" cy="11128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86001A5B-B48A-4FCE-B523-136FF97A6BF0}"/>
              </a:ext>
            </a:extLst>
          </p:cNvPr>
          <p:cNvCxnSpPr>
            <a:cxnSpLocks/>
            <a:stCxn id="141" idx="0"/>
          </p:cNvCxnSpPr>
          <p:nvPr/>
        </p:nvCxnSpPr>
        <p:spPr>
          <a:xfrm flipV="1">
            <a:off x="6334022" y="5027709"/>
            <a:ext cx="0" cy="2946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Isosceles Triangle 253">
            <a:extLst>
              <a:ext uri="{FF2B5EF4-FFF2-40B4-BE49-F238E27FC236}">
                <a16:creationId xmlns:a16="http://schemas.microsoft.com/office/drawing/2014/main" id="{81FE22BB-E19F-4700-8477-2BD16BE6339C}"/>
              </a:ext>
            </a:extLst>
          </p:cNvPr>
          <p:cNvSpPr/>
          <p:nvPr/>
        </p:nvSpPr>
        <p:spPr>
          <a:xfrm>
            <a:off x="6255935" y="5018452"/>
            <a:ext cx="156172" cy="11128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8D4EA10F-4967-4759-BE43-F8EDF119F99F}"/>
              </a:ext>
            </a:extLst>
          </p:cNvPr>
          <p:cNvCxnSpPr>
            <a:cxnSpLocks/>
            <a:endCxn id="238" idx="1"/>
          </p:cNvCxnSpPr>
          <p:nvPr/>
        </p:nvCxnSpPr>
        <p:spPr>
          <a:xfrm>
            <a:off x="7588164" y="4104918"/>
            <a:ext cx="88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Isosceles Triangle 257">
            <a:extLst>
              <a:ext uri="{FF2B5EF4-FFF2-40B4-BE49-F238E27FC236}">
                <a16:creationId xmlns:a16="http://schemas.microsoft.com/office/drawing/2014/main" id="{D1848CBD-BF5A-45EE-B901-2B4CB0408608}"/>
              </a:ext>
            </a:extLst>
          </p:cNvPr>
          <p:cNvSpPr/>
          <p:nvPr/>
        </p:nvSpPr>
        <p:spPr>
          <a:xfrm rot="16200000">
            <a:off x="7454433" y="4055162"/>
            <a:ext cx="156172" cy="11128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8C7D45F-0315-4623-87CB-31701997315D}"/>
              </a:ext>
            </a:extLst>
          </p:cNvPr>
          <p:cNvCxnSpPr>
            <a:cxnSpLocks/>
            <a:endCxn id="263" idx="3"/>
          </p:cNvCxnSpPr>
          <p:nvPr/>
        </p:nvCxnSpPr>
        <p:spPr>
          <a:xfrm flipV="1">
            <a:off x="9292601" y="5736326"/>
            <a:ext cx="0" cy="7378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Isosceles Triangle 262">
            <a:extLst>
              <a:ext uri="{FF2B5EF4-FFF2-40B4-BE49-F238E27FC236}">
                <a16:creationId xmlns:a16="http://schemas.microsoft.com/office/drawing/2014/main" id="{ABE78EBE-1001-4BAC-ACC6-6D79E41AB0C5}"/>
              </a:ext>
            </a:extLst>
          </p:cNvPr>
          <p:cNvSpPr/>
          <p:nvPr/>
        </p:nvSpPr>
        <p:spPr>
          <a:xfrm>
            <a:off x="9214515" y="5625037"/>
            <a:ext cx="156172" cy="11128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DC12C2A8-3BE4-43AF-A997-B0879BD922FB}"/>
              </a:ext>
            </a:extLst>
          </p:cNvPr>
          <p:cNvCxnSpPr>
            <a:cxnSpLocks/>
          </p:cNvCxnSpPr>
          <p:nvPr/>
        </p:nvCxnSpPr>
        <p:spPr>
          <a:xfrm flipV="1">
            <a:off x="10998936" y="5746810"/>
            <a:ext cx="0" cy="7145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Isosceles Triangle 267">
            <a:extLst>
              <a:ext uri="{FF2B5EF4-FFF2-40B4-BE49-F238E27FC236}">
                <a16:creationId xmlns:a16="http://schemas.microsoft.com/office/drawing/2014/main" id="{6C76A070-E216-4721-96E4-9F43B4A6593E}"/>
              </a:ext>
            </a:extLst>
          </p:cNvPr>
          <p:cNvSpPr/>
          <p:nvPr/>
        </p:nvSpPr>
        <p:spPr>
          <a:xfrm>
            <a:off x="10921906" y="5635520"/>
            <a:ext cx="156172" cy="11128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sp>
        <p:nvSpPr>
          <p:cNvPr id="272" name="Isosceles Triangle 271">
            <a:extLst>
              <a:ext uri="{FF2B5EF4-FFF2-40B4-BE49-F238E27FC236}">
                <a16:creationId xmlns:a16="http://schemas.microsoft.com/office/drawing/2014/main" id="{D4A2A138-A8A2-490A-B3C7-AB0B5F621977}"/>
              </a:ext>
            </a:extLst>
          </p:cNvPr>
          <p:cNvSpPr/>
          <p:nvPr/>
        </p:nvSpPr>
        <p:spPr>
          <a:xfrm>
            <a:off x="10078371" y="5631015"/>
            <a:ext cx="156172" cy="11128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BA378B8D-A597-4C77-A4D6-7ACA3D2D43D5}"/>
              </a:ext>
            </a:extLst>
          </p:cNvPr>
          <p:cNvCxnSpPr>
            <a:cxnSpLocks/>
          </p:cNvCxnSpPr>
          <p:nvPr/>
        </p:nvCxnSpPr>
        <p:spPr>
          <a:xfrm flipV="1">
            <a:off x="6772379" y="6275807"/>
            <a:ext cx="0" cy="2126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Isosceles Triangle 275">
            <a:extLst>
              <a:ext uri="{FF2B5EF4-FFF2-40B4-BE49-F238E27FC236}">
                <a16:creationId xmlns:a16="http://schemas.microsoft.com/office/drawing/2014/main" id="{E77EC8FA-947A-4091-8718-9F7E8F17664A}"/>
              </a:ext>
            </a:extLst>
          </p:cNvPr>
          <p:cNvSpPr/>
          <p:nvPr/>
        </p:nvSpPr>
        <p:spPr>
          <a:xfrm>
            <a:off x="6700154" y="6270825"/>
            <a:ext cx="156172" cy="11128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3543D04-24AB-4C77-92B4-A27A6D7B9A4E}"/>
              </a:ext>
            </a:extLst>
          </p:cNvPr>
          <p:cNvCxnSpPr>
            <a:cxnSpLocks/>
          </p:cNvCxnSpPr>
          <p:nvPr/>
        </p:nvCxnSpPr>
        <p:spPr>
          <a:xfrm flipV="1">
            <a:off x="5913816" y="6262006"/>
            <a:ext cx="0" cy="2126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Isosceles Triangle 281">
            <a:extLst>
              <a:ext uri="{FF2B5EF4-FFF2-40B4-BE49-F238E27FC236}">
                <a16:creationId xmlns:a16="http://schemas.microsoft.com/office/drawing/2014/main" id="{8237680F-6373-42BC-9B48-6165961B81B9}"/>
              </a:ext>
            </a:extLst>
          </p:cNvPr>
          <p:cNvSpPr/>
          <p:nvPr/>
        </p:nvSpPr>
        <p:spPr>
          <a:xfrm>
            <a:off x="5841591" y="6257024"/>
            <a:ext cx="156172" cy="11128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3AE2C77B-B024-4B89-8D57-E87E082C62E7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10156457" y="5747954"/>
            <a:ext cx="0" cy="3350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5DF81CE-65C9-4D07-A21F-40A472F7F792}"/>
              </a:ext>
            </a:extLst>
          </p:cNvPr>
          <p:cNvCxnSpPr>
            <a:cxnSpLocks/>
            <a:endCxn id="292" idx="3"/>
          </p:cNvCxnSpPr>
          <p:nvPr/>
        </p:nvCxnSpPr>
        <p:spPr>
          <a:xfrm flipV="1">
            <a:off x="1458208" y="5743583"/>
            <a:ext cx="0" cy="7378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Isosceles Triangle 291">
            <a:extLst>
              <a:ext uri="{FF2B5EF4-FFF2-40B4-BE49-F238E27FC236}">
                <a16:creationId xmlns:a16="http://schemas.microsoft.com/office/drawing/2014/main" id="{A0430CAD-F5CD-4657-9ED5-948C941E7BF5}"/>
              </a:ext>
            </a:extLst>
          </p:cNvPr>
          <p:cNvSpPr/>
          <p:nvPr/>
        </p:nvSpPr>
        <p:spPr>
          <a:xfrm>
            <a:off x="1380122" y="5632294"/>
            <a:ext cx="156172" cy="11128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79F9070-347F-4CB0-AB56-6B4DFEAA2B32}"/>
              </a:ext>
            </a:extLst>
          </p:cNvPr>
          <p:cNvCxnSpPr>
            <a:cxnSpLocks/>
            <a:endCxn id="294" idx="3"/>
          </p:cNvCxnSpPr>
          <p:nvPr/>
        </p:nvCxnSpPr>
        <p:spPr>
          <a:xfrm flipV="1">
            <a:off x="2935548" y="5736326"/>
            <a:ext cx="0" cy="7378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Isosceles Triangle 293">
            <a:extLst>
              <a:ext uri="{FF2B5EF4-FFF2-40B4-BE49-F238E27FC236}">
                <a16:creationId xmlns:a16="http://schemas.microsoft.com/office/drawing/2014/main" id="{45E31B8D-09E3-4307-8036-85B0E69F04DF}"/>
              </a:ext>
            </a:extLst>
          </p:cNvPr>
          <p:cNvSpPr/>
          <p:nvPr/>
        </p:nvSpPr>
        <p:spPr>
          <a:xfrm>
            <a:off x="2857462" y="5625037"/>
            <a:ext cx="156172" cy="11128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</p:spTree>
    <p:extLst>
      <p:ext uri="{BB962C8B-B14F-4D97-AF65-F5344CB8AC3E}">
        <p14:creationId xmlns:p14="http://schemas.microsoft.com/office/powerpoint/2010/main" val="151202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141">
            <a:extLst>
              <a:ext uri="{FF2B5EF4-FFF2-40B4-BE49-F238E27FC236}">
                <a16:creationId xmlns:a16="http://schemas.microsoft.com/office/drawing/2014/main" id="{EAF003A8-C39A-45C5-9F6E-676B28302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76" y="701428"/>
            <a:ext cx="11690614" cy="545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4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A000B581-2723-45A0-AA08-C628FA8EF49F}"/>
              </a:ext>
            </a:extLst>
          </p:cNvPr>
          <p:cNvSpPr txBox="1"/>
          <p:nvPr/>
        </p:nvSpPr>
        <p:spPr>
          <a:xfrm>
            <a:off x="5165177" y="2611980"/>
            <a:ext cx="199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uc.isValidDir(pathname)</a:t>
            </a:r>
          </a:p>
          <a:p>
            <a:r>
              <a:rPr lang="en-US" sz="1400"/>
              <a:t>uc.isValidDir(sources[0])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F022B-CB17-48DA-B198-139DF07998B6}"/>
              </a:ext>
            </a:extLst>
          </p:cNvPr>
          <p:cNvSpPr txBox="1"/>
          <p:nvPr/>
        </p:nvSpPr>
        <p:spPr>
          <a:xfrm>
            <a:off x="2075990" y="2316776"/>
            <a:ext cx="1834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uc.getPathname(…)</a:t>
            </a:r>
          </a:p>
          <a:p>
            <a:r>
              <a:rPr lang="en-US" sz="1400"/>
              <a:t>uc.getJarFiles(…)</a:t>
            </a:r>
          </a:p>
          <a:p>
            <a:r>
              <a:rPr lang="en-US" sz="1400"/>
              <a:t>uc.getTargetType(…)</a:t>
            </a:r>
            <a:endParaRPr lang="en-CA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66584-DAF7-47B4-AD8F-820B3A93B62A}"/>
              </a:ext>
            </a:extLst>
          </p:cNvPr>
          <p:cNvCxnSpPr>
            <a:cxnSpLocks/>
          </p:cNvCxnSpPr>
          <p:nvPr/>
        </p:nvCxnSpPr>
        <p:spPr>
          <a:xfrm>
            <a:off x="8522200" y="2810447"/>
            <a:ext cx="1103828" cy="41000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E996B2-7606-4C16-AA29-CC74EBA15139}"/>
              </a:ext>
            </a:extLst>
          </p:cNvPr>
          <p:cNvSpPr txBox="1"/>
          <p:nvPr/>
        </p:nvSpPr>
        <p:spPr>
          <a:xfrm>
            <a:off x="2473421" y="5331888"/>
            <a:ext cx="345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Return and print decCount and refCount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A41D81-C488-4AF9-8FFE-51573DF6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F126-84B4-40CF-BE89-7D6733925506}" type="slidenum">
              <a:rPr lang="en-CA" smtClean="0"/>
              <a:t>3</a:t>
            </a:fld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471088-6457-47A8-B7FA-07380582A631}"/>
              </a:ext>
            </a:extLst>
          </p:cNvPr>
          <p:cNvSpPr/>
          <p:nvPr/>
        </p:nvSpPr>
        <p:spPr>
          <a:xfrm>
            <a:off x="517928" y="2096872"/>
            <a:ext cx="1566237" cy="15514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User has code and wants to count declarations &amp; references for a gven type</a:t>
            </a:r>
            <a:endParaRPr lang="en-CA" sz="160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31349D-9441-4110-8B12-B615F3A7E11B}"/>
              </a:ext>
            </a:extLst>
          </p:cNvPr>
          <p:cNvCxnSpPr>
            <a:cxnSpLocks/>
          </p:cNvCxnSpPr>
          <p:nvPr/>
        </p:nvCxnSpPr>
        <p:spPr>
          <a:xfrm>
            <a:off x="387927" y="1649627"/>
            <a:ext cx="345208" cy="416899"/>
          </a:xfrm>
          <a:prstGeom prst="straightConnector1">
            <a:avLst/>
          </a:prstGeom>
          <a:ln w="9525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F723C2-7129-4617-B39C-492D1C63785D}"/>
              </a:ext>
            </a:extLst>
          </p:cNvPr>
          <p:cNvCxnSpPr>
            <a:cxnSpLocks/>
          </p:cNvCxnSpPr>
          <p:nvPr/>
        </p:nvCxnSpPr>
        <p:spPr>
          <a:xfrm>
            <a:off x="2107907" y="2810447"/>
            <a:ext cx="1697475" cy="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15D9A4-DDE6-4D6E-A20D-7391491BDB3B}"/>
              </a:ext>
            </a:extLst>
          </p:cNvPr>
          <p:cNvSpPr/>
          <p:nvPr/>
        </p:nvSpPr>
        <p:spPr>
          <a:xfrm>
            <a:off x="3872518" y="2369177"/>
            <a:ext cx="1318256" cy="888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Pathname and/or jar files source is invalid</a:t>
            </a:r>
            <a:endParaRPr lang="en-CA" sz="16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F93140-CAF0-4146-B1AD-4801D1CBB985}"/>
              </a:ext>
            </a:extLst>
          </p:cNvPr>
          <p:cNvSpPr txBox="1"/>
          <p:nvPr/>
        </p:nvSpPr>
        <p:spPr>
          <a:xfrm>
            <a:off x="8956556" y="2502366"/>
            <a:ext cx="220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builder.filesToString(…)</a:t>
            </a:r>
          </a:p>
          <a:p>
            <a:r>
              <a:rPr lang="en-US" sz="1400"/>
              <a:t>builder.makeSyntaxTree(…)</a:t>
            </a:r>
            <a:endParaRPr lang="en-CA" sz="14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B7FD54-2304-45FD-8615-5CB349242E27}"/>
              </a:ext>
            </a:extLst>
          </p:cNvPr>
          <p:cNvSpPr/>
          <p:nvPr/>
        </p:nvSpPr>
        <p:spPr>
          <a:xfrm>
            <a:off x="9757787" y="3220448"/>
            <a:ext cx="1937328" cy="110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Have a tree to traverse and count declarations &amp; references</a:t>
            </a:r>
            <a:endParaRPr lang="en-CA" sz="160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1E0A3F-70EF-41DD-ADFC-3C8A5A34922C}"/>
              </a:ext>
            </a:extLst>
          </p:cNvPr>
          <p:cNvCxnSpPr>
            <a:cxnSpLocks/>
          </p:cNvCxnSpPr>
          <p:nvPr/>
        </p:nvCxnSpPr>
        <p:spPr>
          <a:xfrm flipH="1">
            <a:off x="10271582" y="4417867"/>
            <a:ext cx="232485" cy="554609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962897-A340-426F-8827-DA1DD6D1CB18}"/>
              </a:ext>
            </a:extLst>
          </p:cNvPr>
          <p:cNvSpPr txBox="1"/>
          <p:nvPr/>
        </p:nvSpPr>
        <p:spPr>
          <a:xfrm>
            <a:off x="10436227" y="4639162"/>
            <a:ext cx="185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counter.countDec(…)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93DB47-586E-41FD-88E8-C85E8928504E}"/>
              </a:ext>
            </a:extLst>
          </p:cNvPr>
          <p:cNvCxnSpPr>
            <a:cxnSpLocks/>
          </p:cNvCxnSpPr>
          <p:nvPr/>
        </p:nvCxnSpPr>
        <p:spPr>
          <a:xfrm flipH="1">
            <a:off x="2540705" y="5639665"/>
            <a:ext cx="3353020" cy="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91577D2-93C9-4EBA-BE64-0C6557090FA8}"/>
              </a:ext>
            </a:extLst>
          </p:cNvPr>
          <p:cNvSpPr/>
          <p:nvPr/>
        </p:nvSpPr>
        <p:spPr>
          <a:xfrm>
            <a:off x="695086" y="4804459"/>
            <a:ext cx="1781927" cy="12799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User has number of declarations &amp; references of a given type in their code</a:t>
            </a:r>
            <a:endParaRPr lang="en-CA" sz="160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67B47CD-4CFC-431A-9428-A55CCD6A17C8}"/>
              </a:ext>
            </a:extLst>
          </p:cNvPr>
          <p:cNvSpPr/>
          <p:nvPr/>
        </p:nvSpPr>
        <p:spPr>
          <a:xfrm>
            <a:off x="9093185" y="5034933"/>
            <a:ext cx="1378059" cy="8035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There exists a declaration of targetType</a:t>
            </a:r>
            <a:endParaRPr lang="en-CA" sz="160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6F6754B-D839-40CD-AF16-2621E1086A1A}"/>
              </a:ext>
            </a:extLst>
          </p:cNvPr>
          <p:cNvSpPr/>
          <p:nvPr/>
        </p:nvSpPr>
        <p:spPr>
          <a:xfrm>
            <a:off x="5912575" y="5209331"/>
            <a:ext cx="1378059" cy="8035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There exists a reference to targetType</a:t>
            </a:r>
            <a:endParaRPr lang="en-CA" sz="160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0461F0-1CA8-4194-AFF9-62F85CB4E483}"/>
              </a:ext>
            </a:extLst>
          </p:cNvPr>
          <p:cNvSpPr txBox="1"/>
          <p:nvPr/>
        </p:nvSpPr>
        <p:spPr>
          <a:xfrm>
            <a:off x="8416632" y="4436645"/>
            <a:ext cx="1131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decCount ++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E39689E0-2D60-4DFC-80D5-A5EE52E22D51}"/>
              </a:ext>
            </a:extLst>
          </p:cNvPr>
          <p:cNvSpPr/>
          <p:nvPr/>
        </p:nvSpPr>
        <p:spPr>
          <a:xfrm rot="21066961">
            <a:off x="8497218" y="4702874"/>
            <a:ext cx="800666" cy="523220"/>
          </a:xfrm>
          <a:prstGeom prst="arc">
            <a:avLst>
              <a:gd name="adj1" fmla="val 5377489"/>
              <a:gd name="adj2" fmla="val 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E5737B-30BB-4DEA-BD14-640B72413F10}"/>
              </a:ext>
            </a:extLst>
          </p:cNvPr>
          <p:cNvCxnSpPr>
            <a:cxnSpLocks/>
          </p:cNvCxnSpPr>
          <p:nvPr/>
        </p:nvCxnSpPr>
        <p:spPr>
          <a:xfrm flipH="1">
            <a:off x="7341718" y="5708016"/>
            <a:ext cx="1732396" cy="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0A846E6-E514-4962-8F44-69DFD795CF59}"/>
              </a:ext>
            </a:extLst>
          </p:cNvPr>
          <p:cNvSpPr txBox="1"/>
          <p:nvPr/>
        </p:nvSpPr>
        <p:spPr>
          <a:xfrm>
            <a:off x="7389614" y="5400239"/>
            <a:ext cx="1703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counter.countRef(…)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C50024-12A5-4BBC-8778-EA3CF3A62AFA}"/>
              </a:ext>
            </a:extLst>
          </p:cNvPr>
          <p:cNvSpPr txBox="1"/>
          <p:nvPr/>
        </p:nvSpPr>
        <p:spPr>
          <a:xfrm>
            <a:off x="5298443" y="4596917"/>
            <a:ext cx="1131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refCount ++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5AB25BD8-2624-4AEB-A4CB-F7EE35785745}"/>
              </a:ext>
            </a:extLst>
          </p:cNvPr>
          <p:cNvSpPr/>
          <p:nvPr/>
        </p:nvSpPr>
        <p:spPr>
          <a:xfrm rot="21066961">
            <a:off x="5379029" y="4863146"/>
            <a:ext cx="800666" cy="523220"/>
          </a:xfrm>
          <a:prstGeom prst="arc">
            <a:avLst>
              <a:gd name="adj1" fmla="val 5377489"/>
              <a:gd name="adj2" fmla="val 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BAD86A4C-BB97-4F0B-9578-39ECD7D20155}"/>
              </a:ext>
            </a:extLst>
          </p:cNvPr>
          <p:cNvSpPr/>
          <p:nvPr/>
        </p:nvSpPr>
        <p:spPr>
          <a:xfrm rot="3275364">
            <a:off x="4764844" y="1923005"/>
            <a:ext cx="800666" cy="523220"/>
          </a:xfrm>
          <a:prstGeom prst="arc">
            <a:avLst>
              <a:gd name="adj1" fmla="val 5377489"/>
              <a:gd name="adj2" fmla="val 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75FE7-C6AA-4CD5-B375-F1D1E27B8A1C}"/>
              </a:ext>
            </a:extLst>
          </p:cNvPr>
          <p:cNvSpPr txBox="1"/>
          <p:nvPr/>
        </p:nvSpPr>
        <p:spPr>
          <a:xfrm>
            <a:off x="4719994" y="1258571"/>
            <a:ext cx="1471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getPathname(…) </a:t>
            </a:r>
          </a:p>
          <a:p>
            <a:r>
              <a:rPr lang="en-US" sz="1400"/>
              <a:t>getjarFiles(…)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F0B38B1-8090-45D2-92C5-72F1142B7FB4}"/>
              </a:ext>
            </a:extLst>
          </p:cNvPr>
          <p:cNvSpPr/>
          <p:nvPr/>
        </p:nvSpPr>
        <p:spPr>
          <a:xfrm>
            <a:off x="7069927" y="2393598"/>
            <a:ext cx="1343633" cy="10804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Have valid pathname and jar files source</a:t>
            </a:r>
            <a:endParaRPr lang="en-CA" sz="160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5D40FE8-7A8E-42AE-8963-FBBD7BD59459}"/>
              </a:ext>
            </a:extLst>
          </p:cNvPr>
          <p:cNvCxnSpPr>
            <a:cxnSpLocks/>
          </p:cNvCxnSpPr>
          <p:nvPr/>
        </p:nvCxnSpPr>
        <p:spPr>
          <a:xfrm>
            <a:off x="5190836" y="2885602"/>
            <a:ext cx="1809549" cy="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5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822</TotalTime>
  <Words>252</Words>
  <Application>Microsoft Office PowerPoint</Application>
  <PresentationFormat>Widescreen</PresentationFormat>
  <Paragraphs>101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Teale Masrani</dc:creator>
  <cp:lastModifiedBy>Teale Masrani</cp:lastModifiedBy>
  <cp:revision>475</cp:revision>
  <dcterms:created xsi:type="dcterms:W3CDTF">2018-01-24T02:04:38Z</dcterms:created>
  <dcterms:modified xsi:type="dcterms:W3CDTF">2018-03-20T18:23:07Z</dcterms:modified>
</cp:coreProperties>
</file>