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341" r:id="rId4"/>
    <p:sldId id="401" r:id="rId5"/>
    <p:sldId id="400" r:id="rId6"/>
    <p:sldId id="399" r:id="rId7"/>
    <p:sldId id="405" r:id="rId8"/>
    <p:sldId id="406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404" r:id="rId33"/>
    <p:sldId id="367" r:id="rId34"/>
    <p:sldId id="368" r:id="rId35"/>
    <p:sldId id="369" r:id="rId36"/>
    <p:sldId id="402" r:id="rId37"/>
    <p:sldId id="403" r:id="rId38"/>
    <p:sldId id="398" r:id="rId3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9" autoAdjust="0"/>
    <p:restoredTop sz="87899" autoAdjust="0"/>
  </p:normalViewPr>
  <p:slideViewPr>
    <p:cSldViewPr>
      <p:cViewPr varScale="1">
        <p:scale>
          <a:sx n="80" d="100"/>
          <a:sy n="80" d="100"/>
        </p:scale>
        <p:origin x="-154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79945A31-50D0-4B7F-8C53-F9881CAF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3A5B316-42AB-406D-8D17-437B6F8DB609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3D04FEE-E2BD-4C0A-B5C3-15F65684D5C2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273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2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947E660-683E-46BB-A36F-AEA041D75372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478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4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805B568-DA1E-411A-B36C-95E0A0BE0569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683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6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8E79FAB-1EFE-4743-BC79-D7D9ABA1D4AA}" type="slidenum">
              <a:rPr lang="en-US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88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D10A2C2-2A69-4DF4-8B2E-A92142E19AF3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093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0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31A4E1A-504C-4020-921D-321EEE9E1081}" type="slidenum">
              <a:rPr lang="en-US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297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2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FFA506B-7F06-4F8A-9E9A-A52F725ECA9C}" type="slidenum">
              <a:rPr lang="en-US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502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5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1D36C0A-3FDF-4B57-BE63-F985EFAD9AD9}" type="slidenum">
              <a:rPr lang="en-US" smtClean="0">
                <a:latin typeface="Times New Roman" pitchFamily="18" charset="0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70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7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C0D12AA-FB18-4355-8A14-4DC9AF59F8B1}" type="slidenum">
              <a:rPr lang="en-US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912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9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6206D83-A1F4-46C1-AD3A-2F7686512EF0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117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1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8E5BC4-C1F2-47D9-85A2-C86B9D99971A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7F3653B-14AD-4CF9-9BB4-4510697A494B}" type="slidenum">
              <a:rPr lang="en-US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321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3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3F36F2F-88F9-4866-AC47-B42DD52DF87F}" type="slidenum">
              <a:rPr lang="en-US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731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7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BD8A965-BCD6-4ECF-8EAC-6DA9FC23F8B6}" type="slidenum">
              <a:rPr lang="en-US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6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7BB17CE-6E82-439C-8232-7BB3C4FE7A99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141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1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FBE2148-AE80-4514-B0A6-4D0DB69A227E}" type="slidenum">
              <a:rPr lang="en-US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345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3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BBF4F56-87F4-406E-8C9B-AF86C40B1F89}" type="slidenum">
              <a:rPr 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550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5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174F71-3740-442A-B6B6-C1FDCDF8D4FD}" type="slidenum">
              <a:rPr lang="en-US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755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7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F2B1BD3-D5B2-44C7-A881-3F98BF6A4142}" type="slidenum">
              <a:rPr lang="en-US" smtClean="0">
                <a:latin typeface="Times New Roman" pitchFamily="18" charset="0"/>
              </a:rPr>
              <a:pPr>
                <a:defRPr/>
              </a:pPr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60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9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6C83D59-03F6-46CC-B481-6C25418B5F87}" type="slidenum">
              <a:rPr lang="en-US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165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1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D8642F1-725E-4EF5-9BB7-BC86B849FA31}" type="slidenum">
              <a:rPr 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369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3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8E5BC4-C1F2-47D9-85A2-C86B9D99971A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F56211C-A621-4087-AA1A-0562CA1FFEA6}" type="slidenum">
              <a:rPr lang="en-US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57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5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F56211C-A621-4087-AA1A-0562CA1FFEA6}" type="slidenum">
              <a:rPr lang="en-US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57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5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1E0E3AA-A762-46C0-92D7-035D6209E753}" type="slidenum">
              <a:rPr lang="en-US" smtClean="0">
                <a:latin typeface="Times New Roman" pitchFamily="18" charset="0"/>
              </a:rPr>
              <a:pPr>
                <a:defRPr/>
              </a:pPr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779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7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08718-9D98-4960-8264-5EA74164F895}" type="slidenum">
              <a:rPr lang="en-US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4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F2765E-A5A3-47D8-A23B-3C7CEB10D6BC}" type="slidenum">
              <a:rPr lang="en-US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2189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21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6C83D59-03F6-46CC-B481-6C25418B5F87}" type="slidenum">
              <a:rPr lang="en-US" smtClean="0">
                <a:latin typeface="Times New Roman" pitchFamily="18" charset="0"/>
              </a:rPr>
              <a:pPr>
                <a:defRPr/>
              </a:pPr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165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1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6C83D59-03F6-46CC-B481-6C25418B5F87}" type="slidenum">
              <a:rPr lang="en-US" smtClean="0">
                <a:latin typeface="Times New Roman" pitchFamily="18" charset="0"/>
              </a:rPr>
              <a:pPr>
                <a:defRPr/>
              </a:pPr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165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1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E936112-2EB1-4B07-A6C9-C90873D8BB97}" type="slidenum">
              <a:rPr lang="en-US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718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7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8E5BC4-C1F2-47D9-85A2-C86B9D99971A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8E5BC4-C1F2-47D9-85A2-C86B9D99971A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8E5BC4-C1F2-47D9-85A2-C86B9D99971A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8E5BC4-C1F2-47D9-85A2-C86B9D99971A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613E580-E55A-4064-9E09-3753972050F2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864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8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2A23C88-07C5-493E-A74C-87664FC3A19B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069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0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2A83-4115-4EA6-A295-47886438A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BBC6-C16B-4AAA-8CAD-8804B2392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2036762" cy="5788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1063" cy="5788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B15A-7CD9-4242-B9BA-5298B2865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69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69225" cy="4187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71D5B-F7E9-4E9C-B272-886C1AFF8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2FFBF-A2EA-4F01-847E-D6469349C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4D8B-A809-4AFB-8E9D-CB9EA0BC7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A5CA-8728-4682-B1B3-ADE7DB57C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13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05000"/>
            <a:ext cx="3808412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E3264-5F05-4402-B263-3A2217E54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EFF8A-2E88-4039-B126-F734FA60D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5EEE-910D-4E34-8618-85BDE9461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C1AD6-D78E-4969-A661-BE11D823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B3E0-7F36-4727-A7D1-ADBDA5E61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AE4AE-EA6A-44FF-89A3-FE0EBFF12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F665-7D31-470D-A118-42A6487D4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F3249-EAC4-4A45-BEA8-541D9778E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2036762" cy="5788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1063" cy="5788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37ADE-3306-4F4D-BC7E-1CBD83C87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1E5A9-01ED-4622-9EEF-335C864A5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13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05000"/>
            <a:ext cx="3808412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B169D-2B66-45AE-A60E-B4A9A3029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88E15-3EF8-46B5-AE0F-413934D2E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8910-8F90-4C0F-9289-D9D364162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FA05-7869-40BA-9A04-0156F3A6A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99AA-A19C-4CB7-92BB-66792C730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E0940-C05B-4648-BCB8-F0EB8F037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692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69225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47650" y="0"/>
            <a:ext cx="793750" cy="18415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216900" y="6248400"/>
            <a:ext cx="530225" cy="606425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264C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AD648576-7988-4E7C-9F7B-E16CFA269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264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264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264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84188" y="1549400"/>
            <a:ext cx="8158162" cy="16891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095750" y="5734050"/>
            <a:ext cx="949325" cy="176213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434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692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434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69225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9C5CCDAF-FC8B-4D78-9405-EB2370413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264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264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264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s.purdue.edu/homes/ninghui/courses/252_Spring15/code/lsgrep/lsgrep2.c" TargetMode="External"/><Relationship Id="rId4" Type="http://schemas.openxmlformats.org/officeDocument/2006/relationships/hyperlink" Target="https://www.cs.purdue.edu/homes/ninghui/courses/252_Spring15/code/lsgrep/lsgrep.c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14400" y="1546225"/>
            <a:ext cx="7772400" cy="12493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FFFFE9"/>
                </a:solidFill>
              </a:rPr>
              <a:t/>
            </a:r>
            <a:br>
              <a:rPr lang="en-US" sz="3200">
                <a:solidFill>
                  <a:srgbClr val="FFFFE9"/>
                </a:solidFill>
              </a:rPr>
            </a:br>
            <a:r>
              <a:rPr lang="en-US" sz="4400">
                <a:solidFill>
                  <a:srgbClr val="FFFFE9"/>
                </a:solidFill>
              </a:rPr>
              <a:t>CS252: Systems Programming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371600" y="3733800"/>
            <a:ext cx="6858000" cy="220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Ninghui Li</a:t>
            </a: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Based on Slides by Prof. Gustavo </a:t>
            </a:r>
            <a:r>
              <a:rPr lang="en-US" sz="2400" dirty="0">
                <a:solidFill>
                  <a:srgbClr val="00264C"/>
                </a:solidFill>
              </a:rPr>
              <a:t>Rodriguez-Rivera </a:t>
            </a:r>
            <a:endParaRPr lang="en-US" sz="2400" dirty="0" smtClean="0">
              <a:solidFill>
                <a:srgbClr val="00264C"/>
              </a:solidFill>
            </a:endParaRP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00264C"/>
              </a:solidFill>
            </a:endParaRP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Topic 8: Opening Files and </a:t>
            </a:r>
            <a:r>
              <a:rPr lang="en-US" sz="2400" smtClean="0">
                <a:solidFill>
                  <a:srgbClr val="00264C"/>
                </a:solidFill>
              </a:rPr>
              <a:t>Starting Processes</a:t>
            </a:r>
            <a:endParaRPr lang="en-US" sz="2000" dirty="0">
              <a:solidFill>
                <a:srgbClr val="00264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>
                <a:solidFill>
                  <a:srgbClr val="333333"/>
                </a:solidFill>
              </a:rPr>
              <a:t>Open File </a:t>
            </a:r>
            <a:r>
              <a:rPr lang="en-US" sz="4400" dirty="0" smtClean="0">
                <a:solidFill>
                  <a:srgbClr val="333333"/>
                </a:solidFill>
              </a:rPr>
              <a:t>Object (or Open File Handle)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37171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502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Offset –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 next read or write operation will start at this offset in the file.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Each read/write operation increases the offset by the number of bytes read/written.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Reference Count –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It is increased by the number of file descriptors that point to this Open File Object.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When the reference count reaches 0 the Open File Object is removed.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 reference count is initially 1 and it is increased after fork() or calls like dup and dup2.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SzPct val="113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2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Default Open Files</a:t>
            </a:r>
          </a:p>
        </p:txBody>
      </p:sp>
      <p:sp>
        <p:nvSpPr>
          <p:cNvPr id="37376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618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When a process is created, there are three files opened by default: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0 – Default Standard Input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1 – Default Standard Output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2 – Default Standard Error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>
              <a:solidFill>
                <a:srgbClr val="00264C"/>
              </a:solidFill>
            </a:endParaRP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write(1, “Hello”, 5) Sends Hello to stdout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write(2, “Hello”, 5) Sends Hello to stderr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Stdin, stdout, and stderr are inherited from the parent process.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13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open()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75811" name="Text Box 2"/>
          <p:cNvSpPr txBox="1">
            <a:spLocks noChangeArrowheads="1"/>
          </p:cNvSpPr>
          <p:nvPr/>
        </p:nvSpPr>
        <p:spPr bwMode="auto">
          <a:xfrm>
            <a:off x="381000" y="1828800"/>
            <a:ext cx="8077200" cy="523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err="1">
                <a:solidFill>
                  <a:srgbClr val="00264C"/>
                </a:solidFill>
              </a:rPr>
              <a:t>int</a:t>
            </a:r>
            <a:r>
              <a:rPr lang="en-US" sz="2800" dirty="0">
                <a:solidFill>
                  <a:srgbClr val="00264C"/>
                </a:solidFill>
              </a:rPr>
              <a:t> open(filename, mode, [permissions]),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It opens the file in  </a:t>
            </a:r>
            <a:r>
              <a:rPr lang="en-US" sz="2400" b="1" i="1" dirty="0">
                <a:solidFill>
                  <a:srgbClr val="00264C"/>
                </a:solidFill>
              </a:rPr>
              <a:t>filename</a:t>
            </a:r>
            <a:r>
              <a:rPr lang="en-US" sz="2400" dirty="0">
                <a:solidFill>
                  <a:srgbClr val="00264C"/>
                </a:solidFill>
              </a:rPr>
              <a:t> using the permissions in </a:t>
            </a:r>
            <a:r>
              <a:rPr lang="en-US" sz="2400" b="1" i="1" dirty="0">
                <a:solidFill>
                  <a:srgbClr val="00264C"/>
                </a:solidFill>
              </a:rPr>
              <a:t>mode</a:t>
            </a:r>
            <a:r>
              <a:rPr lang="en-US" sz="2400" dirty="0">
                <a:solidFill>
                  <a:srgbClr val="00264C"/>
                </a:solidFill>
              </a:rPr>
              <a:t>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Mode: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264C"/>
                </a:solidFill>
              </a:rPr>
              <a:t>O_RDONLY, O_WRONLY, O_RDWR, O_CREAT, O_APPEND, O_TRUNC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264C"/>
                </a:solidFill>
              </a:rPr>
              <a:t>O_CREAT </a:t>
            </a:r>
            <a:r>
              <a:rPr lang="en-US" sz="2000" dirty="0" smtClean="0">
                <a:solidFill>
                  <a:srgbClr val="00264C"/>
                </a:solidFill>
              </a:rPr>
              <a:t>	If </a:t>
            </a:r>
            <a:r>
              <a:rPr lang="en-US" sz="2000" dirty="0">
                <a:solidFill>
                  <a:srgbClr val="00264C"/>
                </a:solidFill>
              </a:rPr>
              <a:t>the file does not exist, the file is created</a:t>
            </a:r>
            <a:r>
              <a:rPr lang="en-US" sz="2000" dirty="0" smtClean="0">
                <a:solidFill>
                  <a:srgbClr val="00264C"/>
                </a:solidFill>
              </a:rPr>
              <a:t>. Use </a:t>
            </a:r>
            <a:r>
              <a:rPr lang="en-US" sz="2000" dirty="0">
                <a:solidFill>
                  <a:srgbClr val="00264C"/>
                </a:solidFill>
              </a:rPr>
              <a:t>the permissions argument for initial permissions. </a:t>
            </a:r>
            <a:r>
              <a:rPr lang="en-US" sz="2000" dirty="0" smtClean="0">
                <a:solidFill>
                  <a:srgbClr val="00264C"/>
                </a:solidFill>
              </a:rPr>
              <a:t> Bits:  </a:t>
            </a:r>
            <a:r>
              <a:rPr lang="en-US" sz="2000" dirty="0" err="1" smtClean="0">
                <a:solidFill>
                  <a:srgbClr val="00264C"/>
                </a:solidFill>
              </a:rPr>
              <a:t>rwx</a:t>
            </a:r>
            <a:r>
              <a:rPr lang="en-US" sz="2000" dirty="0" smtClean="0">
                <a:solidFill>
                  <a:srgbClr val="00264C"/>
                </a:solidFill>
              </a:rPr>
              <a:t>(user) </a:t>
            </a:r>
            <a:r>
              <a:rPr lang="en-US" sz="2000" dirty="0" err="1" smtClean="0">
                <a:solidFill>
                  <a:srgbClr val="00264C"/>
                </a:solidFill>
              </a:rPr>
              <a:t>rwx</a:t>
            </a:r>
            <a:r>
              <a:rPr lang="en-US" sz="2000" dirty="0" smtClean="0">
                <a:solidFill>
                  <a:srgbClr val="00264C"/>
                </a:solidFill>
              </a:rPr>
              <a:t>(group) </a:t>
            </a:r>
            <a:r>
              <a:rPr lang="en-US" sz="2000" dirty="0" err="1" smtClean="0">
                <a:solidFill>
                  <a:srgbClr val="00264C"/>
                </a:solidFill>
              </a:rPr>
              <a:t>rwx</a:t>
            </a:r>
            <a:r>
              <a:rPr lang="en-US" sz="2000" dirty="0" smtClean="0">
                <a:solidFill>
                  <a:srgbClr val="00264C"/>
                </a:solidFill>
              </a:rPr>
              <a:t> (others) Example: 0555 – Read and execute by user, group and others. (101B==5Octal)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264C"/>
                </a:solidFill>
              </a:rPr>
              <a:t>O_APPEND. Append at the end of the file.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264C"/>
                </a:solidFill>
              </a:rPr>
              <a:t>O_TRUNC</a:t>
            </a:r>
            <a:r>
              <a:rPr lang="en-US" sz="2000" dirty="0">
                <a:solidFill>
                  <a:srgbClr val="00264C"/>
                </a:solidFill>
              </a:rPr>
              <a:t>. Truncate file to length 0.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264C"/>
                </a:solidFill>
              </a:rPr>
              <a:t>See “man open”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52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close()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7785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void close(</a:t>
            </a:r>
            <a:r>
              <a:rPr lang="en-US" sz="3200" dirty="0" err="1">
                <a:solidFill>
                  <a:srgbClr val="00264C"/>
                </a:solidFill>
              </a:rPr>
              <a:t>int</a:t>
            </a:r>
            <a:r>
              <a:rPr lang="en-US" sz="3200" dirty="0">
                <a:solidFill>
                  <a:srgbClr val="00264C"/>
                </a:solidFill>
              </a:rPr>
              <a:t> </a:t>
            </a:r>
            <a:r>
              <a:rPr lang="en-US" sz="3200" dirty="0" err="1">
                <a:solidFill>
                  <a:srgbClr val="00264C"/>
                </a:solidFill>
              </a:rPr>
              <a:t>fd</a:t>
            </a:r>
            <a:r>
              <a:rPr lang="en-US" sz="3200" dirty="0">
                <a:solidFill>
                  <a:srgbClr val="00264C"/>
                </a:solidFill>
              </a:rPr>
              <a:t>)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Decrements the count of the </a:t>
            </a:r>
            <a:r>
              <a:rPr lang="en-US" sz="2800" b="1" i="1" dirty="0">
                <a:solidFill>
                  <a:srgbClr val="00264C"/>
                </a:solidFill>
              </a:rPr>
              <a:t>open file object</a:t>
            </a:r>
            <a:r>
              <a:rPr lang="en-US" sz="2800" dirty="0">
                <a:solidFill>
                  <a:srgbClr val="00264C"/>
                </a:solidFill>
              </a:rPr>
              <a:t> pointed by </a:t>
            </a:r>
            <a:r>
              <a:rPr lang="en-US" sz="2800" dirty="0" err="1">
                <a:solidFill>
                  <a:srgbClr val="00264C"/>
                </a:solidFill>
              </a:rPr>
              <a:t>fd</a:t>
            </a:r>
            <a:endParaRPr lang="en-US" sz="2800" dirty="0">
              <a:solidFill>
                <a:srgbClr val="00264C"/>
              </a:solidFill>
            </a:endParaRP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If the reference count of the </a:t>
            </a:r>
            <a:r>
              <a:rPr lang="en-US" sz="2800" b="1" i="1" dirty="0">
                <a:solidFill>
                  <a:srgbClr val="00264C"/>
                </a:solidFill>
              </a:rPr>
              <a:t>open file object</a:t>
            </a:r>
            <a:r>
              <a:rPr lang="en-US" sz="2800" dirty="0">
                <a:solidFill>
                  <a:srgbClr val="00264C"/>
                </a:solidFill>
              </a:rPr>
              <a:t> reaches 0, the open file object is </a:t>
            </a:r>
            <a:r>
              <a:rPr lang="en-US" sz="2800" dirty="0" smtClean="0">
                <a:solidFill>
                  <a:srgbClr val="00264C"/>
                </a:solidFill>
              </a:rPr>
              <a:t>removed.</a:t>
            </a:r>
            <a:endParaRPr lang="en-US" sz="28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43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79907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153400" cy="450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 dirty="0" err="1">
                <a:solidFill>
                  <a:srgbClr val="00264C"/>
                </a:solidFill>
              </a:rPr>
              <a:t>int</a:t>
            </a:r>
            <a:r>
              <a:rPr lang="en-US" sz="2800" b="1" i="1" dirty="0">
                <a:solidFill>
                  <a:srgbClr val="00264C"/>
                </a:solidFill>
              </a:rPr>
              <a:t> fork()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It is the only way to create a new process in UNIX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 OS creates a new child process that is a copy of the parent</a:t>
            </a:r>
            <a:r>
              <a:rPr lang="en-US" sz="2400" dirty="0" smtClean="0">
                <a:solidFill>
                  <a:srgbClr val="00264C"/>
                </a:solidFill>
              </a:rPr>
              <a:t>.  </a:t>
            </a:r>
            <a:endParaRPr lang="en-US" sz="2400" dirty="0">
              <a:solidFill>
                <a:srgbClr val="00264C"/>
              </a:solidFill>
            </a:endParaRP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ret = fork() returns: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264C"/>
                </a:solidFill>
              </a:rPr>
              <a:t>ret == 0 in the child process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264C"/>
                </a:solidFill>
              </a:rPr>
              <a:t>ret == </a:t>
            </a:r>
            <a:r>
              <a:rPr lang="en-US" sz="2000" dirty="0" err="1">
                <a:solidFill>
                  <a:srgbClr val="00264C"/>
                </a:solidFill>
              </a:rPr>
              <a:t>pid</a:t>
            </a:r>
            <a:r>
              <a:rPr lang="en-US" sz="2000" dirty="0">
                <a:solidFill>
                  <a:srgbClr val="00264C"/>
                </a:solidFill>
              </a:rPr>
              <a:t> &gt; 0 in the parent process.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264C"/>
                </a:solidFill>
              </a:rPr>
              <a:t>ret &lt; 0 error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 memory in the child process is a copy of the parent process’s memory.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We will see later that this is optimized by using VM copy-on-write.</a:t>
            </a:r>
          </a:p>
        </p:txBody>
      </p:sp>
    </p:spTree>
    <p:extLst>
      <p:ext uri="{BB962C8B-B14F-4D97-AF65-F5344CB8AC3E}">
        <p14:creationId xmlns:p14="http://schemas.microsoft.com/office/powerpoint/2010/main" val="912220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195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39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The </a:t>
            </a:r>
            <a:r>
              <a:rPr lang="en-US" sz="3200" dirty="0" smtClean="0">
                <a:solidFill>
                  <a:srgbClr val="00264C"/>
                </a:solidFill>
              </a:rPr>
              <a:t>File Descriptor </a:t>
            </a:r>
            <a:r>
              <a:rPr lang="en-US" sz="3200" dirty="0">
                <a:solidFill>
                  <a:srgbClr val="00264C"/>
                </a:solidFill>
              </a:rPr>
              <a:t>table of the parent is also copied in the child. 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The </a:t>
            </a:r>
            <a:r>
              <a:rPr lang="en-US" sz="3200" dirty="0" smtClean="0">
                <a:solidFill>
                  <a:srgbClr val="00264C"/>
                </a:solidFill>
              </a:rPr>
              <a:t>Open File </a:t>
            </a:r>
            <a:r>
              <a:rPr lang="en-US" sz="3200" dirty="0">
                <a:solidFill>
                  <a:srgbClr val="00264C"/>
                </a:solidFill>
              </a:rPr>
              <a:t>Objects of the parent are shared with the child.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264C"/>
                </a:solidFill>
              </a:rPr>
              <a:t>The </a:t>
            </a:r>
            <a:r>
              <a:rPr lang="en-US" sz="3200" dirty="0">
                <a:solidFill>
                  <a:srgbClr val="00264C"/>
                </a:solidFill>
              </a:rPr>
              <a:t>reference counters of the Open File Objects are </a:t>
            </a:r>
            <a:r>
              <a:rPr lang="en-US" sz="3200" dirty="0" smtClean="0">
                <a:solidFill>
                  <a:srgbClr val="00264C"/>
                </a:solidFill>
              </a:rPr>
              <a:t>increased.</a:t>
            </a:r>
            <a:endParaRPr lang="en-US" sz="3200" dirty="0">
              <a:solidFill>
                <a:srgbClr val="00264C"/>
              </a:solidFill>
            </a:endParaRP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 dirty="0">
              <a:solidFill>
                <a:srgbClr val="00264C"/>
              </a:solidFill>
            </a:endParaRP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67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400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84004" name="Rectangle 3"/>
          <p:cNvSpPr>
            <a:spLocks noChangeArrowheads="1"/>
          </p:cNvSpPr>
          <p:nvPr/>
        </p:nvSpPr>
        <p:spPr bwMode="auto">
          <a:xfrm>
            <a:off x="990600" y="3124200"/>
            <a:ext cx="1066800" cy="1752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05" name="Line 4"/>
          <p:cNvSpPr>
            <a:spLocks noChangeShapeType="1"/>
          </p:cNvSpPr>
          <p:nvPr/>
        </p:nvSpPr>
        <p:spPr bwMode="auto">
          <a:xfrm>
            <a:off x="914400" y="3352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6" name="Line 5"/>
          <p:cNvSpPr>
            <a:spLocks noChangeShapeType="1"/>
          </p:cNvSpPr>
          <p:nvPr/>
        </p:nvSpPr>
        <p:spPr bwMode="auto">
          <a:xfrm>
            <a:off x="990600" y="3657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7" name="Line 6"/>
          <p:cNvSpPr>
            <a:spLocks noChangeShapeType="1"/>
          </p:cNvSpPr>
          <p:nvPr/>
        </p:nvSpPr>
        <p:spPr bwMode="auto">
          <a:xfrm>
            <a:off x="990600" y="3962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8" name="Line 7"/>
          <p:cNvSpPr>
            <a:spLocks noChangeShapeType="1"/>
          </p:cNvSpPr>
          <p:nvPr/>
        </p:nvSpPr>
        <p:spPr bwMode="auto">
          <a:xfrm>
            <a:off x="990600" y="4267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09" name="Line 8"/>
          <p:cNvSpPr>
            <a:spLocks noChangeShapeType="1"/>
          </p:cNvSpPr>
          <p:nvPr/>
        </p:nvSpPr>
        <p:spPr bwMode="auto">
          <a:xfrm>
            <a:off x="990600" y="4572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4010" name="Rectangle 9"/>
          <p:cNvSpPr>
            <a:spLocks noChangeArrowheads="1"/>
          </p:cNvSpPr>
          <p:nvPr/>
        </p:nvSpPr>
        <p:spPr bwMode="auto">
          <a:xfrm>
            <a:off x="2743200" y="22098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11" name="Line 10"/>
          <p:cNvSpPr>
            <a:spLocks noChangeShapeType="1"/>
          </p:cNvSpPr>
          <p:nvPr/>
        </p:nvSpPr>
        <p:spPr bwMode="auto">
          <a:xfrm flipV="1">
            <a:off x="1981200" y="2968625"/>
            <a:ext cx="762000" cy="311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012" name="Text Box 11"/>
          <p:cNvSpPr txBox="1">
            <a:spLocks noChangeArrowheads="1"/>
          </p:cNvSpPr>
          <p:nvPr/>
        </p:nvSpPr>
        <p:spPr bwMode="auto">
          <a:xfrm>
            <a:off x="2286000" y="17526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84013" name="Rectangle 12"/>
          <p:cNvSpPr>
            <a:spLocks noChangeArrowheads="1"/>
          </p:cNvSpPr>
          <p:nvPr/>
        </p:nvSpPr>
        <p:spPr bwMode="auto">
          <a:xfrm>
            <a:off x="2819400" y="35814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14" name="Line 13"/>
          <p:cNvSpPr>
            <a:spLocks noChangeShapeType="1"/>
          </p:cNvSpPr>
          <p:nvPr/>
        </p:nvSpPr>
        <p:spPr bwMode="auto">
          <a:xfrm>
            <a:off x="2057400" y="3429000"/>
            <a:ext cx="762000" cy="9144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015" name="Rectangle 14"/>
          <p:cNvSpPr>
            <a:spLocks noChangeArrowheads="1"/>
          </p:cNvSpPr>
          <p:nvPr/>
        </p:nvSpPr>
        <p:spPr bwMode="auto">
          <a:xfrm>
            <a:off x="3048000" y="50292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4016" name="Line 15"/>
          <p:cNvSpPr>
            <a:spLocks noChangeShapeType="1"/>
          </p:cNvSpPr>
          <p:nvPr/>
        </p:nvSpPr>
        <p:spPr bwMode="auto">
          <a:xfrm>
            <a:off x="2057400" y="3810000"/>
            <a:ext cx="990600" cy="1981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017" name="Text Box 16"/>
          <p:cNvSpPr txBox="1">
            <a:spLocks noChangeArrowheads="1"/>
          </p:cNvSpPr>
          <p:nvPr/>
        </p:nvSpPr>
        <p:spPr bwMode="auto">
          <a:xfrm>
            <a:off x="2667000" y="25908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84018" name="Text Box 17"/>
          <p:cNvSpPr txBox="1">
            <a:spLocks noChangeArrowheads="1"/>
          </p:cNvSpPr>
          <p:nvPr/>
        </p:nvSpPr>
        <p:spPr bwMode="auto">
          <a:xfrm>
            <a:off x="0" y="2286000"/>
            <a:ext cx="2362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FileTable (parent)_</a:t>
            </a:r>
          </a:p>
        </p:txBody>
      </p:sp>
      <p:sp>
        <p:nvSpPr>
          <p:cNvPr id="384019" name="Text Box 18"/>
          <p:cNvSpPr txBox="1">
            <a:spLocks noChangeArrowheads="1"/>
          </p:cNvSpPr>
          <p:nvPr/>
        </p:nvSpPr>
        <p:spPr bwMode="auto">
          <a:xfrm>
            <a:off x="2667000" y="38862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84020" name="Text Box 19"/>
          <p:cNvSpPr txBox="1">
            <a:spLocks noChangeArrowheads="1"/>
          </p:cNvSpPr>
          <p:nvPr/>
        </p:nvSpPr>
        <p:spPr bwMode="auto">
          <a:xfrm>
            <a:off x="2971800" y="53340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84021" name="Rectangle 20"/>
          <p:cNvSpPr>
            <a:spLocks noChangeArrowheads="1"/>
          </p:cNvSpPr>
          <p:nvPr/>
        </p:nvSpPr>
        <p:spPr bwMode="auto">
          <a:xfrm>
            <a:off x="231775" y="17526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384022" name="Text Box 21"/>
          <p:cNvSpPr txBox="1">
            <a:spLocks noChangeArrowheads="1"/>
          </p:cNvSpPr>
          <p:nvPr/>
        </p:nvSpPr>
        <p:spPr bwMode="auto">
          <a:xfrm>
            <a:off x="609600" y="28956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</p:spTree>
    <p:extLst>
      <p:ext uri="{BB962C8B-B14F-4D97-AF65-F5344CB8AC3E}">
        <p14:creationId xmlns:p14="http://schemas.microsoft.com/office/powerpoint/2010/main" val="652577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605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86052" name="Rectangle 3"/>
          <p:cNvSpPr>
            <a:spLocks noChangeArrowheads="1"/>
          </p:cNvSpPr>
          <p:nvPr/>
        </p:nvSpPr>
        <p:spPr bwMode="auto">
          <a:xfrm>
            <a:off x="990600" y="3124200"/>
            <a:ext cx="1066800" cy="1752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53" name="Line 4"/>
          <p:cNvSpPr>
            <a:spLocks noChangeShapeType="1"/>
          </p:cNvSpPr>
          <p:nvPr/>
        </p:nvSpPr>
        <p:spPr bwMode="auto">
          <a:xfrm>
            <a:off x="914400" y="3352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4" name="Line 5"/>
          <p:cNvSpPr>
            <a:spLocks noChangeShapeType="1"/>
          </p:cNvSpPr>
          <p:nvPr/>
        </p:nvSpPr>
        <p:spPr bwMode="auto">
          <a:xfrm>
            <a:off x="990600" y="3657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5" name="Line 6"/>
          <p:cNvSpPr>
            <a:spLocks noChangeShapeType="1"/>
          </p:cNvSpPr>
          <p:nvPr/>
        </p:nvSpPr>
        <p:spPr bwMode="auto">
          <a:xfrm>
            <a:off x="990600" y="3962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6" name="Line 7"/>
          <p:cNvSpPr>
            <a:spLocks noChangeShapeType="1"/>
          </p:cNvSpPr>
          <p:nvPr/>
        </p:nvSpPr>
        <p:spPr bwMode="auto">
          <a:xfrm>
            <a:off x="990600" y="4267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7" name="Line 8"/>
          <p:cNvSpPr>
            <a:spLocks noChangeShapeType="1"/>
          </p:cNvSpPr>
          <p:nvPr/>
        </p:nvSpPr>
        <p:spPr bwMode="auto">
          <a:xfrm>
            <a:off x="990600" y="4572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58" name="Rectangle 9"/>
          <p:cNvSpPr>
            <a:spLocks noChangeArrowheads="1"/>
          </p:cNvSpPr>
          <p:nvPr/>
        </p:nvSpPr>
        <p:spPr bwMode="auto">
          <a:xfrm>
            <a:off x="2743200" y="22098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59" name="Line 10"/>
          <p:cNvSpPr>
            <a:spLocks noChangeShapeType="1"/>
          </p:cNvSpPr>
          <p:nvPr/>
        </p:nvSpPr>
        <p:spPr bwMode="auto">
          <a:xfrm flipV="1">
            <a:off x="1981200" y="2968625"/>
            <a:ext cx="762000" cy="311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60" name="Text Box 11"/>
          <p:cNvSpPr txBox="1">
            <a:spLocks noChangeArrowheads="1"/>
          </p:cNvSpPr>
          <p:nvPr/>
        </p:nvSpPr>
        <p:spPr bwMode="auto">
          <a:xfrm>
            <a:off x="2286000" y="17526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86061" name="Rectangle 12"/>
          <p:cNvSpPr>
            <a:spLocks noChangeArrowheads="1"/>
          </p:cNvSpPr>
          <p:nvPr/>
        </p:nvSpPr>
        <p:spPr bwMode="auto">
          <a:xfrm>
            <a:off x="2819400" y="35814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62" name="Line 13"/>
          <p:cNvSpPr>
            <a:spLocks noChangeShapeType="1"/>
          </p:cNvSpPr>
          <p:nvPr/>
        </p:nvSpPr>
        <p:spPr bwMode="auto">
          <a:xfrm>
            <a:off x="2057400" y="3429000"/>
            <a:ext cx="762000" cy="9144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63" name="Rectangle 14"/>
          <p:cNvSpPr>
            <a:spLocks noChangeArrowheads="1"/>
          </p:cNvSpPr>
          <p:nvPr/>
        </p:nvSpPr>
        <p:spPr bwMode="auto">
          <a:xfrm>
            <a:off x="3048000" y="5029200"/>
            <a:ext cx="16764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64" name="Line 15"/>
          <p:cNvSpPr>
            <a:spLocks noChangeShapeType="1"/>
          </p:cNvSpPr>
          <p:nvPr/>
        </p:nvSpPr>
        <p:spPr bwMode="auto">
          <a:xfrm>
            <a:off x="2057400" y="3810000"/>
            <a:ext cx="990600" cy="1981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65" name="Text Box 16"/>
          <p:cNvSpPr txBox="1">
            <a:spLocks noChangeArrowheads="1"/>
          </p:cNvSpPr>
          <p:nvPr/>
        </p:nvSpPr>
        <p:spPr bwMode="auto">
          <a:xfrm>
            <a:off x="2667000" y="25908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386066" name="Text Box 17"/>
          <p:cNvSpPr txBox="1">
            <a:spLocks noChangeArrowheads="1"/>
          </p:cNvSpPr>
          <p:nvPr/>
        </p:nvSpPr>
        <p:spPr bwMode="auto">
          <a:xfrm>
            <a:off x="228600" y="2286000"/>
            <a:ext cx="2362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FileTable (parent)</a:t>
            </a:r>
          </a:p>
        </p:txBody>
      </p:sp>
      <p:sp>
        <p:nvSpPr>
          <p:cNvPr id="386067" name="Text Box 18"/>
          <p:cNvSpPr txBox="1">
            <a:spLocks noChangeArrowheads="1"/>
          </p:cNvSpPr>
          <p:nvPr/>
        </p:nvSpPr>
        <p:spPr bwMode="auto">
          <a:xfrm>
            <a:off x="2743200" y="38862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386068" name="Text Box 19"/>
          <p:cNvSpPr txBox="1">
            <a:spLocks noChangeArrowheads="1"/>
          </p:cNvSpPr>
          <p:nvPr/>
        </p:nvSpPr>
        <p:spPr bwMode="auto">
          <a:xfrm>
            <a:off x="2971800" y="53340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386069" name="Text Box 20"/>
          <p:cNvSpPr txBox="1">
            <a:spLocks noChangeArrowheads="1"/>
          </p:cNvSpPr>
          <p:nvPr/>
        </p:nvSpPr>
        <p:spPr bwMode="auto">
          <a:xfrm>
            <a:off x="0" y="1752600"/>
            <a:ext cx="3657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After:</a:t>
            </a:r>
          </a:p>
        </p:txBody>
      </p:sp>
      <p:sp>
        <p:nvSpPr>
          <p:cNvPr id="386070" name="Text Box 21"/>
          <p:cNvSpPr txBox="1">
            <a:spLocks noChangeArrowheads="1"/>
          </p:cNvSpPr>
          <p:nvPr/>
        </p:nvSpPr>
        <p:spPr bwMode="auto">
          <a:xfrm>
            <a:off x="609600" y="28956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386071" name="Rectangle 22"/>
          <p:cNvSpPr>
            <a:spLocks noChangeArrowheads="1"/>
          </p:cNvSpPr>
          <p:nvPr/>
        </p:nvSpPr>
        <p:spPr bwMode="auto">
          <a:xfrm>
            <a:off x="6858000" y="3352800"/>
            <a:ext cx="1066800" cy="1752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86072" name="Line 23"/>
          <p:cNvSpPr>
            <a:spLocks noChangeShapeType="1"/>
          </p:cNvSpPr>
          <p:nvPr/>
        </p:nvSpPr>
        <p:spPr bwMode="auto">
          <a:xfrm>
            <a:off x="6781800" y="3581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3" name="Line 24"/>
          <p:cNvSpPr>
            <a:spLocks noChangeShapeType="1"/>
          </p:cNvSpPr>
          <p:nvPr/>
        </p:nvSpPr>
        <p:spPr bwMode="auto">
          <a:xfrm>
            <a:off x="6858000" y="3886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4" name="Line 25"/>
          <p:cNvSpPr>
            <a:spLocks noChangeShapeType="1"/>
          </p:cNvSpPr>
          <p:nvPr/>
        </p:nvSpPr>
        <p:spPr bwMode="auto">
          <a:xfrm>
            <a:off x="6858000" y="4191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5" name="Line 26"/>
          <p:cNvSpPr>
            <a:spLocks noChangeShapeType="1"/>
          </p:cNvSpPr>
          <p:nvPr/>
        </p:nvSpPr>
        <p:spPr bwMode="auto">
          <a:xfrm>
            <a:off x="6858000" y="4495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6" name="Line 27"/>
          <p:cNvSpPr>
            <a:spLocks noChangeShapeType="1"/>
          </p:cNvSpPr>
          <p:nvPr/>
        </p:nvSpPr>
        <p:spPr bwMode="auto">
          <a:xfrm>
            <a:off x="6858000" y="4800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6077" name="Text Box 28"/>
          <p:cNvSpPr txBox="1">
            <a:spLocks noChangeArrowheads="1"/>
          </p:cNvSpPr>
          <p:nvPr/>
        </p:nvSpPr>
        <p:spPr bwMode="auto">
          <a:xfrm>
            <a:off x="6096000" y="2514600"/>
            <a:ext cx="2362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FileTable (child)</a:t>
            </a:r>
          </a:p>
        </p:txBody>
      </p:sp>
      <p:sp>
        <p:nvSpPr>
          <p:cNvPr id="386078" name="Text Box 29"/>
          <p:cNvSpPr txBox="1">
            <a:spLocks noChangeArrowheads="1"/>
          </p:cNvSpPr>
          <p:nvPr/>
        </p:nvSpPr>
        <p:spPr bwMode="auto">
          <a:xfrm>
            <a:off x="6477000" y="31242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386079" name="Line 30"/>
          <p:cNvSpPr>
            <a:spLocks noChangeShapeType="1"/>
          </p:cNvSpPr>
          <p:nvPr/>
        </p:nvSpPr>
        <p:spPr bwMode="auto">
          <a:xfrm flipH="1" flipV="1">
            <a:off x="4492625" y="2968625"/>
            <a:ext cx="2444750" cy="539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80" name="Line 31"/>
          <p:cNvSpPr>
            <a:spLocks noChangeShapeType="1"/>
          </p:cNvSpPr>
          <p:nvPr/>
        </p:nvSpPr>
        <p:spPr bwMode="auto">
          <a:xfrm flipH="1">
            <a:off x="4492625" y="3733800"/>
            <a:ext cx="2368550" cy="3048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6081" name="Line 32"/>
          <p:cNvSpPr>
            <a:spLocks noChangeShapeType="1"/>
          </p:cNvSpPr>
          <p:nvPr/>
        </p:nvSpPr>
        <p:spPr bwMode="auto">
          <a:xfrm flipH="1">
            <a:off x="4721225" y="4038600"/>
            <a:ext cx="2216150" cy="13716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3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</a:t>
            </a:r>
            <a:r>
              <a:rPr lang="en-US" sz="4400" b="1" i="1">
                <a:solidFill>
                  <a:srgbClr val="333333"/>
                </a:solidFill>
              </a:rPr>
              <a:t>fork()</a:t>
            </a:r>
            <a:r>
              <a:rPr lang="en-US" sz="4400">
                <a:solidFill>
                  <a:srgbClr val="333333"/>
                </a:solidFill>
              </a:rPr>
              <a:t> system call</a:t>
            </a:r>
          </a:p>
        </p:txBody>
      </p:sp>
      <p:sp>
        <p:nvSpPr>
          <p:cNvPr id="38809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Implication of parent and child sharing file objects: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By sharing the same open file objects, parent and child or multiple children can communicate with each other</a:t>
            </a:r>
            <a:r>
              <a:rPr lang="en-US" sz="2400" dirty="0" smtClean="0">
                <a:solidFill>
                  <a:srgbClr val="00264C"/>
                </a:solidFill>
              </a:rPr>
              <a:t>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They share the same offset, that is, after one reads it, the offset will be updated</a:t>
            </a:r>
            <a:endParaRPr lang="en-US" sz="2400" dirty="0">
              <a:solidFill>
                <a:srgbClr val="00264C"/>
              </a:solidFill>
            </a:endParaRP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We will use this property to be able to make the commands in a pipe line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0450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execvp() system call</a:t>
            </a:r>
          </a:p>
        </p:txBody>
      </p:sp>
      <p:sp>
        <p:nvSpPr>
          <p:cNvPr id="39014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err="1">
                <a:solidFill>
                  <a:srgbClr val="00264C"/>
                </a:solidFill>
              </a:rPr>
              <a:t>int</a:t>
            </a:r>
            <a:r>
              <a:rPr lang="en-US" sz="2800" dirty="0">
                <a:solidFill>
                  <a:srgbClr val="00264C"/>
                </a:solidFill>
              </a:rPr>
              <a:t> </a:t>
            </a:r>
            <a:r>
              <a:rPr lang="en-US" sz="2800" dirty="0" err="1">
                <a:solidFill>
                  <a:srgbClr val="00264C"/>
                </a:solidFill>
              </a:rPr>
              <a:t>execvp</a:t>
            </a:r>
            <a:r>
              <a:rPr lang="en-US" sz="2800" dirty="0">
                <a:solidFill>
                  <a:srgbClr val="00264C"/>
                </a:solidFill>
              </a:rPr>
              <a:t>(</a:t>
            </a:r>
            <a:r>
              <a:rPr lang="en-US" sz="2800" dirty="0" err="1">
                <a:solidFill>
                  <a:srgbClr val="00264C"/>
                </a:solidFill>
              </a:rPr>
              <a:t>progname</a:t>
            </a:r>
            <a:r>
              <a:rPr lang="en-US" sz="2800" dirty="0">
                <a:solidFill>
                  <a:srgbClr val="00264C"/>
                </a:solidFill>
              </a:rPr>
              <a:t>, </a:t>
            </a:r>
            <a:r>
              <a:rPr lang="en-US" sz="2800" dirty="0" err="1">
                <a:solidFill>
                  <a:srgbClr val="00264C"/>
                </a:solidFill>
              </a:rPr>
              <a:t>argv</a:t>
            </a:r>
            <a:r>
              <a:rPr lang="en-US" sz="2800" dirty="0">
                <a:solidFill>
                  <a:srgbClr val="00264C"/>
                </a:solidFill>
              </a:rPr>
              <a:t>[])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Loads a program in the current process.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 old program is overwritten.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 dirty="0" err="1">
                <a:solidFill>
                  <a:srgbClr val="00264C"/>
                </a:solidFill>
              </a:rPr>
              <a:t>progname</a:t>
            </a:r>
            <a:r>
              <a:rPr lang="en-US" sz="2400" dirty="0">
                <a:solidFill>
                  <a:srgbClr val="00264C"/>
                </a:solidFill>
              </a:rPr>
              <a:t> is the name of the executable to load.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 dirty="0" err="1">
                <a:solidFill>
                  <a:srgbClr val="00264C"/>
                </a:solidFill>
              </a:rPr>
              <a:t>argv</a:t>
            </a:r>
            <a:r>
              <a:rPr lang="en-US" sz="2400" dirty="0">
                <a:solidFill>
                  <a:srgbClr val="00264C"/>
                </a:solidFill>
              </a:rPr>
              <a:t> is the array with the arguments. </a:t>
            </a:r>
            <a:r>
              <a:rPr lang="en-US" sz="2400" dirty="0" err="1" smtClean="0">
                <a:solidFill>
                  <a:srgbClr val="00264C"/>
                </a:solidFill>
              </a:rPr>
              <a:t>argv</a:t>
            </a:r>
            <a:r>
              <a:rPr lang="en-US" sz="2400" dirty="0" smtClean="0">
                <a:solidFill>
                  <a:srgbClr val="00264C"/>
                </a:solidFill>
              </a:rPr>
              <a:t>[0</a:t>
            </a:r>
            <a:r>
              <a:rPr lang="en-US" sz="2400" dirty="0">
                <a:solidFill>
                  <a:srgbClr val="00264C"/>
                </a:solidFill>
              </a:rPr>
              <a:t>] is the </a:t>
            </a:r>
            <a:r>
              <a:rPr lang="en-US" sz="2400" dirty="0" err="1">
                <a:solidFill>
                  <a:srgbClr val="00264C"/>
                </a:solidFill>
              </a:rPr>
              <a:t>progname</a:t>
            </a:r>
            <a:r>
              <a:rPr lang="en-US" sz="2400" dirty="0">
                <a:solidFill>
                  <a:srgbClr val="00264C"/>
                </a:solidFill>
              </a:rPr>
              <a:t> itself.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 entry after the last argument should be a NULL so </a:t>
            </a:r>
            <a:r>
              <a:rPr lang="en-US" sz="2400" b="1" i="1" dirty="0" err="1">
                <a:solidFill>
                  <a:srgbClr val="00264C"/>
                </a:solidFill>
              </a:rPr>
              <a:t>execvp</a:t>
            </a:r>
            <a:r>
              <a:rPr lang="en-US" sz="2400" b="1" i="1" dirty="0">
                <a:solidFill>
                  <a:srgbClr val="00264C"/>
                </a:solidFill>
              </a:rPr>
              <a:t>()</a:t>
            </a:r>
            <a:r>
              <a:rPr lang="en-US" sz="2400" dirty="0">
                <a:solidFill>
                  <a:srgbClr val="00264C"/>
                </a:solidFill>
              </a:rPr>
              <a:t> can determine where the argument list ends.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If successful, </a:t>
            </a:r>
            <a:r>
              <a:rPr lang="en-US" sz="2400" dirty="0" err="1">
                <a:solidFill>
                  <a:srgbClr val="00264C"/>
                </a:solidFill>
              </a:rPr>
              <a:t>execvp</a:t>
            </a:r>
            <a:r>
              <a:rPr lang="en-US" sz="2400" dirty="0">
                <a:solidFill>
                  <a:srgbClr val="00264C"/>
                </a:solidFill>
              </a:rPr>
              <a:t>() will not return.</a:t>
            </a:r>
          </a:p>
        </p:txBody>
      </p:sp>
    </p:spTree>
    <p:extLst>
      <p:ext uri="{BB962C8B-B14F-4D97-AF65-F5344CB8AC3E}">
        <p14:creationId xmlns:p14="http://schemas.microsoft.com/office/powerpoint/2010/main" val="4210872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System Calls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363523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83820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A system call is a controlled entry point into the kernel, allowing a process to request that the kernel do something for the process (API provided by kernels)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The set of system calls in an OS is fixed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Each system call has a set of arguments that specify information to be transferred to kernel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From programmer’s view, a system call looks like a function call.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In C, one issues a system call by calling a wrapper function for the call in C library</a:t>
            </a:r>
            <a:endParaRPr lang="en-US" sz="24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9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execvp() system call</a:t>
            </a:r>
          </a:p>
        </p:txBody>
      </p:sp>
      <p:sp>
        <p:nvSpPr>
          <p:cNvPr id="392195" name="Text Box 2"/>
          <p:cNvSpPr txBox="1">
            <a:spLocks noChangeArrowheads="1"/>
          </p:cNvSpPr>
          <p:nvPr/>
        </p:nvSpPr>
        <p:spPr bwMode="auto">
          <a:xfrm>
            <a:off x="228600" y="2286000"/>
            <a:ext cx="4267200" cy="4419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void main()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Create a new process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int ret = fork();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(ret == 0) {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Child process. 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Execute “ls –al”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const char *argv[3];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argv[0]=“ls”;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argv[1]=“-al”;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argv[2] = NULL;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execvp(argv[0], argv);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There was an error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perror(“execvp”);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_exit(1);</a:t>
            </a:r>
          </a:p>
          <a:p>
            <a:pPr marL="342900" indent="-339725">
              <a:lnSpc>
                <a:spcPct val="90000"/>
              </a:lnSpc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392196" name="Text Box 3"/>
          <p:cNvSpPr txBox="1">
            <a:spLocks noChangeArrowheads="1"/>
          </p:cNvSpPr>
          <p:nvPr/>
        </p:nvSpPr>
        <p:spPr bwMode="auto">
          <a:xfrm>
            <a:off x="4343400" y="2286000"/>
            <a:ext cx="4495800" cy="4419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else if (ret &lt; 0) {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There was an error in fork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perror(“fork”);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exit(2);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else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This is the parent process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ret is the pid of the child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Wait until the child exits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waitpid(ret, NULL);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 // end if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}// end main</a:t>
            </a:r>
          </a:p>
        </p:txBody>
      </p:sp>
      <p:sp>
        <p:nvSpPr>
          <p:cNvPr id="392197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848600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buClr>
                <a:srgbClr val="00264C"/>
              </a:buClr>
              <a:buSzPct val="100000"/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Example: Run “ls –al” from a program.</a:t>
            </a:r>
          </a:p>
        </p:txBody>
      </p:sp>
    </p:spTree>
    <p:extLst>
      <p:ext uri="{BB962C8B-B14F-4D97-AF65-F5344CB8AC3E}">
        <p14:creationId xmlns:p14="http://schemas.microsoft.com/office/powerpoint/2010/main" val="163532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dup2() system call</a:t>
            </a:r>
          </a:p>
        </p:txBody>
      </p:sp>
      <p:sp>
        <p:nvSpPr>
          <p:cNvPr id="39629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94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int dup2(fd1, fd2)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After dup2(fd1, fd2), fd2 will refer to the same open file object that fd1 refers to.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open file object that fd2 refered to before is closed.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reference counter of the open file object that fd1 refers to is increased.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dup2() will be useful to redirect stdin, stdout, and also stderr.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72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dup2() system call</a:t>
            </a:r>
          </a:p>
        </p:txBody>
      </p:sp>
      <p:sp>
        <p:nvSpPr>
          <p:cNvPr id="39833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98340" name="Rectangle 3"/>
          <p:cNvSpPr>
            <a:spLocks noChangeArrowheads="1"/>
          </p:cNvSpPr>
          <p:nvPr/>
        </p:nvSpPr>
        <p:spPr bwMode="auto">
          <a:xfrm>
            <a:off x="1676400" y="40386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98341" name="Line 4"/>
          <p:cNvSpPr>
            <a:spLocks noChangeShapeType="1"/>
          </p:cNvSpPr>
          <p:nvPr/>
        </p:nvSpPr>
        <p:spPr bwMode="auto">
          <a:xfrm>
            <a:off x="1600200" y="4343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2" name="Line 5"/>
          <p:cNvSpPr>
            <a:spLocks noChangeShapeType="1"/>
          </p:cNvSpPr>
          <p:nvPr/>
        </p:nvSpPr>
        <p:spPr bwMode="auto">
          <a:xfrm>
            <a:off x="1676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3" name="Line 6"/>
          <p:cNvSpPr>
            <a:spLocks noChangeShapeType="1"/>
          </p:cNvSpPr>
          <p:nvPr/>
        </p:nvSpPr>
        <p:spPr bwMode="auto">
          <a:xfrm>
            <a:off x="16764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4" name="Line 7"/>
          <p:cNvSpPr>
            <a:spLocks noChangeShapeType="1"/>
          </p:cNvSpPr>
          <p:nvPr/>
        </p:nvSpPr>
        <p:spPr bwMode="auto">
          <a:xfrm>
            <a:off x="16764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5" name="Line 8"/>
          <p:cNvSpPr>
            <a:spLocks noChangeShapeType="1"/>
          </p:cNvSpPr>
          <p:nvPr/>
        </p:nvSpPr>
        <p:spPr bwMode="auto">
          <a:xfrm>
            <a:off x="1676400" y="5562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46" name="Rectangle 9"/>
          <p:cNvSpPr>
            <a:spLocks noChangeArrowheads="1"/>
          </p:cNvSpPr>
          <p:nvPr/>
        </p:nvSpPr>
        <p:spPr bwMode="auto">
          <a:xfrm>
            <a:off x="3429000" y="32004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98347" name="Line 10"/>
          <p:cNvSpPr>
            <a:spLocks noChangeShapeType="1"/>
          </p:cNvSpPr>
          <p:nvPr/>
        </p:nvSpPr>
        <p:spPr bwMode="auto">
          <a:xfrm flipV="1">
            <a:off x="2438400" y="35782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48" name="Text Box 11"/>
          <p:cNvSpPr txBox="1">
            <a:spLocks noChangeArrowheads="1"/>
          </p:cNvSpPr>
          <p:nvPr/>
        </p:nvSpPr>
        <p:spPr bwMode="auto">
          <a:xfrm>
            <a:off x="2971800" y="27432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98349" name="Rectangle 12"/>
          <p:cNvSpPr>
            <a:spLocks noChangeArrowheads="1"/>
          </p:cNvSpPr>
          <p:nvPr/>
        </p:nvSpPr>
        <p:spPr bwMode="auto">
          <a:xfrm>
            <a:off x="3505200" y="4572000"/>
            <a:ext cx="19050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98350" name="Line 13"/>
          <p:cNvSpPr>
            <a:spLocks noChangeShapeType="1"/>
          </p:cNvSpPr>
          <p:nvPr/>
        </p:nvSpPr>
        <p:spPr bwMode="auto">
          <a:xfrm flipV="1">
            <a:off x="2438400" y="38830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1" name="Line 14"/>
          <p:cNvSpPr>
            <a:spLocks noChangeShapeType="1"/>
          </p:cNvSpPr>
          <p:nvPr/>
        </p:nvSpPr>
        <p:spPr bwMode="auto">
          <a:xfrm flipV="1">
            <a:off x="2438400" y="41116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2" name="Text Box 15"/>
          <p:cNvSpPr txBox="1">
            <a:spLocks noChangeArrowheads="1"/>
          </p:cNvSpPr>
          <p:nvPr/>
        </p:nvSpPr>
        <p:spPr bwMode="auto">
          <a:xfrm>
            <a:off x="3429000" y="32766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398353" name="Text Box 16"/>
          <p:cNvSpPr txBox="1">
            <a:spLocks noChangeArrowheads="1"/>
          </p:cNvSpPr>
          <p:nvPr/>
        </p:nvSpPr>
        <p:spPr bwMode="auto">
          <a:xfrm>
            <a:off x="3581400" y="46482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File “myout”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398354" name="Rectangle 17"/>
          <p:cNvSpPr>
            <a:spLocks noChangeArrowheads="1"/>
          </p:cNvSpPr>
          <p:nvPr/>
        </p:nvSpPr>
        <p:spPr bwMode="auto">
          <a:xfrm>
            <a:off x="917575" y="27432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398355" name="Text Box 18"/>
          <p:cNvSpPr txBox="1">
            <a:spLocks noChangeArrowheads="1"/>
          </p:cNvSpPr>
          <p:nvPr/>
        </p:nvSpPr>
        <p:spPr bwMode="auto">
          <a:xfrm>
            <a:off x="1295400" y="38862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398356" name="Line 19"/>
          <p:cNvSpPr>
            <a:spLocks noChangeShapeType="1"/>
          </p:cNvSpPr>
          <p:nvPr/>
        </p:nvSpPr>
        <p:spPr bwMode="auto">
          <a:xfrm flipV="1">
            <a:off x="2514600" y="4949825"/>
            <a:ext cx="1066800" cy="158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7" name="Rectangle 20"/>
          <p:cNvSpPr>
            <a:spLocks noChangeArrowheads="1"/>
          </p:cNvSpPr>
          <p:nvPr/>
        </p:nvSpPr>
        <p:spPr bwMode="auto">
          <a:xfrm>
            <a:off x="457200" y="1752600"/>
            <a:ext cx="7162800" cy="94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264C"/>
                </a:solidFill>
              </a:rPr>
              <a:t>Example: redirecting stdout to file “myfile” previously created.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3200400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should we use to redirect </a:t>
            </a:r>
            <a:r>
              <a:rPr lang="en-US" sz="2000" dirty="0" err="1" smtClean="0">
                <a:solidFill>
                  <a:srgbClr val="FF0000"/>
                </a:solidFill>
              </a:rPr>
              <a:t>stdout</a:t>
            </a:r>
            <a:r>
              <a:rPr lang="en-US" sz="2000" dirty="0" smtClean="0">
                <a:solidFill>
                  <a:srgbClr val="FF0000"/>
                </a:solidFill>
              </a:rPr>
              <a:t> to file  “</a:t>
            </a:r>
            <a:r>
              <a:rPr lang="en-US" sz="2000" dirty="0" err="1" smtClean="0">
                <a:solidFill>
                  <a:srgbClr val="FF0000"/>
                </a:solidFill>
              </a:rPr>
              <a:t>myout</a:t>
            </a:r>
            <a:r>
              <a:rPr lang="en-US" sz="2000" dirty="0" smtClean="0">
                <a:solidFill>
                  <a:srgbClr val="FF0000"/>
                </a:solidFill>
              </a:rPr>
              <a:t>”?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90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dup2() system call</a:t>
            </a:r>
          </a:p>
        </p:txBody>
      </p:sp>
      <p:sp>
        <p:nvSpPr>
          <p:cNvPr id="40038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00388" name="Rectangle 3"/>
          <p:cNvSpPr>
            <a:spLocks noChangeArrowheads="1"/>
          </p:cNvSpPr>
          <p:nvPr/>
        </p:nvSpPr>
        <p:spPr bwMode="auto">
          <a:xfrm>
            <a:off x="1295400" y="37338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0389" name="Line 4"/>
          <p:cNvSpPr>
            <a:spLocks noChangeShapeType="1"/>
          </p:cNvSpPr>
          <p:nvPr/>
        </p:nvSpPr>
        <p:spPr bwMode="auto">
          <a:xfrm>
            <a:off x="1219200" y="4038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0" name="Line 5"/>
          <p:cNvSpPr>
            <a:spLocks noChangeShapeType="1"/>
          </p:cNvSpPr>
          <p:nvPr/>
        </p:nvSpPr>
        <p:spPr bwMode="auto">
          <a:xfrm>
            <a:off x="1295400" y="4343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1" name="Line 6"/>
          <p:cNvSpPr>
            <a:spLocks noChangeShapeType="1"/>
          </p:cNvSpPr>
          <p:nvPr/>
        </p:nvSpPr>
        <p:spPr bwMode="auto">
          <a:xfrm>
            <a:off x="1295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2" name="Line 7"/>
          <p:cNvSpPr>
            <a:spLocks noChangeShapeType="1"/>
          </p:cNvSpPr>
          <p:nvPr/>
        </p:nvSpPr>
        <p:spPr bwMode="auto">
          <a:xfrm>
            <a:off x="12954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3" name="Line 8"/>
          <p:cNvSpPr>
            <a:spLocks noChangeShapeType="1"/>
          </p:cNvSpPr>
          <p:nvPr/>
        </p:nvSpPr>
        <p:spPr bwMode="auto">
          <a:xfrm>
            <a:off x="12954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394" name="Rectangle 9"/>
          <p:cNvSpPr>
            <a:spLocks noChangeArrowheads="1"/>
          </p:cNvSpPr>
          <p:nvPr/>
        </p:nvSpPr>
        <p:spPr bwMode="auto">
          <a:xfrm>
            <a:off x="3048000" y="28956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0395" name="Line 10"/>
          <p:cNvSpPr>
            <a:spLocks noChangeShapeType="1"/>
          </p:cNvSpPr>
          <p:nvPr/>
        </p:nvSpPr>
        <p:spPr bwMode="auto">
          <a:xfrm flipV="1">
            <a:off x="2057400" y="32734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396" name="Text Box 11"/>
          <p:cNvSpPr txBox="1">
            <a:spLocks noChangeArrowheads="1"/>
          </p:cNvSpPr>
          <p:nvPr/>
        </p:nvSpPr>
        <p:spPr bwMode="auto">
          <a:xfrm>
            <a:off x="2590800" y="24384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400397" name="Rectangle 12"/>
          <p:cNvSpPr>
            <a:spLocks noChangeArrowheads="1"/>
          </p:cNvSpPr>
          <p:nvPr/>
        </p:nvSpPr>
        <p:spPr bwMode="auto">
          <a:xfrm>
            <a:off x="3124200" y="4267200"/>
            <a:ext cx="19050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0398" name="Line 13"/>
          <p:cNvSpPr>
            <a:spLocks noChangeShapeType="1"/>
          </p:cNvSpPr>
          <p:nvPr/>
        </p:nvSpPr>
        <p:spPr bwMode="auto">
          <a:xfrm>
            <a:off x="2057400" y="4191000"/>
            <a:ext cx="1066800" cy="2286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399" name="Line 14"/>
          <p:cNvSpPr>
            <a:spLocks noChangeShapeType="1"/>
          </p:cNvSpPr>
          <p:nvPr/>
        </p:nvSpPr>
        <p:spPr bwMode="auto">
          <a:xfrm flipV="1">
            <a:off x="2133600" y="3806825"/>
            <a:ext cx="9144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400" name="Text Box 15"/>
          <p:cNvSpPr txBox="1">
            <a:spLocks noChangeArrowheads="1"/>
          </p:cNvSpPr>
          <p:nvPr/>
        </p:nvSpPr>
        <p:spPr bwMode="auto">
          <a:xfrm>
            <a:off x="3048000" y="29718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400401" name="Text Box 16"/>
          <p:cNvSpPr txBox="1">
            <a:spLocks noChangeArrowheads="1"/>
          </p:cNvSpPr>
          <p:nvPr/>
        </p:nvSpPr>
        <p:spPr bwMode="auto">
          <a:xfrm>
            <a:off x="3200400" y="4343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File “myout”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count=2</a:t>
            </a:r>
          </a:p>
        </p:txBody>
      </p:sp>
      <p:sp>
        <p:nvSpPr>
          <p:cNvPr id="400402" name="Rectangle 17"/>
          <p:cNvSpPr>
            <a:spLocks noChangeArrowheads="1"/>
          </p:cNvSpPr>
          <p:nvPr/>
        </p:nvSpPr>
        <p:spPr bwMode="auto">
          <a:xfrm>
            <a:off x="458788" y="1828800"/>
            <a:ext cx="335597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After dup2(3,1);</a:t>
            </a:r>
          </a:p>
        </p:txBody>
      </p:sp>
      <p:sp>
        <p:nvSpPr>
          <p:cNvPr id="400403" name="Text Box 18"/>
          <p:cNvSpPr txBox="1">
            <a:spLocks noChangeArrowheads="1"/>
          </p:cNvSpPr>
          <p:nvPr/>
        </p:nvSpPr>
        <p:spPr bwMode="auto">
          <a:xfrm>
            <a:off x="914400" y="35814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400404" name="Line 19"/>
          <p:cNvSpPr>
            <a:spLocks noChangeShapeType="1"/>
          </p:cNvSpPr>
          <p:nvPr/>
        </p:nvSpPr>
        <p:spPr bwMode="auto">
          <a:xfrm flipV="1">
            <a:off x="2133600" y="4645025"/>
            <a:ext cx="1066800" cy="158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405" name="Rectangle 20"/>
          <p:cNvSpPr>
            <a:spLocks noChangeArrowheads="1"/>
          </p:cNvSpPr>
          <p:nvPr/>
        </p:nvSpPr>
        <p:spPr bwMode="auto">
          <a:xfrm>
            <a:off x="465138" y="5867400"/>
            <a:ext cx="64182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750"/>
              </a:spcBef>
              <a:buClr>
                <a:srgbClr val="00264C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264C"/>
                </a:solidFill>
              </a:rPr>
              <a:t>Now every printf will go to file “myout”.</a:t>
            </a:r>
          </a:p>
        </p:txBody>
      </p:sp>
    </p:spTree>
    <p:extLst>
      <p:ext uri="{BB962C8B-B14F-4D97-AF65-F5344CB8AC3E}">
        <p14:creationId xmlns:p14="http://schemas.microsoft.com/office/powerpoint/2010/main" val="4173716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Example: Redirecting stdout</a:t>
            </a:r>
          </a:p>
        </p:txBody>
      </p:sp>
      <p:sp>
        <p:nvSpPr>
          <p:cNvPr id="402435" name="Text Box 2"/>
          <p:cNvSpPr txBox="1">
            <a:spLocks noChangeArrowheads="1"/>
          </p:cNvSpPr>
          <p:nvPr/>
        </p:nvSpPr>
        <p:spPr bwMode="auto">
          <a:xfrm>
            <a:off x="457200" y="2438400"/>
            <a:ext cx="4038600" cy="4191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int main(int argc,char**argv)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Create a new file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int fd = open(“myoutput.txt”,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O_CREAT|O_WRONLY|O_TRUNC,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  0664);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if (fd &lt; 0)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perror(“open”);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Redirect stdout to file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dup2(fd,1);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402436" name="Text Box 3"/>
          <p:cNvSpPr txBox="1">
            <a:spLocks noChangeArrowheads="1"/>
          </p:cNvSpPr>
          <p:nvPr/>
        </p:nvSpPr>
        <p:spPr bwMode="auto">
          <a:xfrm>
            <a:off x="4724400" y="2438400"/>
            <a:ext cx="3810000" cy="41910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</a:t>
            </a:r>
            <a:r>
              <a:rPr lang="en-US" sz="2800">
                <a:solidFill>
                  <a:srgbClr val="00264C"/>
                </a:solidFill>
              </a:rPr>
              <a:t>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Now printf that prints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to stdout, will write to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myoutput.txt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printf(“Hello world\n”);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2437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807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00264C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A program that redirects stdout to a file myoutput.txt</a:t>
            </a:r>
          </a:p>
        </p:txBody>
      </p:sp>
    </p:spTree>
    <p:extLst>
      <p:ext uri="{BB962C8B-B14F-4D97-AF65-F5344CB8AC3E}">
        <p14:creationId xmlns:p14="http://schemas.microsoft.com/office/powerpoint/2010/main" val="2073074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dup() system call</a:t>
            </a:r>
          </a:p>
        </p:txBody>
      </p:sp>
      <p:sp>
        <p:nvSpPr>
          <p:cNvPr id="40448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05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fd2=dup(fd1)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dup(fd1) will return a new file descriptor that will point to the same file object that fd1 is pointing to.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reference counter of the open file object that fd1 refers to is increased.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This will be useful to “save” the stdin, stdout, stderr, so the shell process can restore it after doing the redirection.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0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dup() system call</a:t>
            </a:r>
          </a:p>
        </p:txBody>
      </p:sp>
      <p:sp>
        <p:nvSpPr>
          <p:cNvPr id="40653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06532" name="Rectangle 3"/>
          <p:cNvSpPr>
            <a:spLocks noChangeArrowheads="1"/>
          </p:cNvSpPr>
          <p:nvPr/>
        </p:nvSpPr>
        <p:spPr bwMode="auto">
          <a:xfrm>
            <a:off x="1752600" y="35814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6533" name="Line 4"/>
          <p:cNvSpPr>
            <a:spLocks noChangeShapeType="1"/>
          </p:cNvSpPr>
          <p:nvPr/>
        </p:nvSpPr>
        <p:spPr bwMode="auto">
          <a:xfrm>
            <a:off x="1676400" y="3886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4" name="Line 5"/>
          <p:cNvSpPr>
            <a:spLocks noChangeShapeType="1"/>
          </p:cNvSpPr>
          <p:nvPr/>
        </p:nvSpPr>
        <p:spPr bwMode="auto">
          <a:xfrm>
            <a:off x="1752600" y="4191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5" name="Line 6"/>
          <p:cNvSpPr>
            <a:spLocks noChangeShapeType="1"/>
          </p:cNvSpPr>
          <p:nvPr/>
        </p:nvSpPr>
        <p:spPr bwMode="auto">
          <a:xfrm>
            <a:off x="1752600" y="4495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6" name="Line 7"/>
          <p:cNvSpPr>
            <a:spLocks noChangeShapeType="1"/>
          </p:cNvSpPr>
          <p:nvPr/>
        </p:nvSpPr>
        <p:spPr bwMode="auto">
          <a:xfrm>
            <a:off x="1752600" y="4800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7" name="Line 8"/>
          <p:cNvSpPr>
            <a:spLocks noChangeShapeType="1"/>
          </p:cNvSpPr>
          <p:nvPr/>
        </p:nvSpPr>
        <p:spPr bwMode="auto">
          <a:xfrm>
            <a:off x="1752600" y="5105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38" name="Rectangle 9"/>
          <p:cNvSpPr>
            <a:spLocks noChangeArrowheads="1"/>
          </p:cNvSpPr>
          <p:nvPr/>
        </p:nvSpPr>
        <p:spPr bwMode="auto">
          <a:xfrm>
            <a:off x="3505200" y="27432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6539" name="Line 10"/>
          <p:cNvSpPr>
            <a:spLocks noChangeShapeType="1"/>
          </p:cNvSpPr>
          <p:nvPr/>
        </p:nvSpPr>
        <p:spPr bwMode="auto">
          <a:xfrm flipV="1">
            <a:off x="2514600" y="31210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6540" name="Text Box 11"/>
          <p:cNvSpPr txBox="1">
            <a:spLocks noChangeArrowheads="1"/>
          </p:cNvSpPr>
          <p:nvPr/>
        </p:nvSpPr>
        <p:spPr bwMode="auto">
          <a:xfrm>
            <a:off x="3048000" y="22860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406541" name="Line 12"/>
          <p:cNvSpPr>
            <a:spLocks noChangeShapeType="1"/>
          </p:cNvSpPr>
          <p:nvPr/>
        </p:nvSpPr>
        <p:spPr bwMode="auto">
          <a:xfrm flipV="1">
            <a:off x="2514600" y="34258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6542" name="Line 13"/>
          <p:cNvSpPr>
            <a:spLocks noChangeShapeType="1"/>
          </p:cNvSpPr>
          <p:nvPr/>
        </p:nvSpPr>
        <p:spPr bwMode="auto">
          <a:xfrm flipV="1">
            <a:off x="2514600" y="36544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6543" name="Text Box 14"/>
          <p:cNvSpPr txBox="1">
            <a:spLocks noChangeArrowheads="1"/>
          </p:cNvSpPr>
          <p:nvPr/>
        </p:nvSpPr>
        <p:spPr bwMode="auto">
          <a:xfrm>
            <a:off x="3505200" y="2819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406544" name="Rectangle 15"/>
          <p:cNvSpPr>
            <a:spLocks noChangeArrowheads="1"/>
          </p:cNvSpPr>
          <p:nvPr/>
        </p:nvSpPr>
        <p:spPr bwMode="auto">
          <a:xfrm>
            <a:off x="993775" y="22860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406545" name="Text Box 16"/>
          <p:cNvSpPr txBox="1">
            <a:spLocks noChangeArrowheads="1"/>
          </p:cNvSpPr>
          <p:nvPr/>
        </p:nvSpPr>
        <p:spPr bwMode="auto">
          <a:xfrm>
            <a:off x="1371600" y="34290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</p:spTree>
    <p:extLst>
      <p:ext uri="{BB962C8B-B14F-4D97-AF65-F5344CB8AC3E}">
        <p14:creationId xmlns:p14="http://schemas.microsoft.com/office/powerpoint/2010/main" val="672168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dup() system call</a:t>
            </a:r>
          </a:p>
        </p:txBody>
      </p:sp>
      <p:sp>
        <p:nvSpPr>
          <p:cNvPr id="40857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08580" name="Rectangle 3"/>
          <p:cNvSpPr>
            <a:spLocks noChangeArrowheads="1"/>
          </p:cNvSpPr>
          <p:nvPr/>
        </p:nvSpPr>
        <p:spPr bwMode="auto">
          <a:xfrm>
            <a:off x="2133600" y="43434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8581" name="Line 4"/>
          <p:cNvSpPr>
            <a:spLocks noChangeShapeType="1"/>
          </p:cNvSpPr>
          <p:nvPr/>
        </p:nvSpPr>
        <p:spPr bwMode="auto">
          <a:xfrm>
            <a:off x="2057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2" name="Line 5"/>
          <p:cNvSpPr>
            <a:spLocks noChangeShapeType="1"/>
          </p:cNvSpPr>
          <p:nvPr/>
        </p:nvSpPr>
        <p:spPr bwMode="auto">
          <a:xfrm>
            <a:off x="21336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3" name="Line 6"/>
          <p:cNvSpPr>
            <a:spLocks noChangeShapeType="1"/>
          </p:cNvSpPr>
          <p:nvPr/>
        </p:nvSpPr>
        <p:spPr bwMode="auto">
          <a:xfrm>
            <a:off x="21336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4" name="Line 7"/>
          <p:cNvSpPr>
            <a:spLocks noChangeShapeType="1"/>
          </p:cNvSpPr>
          <p:nvPr/>
        </p:nvSpPr>
        <p:spPr bwMode="auto">
          <a:xfrm>
            <a:off x="2133600" y="5562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5" name="Line 8"/>
          <p:cNvSpPr>
            <a:spLocks noChangeShapeType="1"/>
          </p:cNvSpPr>
          <p:nvPr/>
        </p:nvSpPr>
        <p:spPr bwMode="auto">
          <a:xfrm>
            <a:off x="2133600" y="5867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6" name="Rectangle 9"/>
          <p:cNvSpPr>
            <a:spLocks noChangeArrowheads="1"/>
          </p:cNvSpPr>
          <p:nvPr/>
        </p:nvSpPr>
        <p:spPr bwMode="auto">
          <a:xfrm>
            <a:off x="3886200" y="35052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08587" name="Line 10"/>
          <p:cNvSpPr>
            <a:spLocks noChangeShapeType="1"/>
          </p:cNvSpPr>
          <p:nvPr/>
        </p:nvSpPr>
        <p:spPr bwMode="auto">
          <a:xfrm flipV="1">
            <a:off x="2895600" y="38830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88" name="Text Box 11"/>
          <p:cNvSpPr txBox="1">
            <a:spLocks noChangeArrowheads="1"/>
          </p:cNvSpPr>
          <p:nvPr/>
        </p:nvSpPr>
        <p:spPr bwMode="auto">
          <a:xfrm>
            <a:off x="3429000" y="3048000"/>
            <a:ext cx="2362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408589" name="Line 12"/>
          <p:cNvSpPr>
            <a:spLocks noChangeShapeType="1"/>
          </p:cNvSpPr>
          <p:nvPr/>
        </p:nvSpPr>
        <p:spPr bwMode="auto">
          <a:xfrm flipV="1">
            <a:off x="2895600" y="41878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90" name="Line 13"/>
          <p:cNvSpPr>
            <a:spLocks noChangeShapeType="1"/>
          </p:cNvSpPr>
          <p:nvPr/>
        </p:nvSpPr>
        <p:spPr bwMode="auto">
          <a:xfrm flipV="1">
            <a:off x="2895600" y="44164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91" name="Text Box 14"/>
          <p:cNvSpPr txBox="1">
            <a:spLocks noChangeArrowheads="1"/>
          </p:cNvSpPr>
          <p:nvPr/>
        </p:nvSpPr>
        <p:spPr bwMode="auto">
          <a:xfrm>
            <a:off x="3886200" y="3581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count=4</a:t>
            </a:r>
          </a:p>
        </p:txBody>
      </p:sp>
      <p:sp>
        <p:nvSpPr>
          <p:cNvPr id="408592" name="Rectangle 15"/>
          <p:cNvSpPr>
            <a:spLocks noChangeArrowheads="1"/>
          </p:cNvSpPr>
          <p:nvPr/>
        </p:nvSpPr>
        <p:spPr bwMode="auto">
          <a:xfrm>
            <a:off x="1371600" y="2133600"/>
            <a:ext cx="375761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After fd2 = dup(1)</a:t>
            </a:r>
          </a:p>
        </p:txBody>
      </p:sp>
      <p:sp>
        <p:nvSpPr>
          <p:cNvPr id="408593" name="Text Box 16"/>
          <p:cNvSpPr txBox="1">
            <a:spLocks noChangeArrowheads="1"/>
          </p:cNvSpPr>
          <p:nvPr/>
        </p:nvSpPr>
        <p:spPr bwMode="auto">
          <a:xfrm>
            <a:off x="1752600" y="41910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  <p:sp>
        <p:nvSpPr>
          <p:cNvPr id="408594" name="Line 17"/>
          <p:cNvSpPr>
            <a:spLocks noChangeShapeType="1"/>
          </p:cNvSpPr>
          <p:nvPr/>
        </p:nvSpPr>
        <p:spPr bwMode="auto">
          <a:xfrm flipV="1">
            <a:off x="2895600" y="4645025"/>
            <a:ext cx="990600" cy="7683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95" name="Rectangle 18"/>
          <p:cNvSpPr>
            <a:spLocks noChangeArrowheads="1"/>
          </p:cNvSpPr>
          <p:nvPr/>
        </p:nvSpPr>
        <p:spPr bwMode="auto">
          <a:xfrm>
            <a:off x="3582988" y="5105400"/>
            <a:ext cx="179387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fd2 == 3</a:t>
            </a:r>
          </a:p>
        </p:txBody>
      </p:sp>
    </p:spTree>
    <p:extLst>
      <p:ext uri="{BB962C8B-B14F-4D97-AF65-F5344CB8AC3E}">
        <p14:creationId xmlns:p14="http://schemas.microsoft.com/office/powerpoint/2010/main" val="1011715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pipe system call</a:t>
            </a:r>
          </a:p>
        </p:txBody>
      </p:sp>
      <p:sp>
        <p:nvSpPr>
          <p:cNvPr id="41062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err="1">
                <a:solidFill>
                  <a:srgbClr val="00264C"/>
                </a:solidFill>
              </a:rPr>
              <a:t>int</a:t>
            </a:r>
            <a:r>
              <a:rPr lang="en-US" sz="3200" dirty="0">
                <a:solidFill>
                  <a:srgbClr val="00264C"/>
                </a:solidFill>
              </a:rPr>
              <a:t> pipe(</a:t>
            </a:r>
            <a:r>
              <a:rPr lang="en-US" sz="3200" dirty="0" err="1">
                <a:solidFill>
                  <a:srgbClr val="00264C"/>
                </a:solidFill>
              </a:rPr>
              <a:t>fdpipe</a:t>
            </a:r>
            <a:r>
              <a:rPr lang="en-US" sz="3200" dirty="0">
                <a:solidFill>
                  <a:srgbClr val="00264C"/>
                </a:solidFill>
              </a:rPr>
              <a:t>[2])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err="1">
                <a:solidFill>
                  <a:srgbClr val="00264C"/>
                </a:solidFill>
              </a:rPr>
              <a:t>fdpipe</a:t>
            </a:r>
            <a:r>
              <a:rPr lang="en-US" sz="2800" dirty="0">
                <a:solidFill>
                  <a:srgbClr val="00264C"/>
                </a:solidFill>
              </a:rPr>
              <a:t>[2] is an array of </a:t>
            </a:r>
            <a:r>
              <a:rPr lang="en-US" sz="2800" dirty="0" err="1">
                <a:solidFill>
                  <a:srgbClr val="00264C"/>
                </a:solidFill>
              </a:rPr>
              <a:t>int</a:t>
            </a:r>
            <a:r>
              <a:rPr lang="en-US" sz="2800" dirty="0">
                <a:solidFill>
                  <a:srgbClr val="00264C"/>
                </a:solidFill>
              </a:rPr>
              <a:t> with two elements.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After calling pipe, </a:t>
            </a:r>
            <a:r>
              <a:rPr lang="en-US" sz="2800" dirty="0" err="1">
                <a:solidFill>
                  <a:srgbClr val="00264C"/>
                </a:solidFill>
              </a:rPr>
              <a:t>fdpipe</a:t>
            </a:r>
            <a:r>
              <a:rPr lang="en-US" sz="2800" dirty="0">
                <a:solidFill>
                  <a:srgbClr val="00264C"/>
                </a:solidFill>
              </a:rPr>
              <a:t> will contain two file descriptors that point to two open file objects that are interconnected.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What is written into </a:t>
            </a:r>
            <a:r>
              <a:rPr lang="en-US" sz="2800" dirty="0" err="1">
                <a:solidFill>
                  <a:srgbClr val="00264C"/>
                </a:solidFill>
              </a:rPr>
              <a:t>fdpipe</a:t>
            </a:r>
            <a:r>
              <a:rPr lang="en-US" sz="2800" dirty="0">
                <a:solidFill>
                  <a:srgbClr val="00264C"/>
                </a:solidFill>
              </a:rPr>
              <a:t>[1] can be read from </a:t>
            </a:r>
            <a:r>
              <a:rPr lang="en-US" sz="2800" dirty="0" err="1">
                <a:solidFill>
                  <a:srgbClr val="00264C"/>
                </a:solidFill>
              </a:rPr>
              <a:t>fdpipe</a:t>
            </a:r>
            <a:r>
              <a:rPr lang="en-US" sz="2800" dirty="0">
                <a:solidFill>
                  <a:srgbClr val="00264C"/>
                </a:solidFill>
              </a:rPr>
              <a:t>[0].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In some Unix systems like Solaris pipes are bidirectional but in Linux they are unidirectional.</a:t>
            </a:r>
          </a:p>
          <a:p>
            <a:pPr marL="339725" indent="-339725">
              <a:spcBef>
                <a:spcPts val="5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>
              <a:solidFill>
                <a:srgbClr val="00264C"/>
              </a:solidFill>
              <a:latin typeface="Courier New" pitchFamily="49" charset="0"/>
            </a:endParaRPr>
          </a:p>
          <a:p>
            <a:pPr marL="339725" indent="-339725">
              <a:spcBef>
                <a:spcPts val="5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86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pipe system call</a:t>
            </a:r>
          </a:p>
        </p:txBody>
      </p:sp>
      <p:sp>
        <p:nvSpPr>
          <p:cNvPr id="41267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12676" name="Rectangle 3"/>
          <p:cNvSpPr>
            <a:spLocks noChangeArrowheads="1"/>
          </p:cNvSpPr>
          <p:nvPr/>
        </p:nvSpPr>
        <p:spPr bwMode="auto">
          <a:xfrm>
            <a:off x="1676400" y="3733800"/>
            <a:ext cx="1066800" cy="1828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2677" name="Line 4"/>
          <p:cNvSpPr>
            <a:spLocks noChangeShapeType="1"/>
          </p:cNvSpPr>
          <p:nvPr/>
        </p:nvSpPr>
        <p:spPr bwMode="auto">
          <a:xfrm>
            <a:off x="1600200" y="4038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78" name="Line 5"/>
          <p:cNvSpPr>
            <a:spLocks noChangeShapeType="1"/>
          </p:cNvSpPr>
          <p:nvPr/>
        </p:nvSpPr>
        <p:spPr bwMode="auto">
          <a:xfrm>
            <a:off x="1676400" y="43434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79" name="Line 6"/>
          <p:cNvSpPr>
            <a:spLocks noChangeShapeType="1"/>
          </p:cNvSpPr>
          <p:nvPr/>
        </p:nvSpPr>
        <p:spPr bwMode="auto">
          <a:xfrm>
            <a:off x="1676400" y="46482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80" name="Line 7"/>
          <p:cNvSpPr>
            <a:spLocks noChangeShapeType="1"/>
          </p:cNvSpPr>
          <p:nvPr/>
        </p:nvSpPr>
        <p:spPr bwMode="auto">
          <a:xfrm>
            <a:off x="1676400" y="49530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81" name="Line 8"/>
          <p:cNvSpPr>
            <a:spLocks noChangeShapeType="1"/>
          </p:cNvSpPr>
          <p:nvPr/>
        </p:nvSpPr>
        <p:spPr bwMode="auto">
          <a:xfrm>
            <a:off x="1676400" y="5257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82" name="Rectangle 9"/>
          <p:cNvSpPr>
            <a:spLocks noChangeArrowheads="1"/>
          </p:cNvSpPr>
          <p:nvPr/>
        </p:nvSpPr>
        <p:spPr bwMode="auto">
          <a:xfrm>
            <a:off x="3429000" y="28956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2683" name="Line 10"/>
          <p:cNvSpPr>
            <a:spLocks noChangeShapeType="1"/>
          </p:cNvSpPr>
          <p:nvPr/>
        </p:nvSpPr>
        <p:spPr bwMode="auto">
          <a:xfrm flipV="1">
            <a:off x="2438400" y="32734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84" name="Text Box 11"/>
          <p:cNvSpPr txBox="1">
            <a:spLocks noChangeArrowheads="1"/>
          </p:cNvSpPr>
          <p:nvPr/>
        </p:nvSpPr>
        <p:spPr bwMode="auto">
          <a:xfrm>
            <a:off x="2971800" y="2438400"/>
            <a:ext cx="2743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Objects</a:t>
            </a:r>
          </a:p>
        </p:txBody>
      </p:sp>
      <p:sp>
        <p:nvSpPr>
          <p:cNvPr id="412685" name="Line 12"/>
          <p:cNvSpPr>
            <a:spLocks noChangeShapeType="1"/>
          </p:cNvSpPr>
          <p:nvPr/>
        </p:nvSpPr>
        <p:spPr bwMode="auto">
          <a:xfrm flipV="1">
            <a:off x="2438400" y="35782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86" name="Line 13"/>
          <p:cNvSpPr>
            <a:spLocks noChangeShapeType="1"/>
          </p:cNvSpPr>
          <p:nvPr/>
        </p:nvSpPr>
        <p:spPr bwMode="auto">
          <a:xfrm flipV="1">
            <a:off x="2438400" y="3806825"/>
            <a:ext cx="9906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87" name="Text Box 14"/>
          <p:cNvSpPr txBox="1">
            <a:spLocks noChangeArrowheads="1"/>
          </p:cNvSpPr>
          <p:nvPr/>
        </p:nvSpPr>
        <p:spPr bwMode="auto">
          <a:xfrm>
            <a:off x="3429000" y="29718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412688" name="Rectangle 15"/>
          <p:cNvSpPr>
            <a:spLocks noChangeArrowheads="1"/>
          </p:cNvSpPr>
          <p:nvPr/>
        </p:nvSpPr>
        <p:spPr bwMode="auto">
          <a:xfrm>
            <a:off x="917575" y="1981200"/>
            <a:ext cx="1627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2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264C"/>
                </a:solidFill>
              </a:rPr>
              <a:t>Before:</a:t>
            </a:r>
          </a:p>
        </p:txBody>
      </p:sp>
      <p:sp>
        <p:nvSpPr>
          <p:cNvPr id="412689" name="Text Box 16"/>
          <p:cNvSpPr txBox="1">
            <a:spLocks noChangeArrowheads="1"/>
          </p:cNvSpPr>
          <p:nvPr/>
        </p:nvSpPr>
        <p:spPr bwMode="auto">
          <a:xfrm>
            <a:off x="1295400" y="3581400"/>
            <a:ext cx="38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</a:t>
            </a:r>
          </a:p>
        </p:txBody>
      </p:sp>
    </p:spTree>
    <p:extLst>
      <p:ext uri="{BB962C8B-B14F-4D97-AF65-F5344CB8AC3E}">
        <p14:creationId xmlns:p14="http://schemas.microsoft.com/office/powerpoint/2010/main" val="3852837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File Descriptor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3635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All system calls refer to open files using a file descriptor, a (usually small) nonnegative integer.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Usually 0 refers to standard input, 1 refer to standard output, and 2 to standard error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The scope of file descriptors is per process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File descriptor can be viewed as index into an array of opened files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The maximum number of files descriptor per process is 32 by default but </a:t>
            </a:r>
            <a:r>
              <a:rPr lang="en-US" sz="2800" dirty="0" err="1">
                <a:solidFill>
                  <a:srgbClr val="00264C"/>
                </a:solidFill>
              </a:rPr>
              <a:t>but</a:t>
            </a:r>
            <a:r>
              <a:rPr lang="en-US" sz="2800" dirty="0">
                <a:solidFill>
                  <a:srgbClr val="00264C"/>
                </a:solidFill>
              </a:rPr>
              <a:t> it can be changed with the command </a:t>
            </a:r>
            <a:r>
              <a:rPr lang="en-US" sz="2800" b="1" i="1" dirty="0" err="1">
                <a:solidFill>
                  <a:srgbClr val="00264C"/>
                </a:solidFill>
              </a:rPr>
              <a:t>ulimit</a:t>
            </a:r>
            <a:r>
              <a:rPr lang="en-US" sz="2800" dirty="0">
                <a:solidFill>
                  <a:srgbClr val="00264C"/>
                </a:solidFill>
              </a:rPr>
              <a:t> up to 1024</a:t>
            </a:r>
            <a:endParaRPr lang="en-US" sz="2800" dirty="0" smtClean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91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pipe system call</a:t>
            </a:r>
          </a:p>
        </p:txBody>
      </p:sp>
      <p:sp>
        <p:nvSpPr>
          <p:cNvPr id="4147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414724" name="Rectangle 3"/>
          <p:cNvSpPr>
            <a:spLocks noChangeArrowheads="1"/>
          </p:cNvSpPr>
          <p:nvPr/>
        </p:nvSpPr>
        <p:spPr bwMode="auto">
          <a:xfrm>
            <a:off x="3505200" y="3352800"/>
            <a:ext cx="1066800" cy="22098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25" name="Line 4"/>
          <p:cNvSpPr>
            <a:spLocks noChangeShapeType="1"/>
          </p:cNvSpPr>
          <p:nvPr/>
        </p:nvSpPr>
        <p:spPr bwMode="auto">
          <a:xfrm>
            <a:off x="3429000" y="3733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6" name="Line 5"/>
          <p:cNvSpPr>
            <a:spLocks noChangeShapeType="1"/>
          </p:cNvSpPr>
          <p:nvPr/>
        </p:nvSpPr>
        <p:spPr bwMode="auto">
          <a:xfrm>
            <a:off x="3505200" y="4114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7" name="Line 6"/>
          <p:cNvSpPr>
            <a:spLocks noChangeShapeType="1"/>
          </p:cNvSpPr>
          <p:nvPr/>
        </p:nvSpPr>
        <p:spPr bwMode="auto">
          <a:xfrm>
            <a:off x="3505200" y="44958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8" name="Line 7"/>
          <p:cNvSpPr>
            <a:spLocks noChangeShapeType="1"/>
          </p:cNvSpPr>
          <p:nvPr/>
        </p:nvSpPr>
        <p:spPr bwMode="auto">
          <a:xfrm>
            <a:off x="3505200" y="4800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29" name="Line 8"/>
          <p:cNvSpPr>
            <a:spLocks noChangeShapeType="1"/>
          </p:cNvSpPr>
          <p:nvPr/>
        </p:nvSpPr>
        <p:spPr bwMode="auto">
          <a:xfrm>
            <a:off x="3505200" y="5181600"/>
            <a:ext cx="1143000" cy="1588"/>
          </a:xfrm>
          <a:prstGeom prst="line">
            <a:avLst/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30" name="Rectangle 9"/>
          <p:cNvSpPr>
            <a:spLocks noChangeArrowheads="1"/>
          </p:cNvSpPr>
          <p:nvPr/>
        </p:nvSpPr>
        <p:spPr bwMode="auto">
          <a:xfrm>
            <a:off x="5257800" y="26670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31" name="Line 10"/>
          <p:cNvSpPr>
            <a:spLocks noChangeShapeType="1"/>
          </p:cNvSpPr>
          <p:nvPr/>
        </p:nvSpPr>
        <p:spPr bwMode="auto">
          <a:xfrm flipV="1">
            <a:off x="4267200" y="2892425"/>
            <a:ext cx="990600" cy="6159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32" name="Text Box 11"/>
          <p:cNvSpPr txBox="1">
            <a:spLocks noChangeArrowheads="1"/>
          </p:cNvSpPr>
          <p:nvPr/>
        </p:nvSpPr>
        <p:spPr bwMode="auto">
          <a:xfrm>
            <a:off x="4800600" y="2209800"/>
            <a:ext cx="2743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File Objects</a:t>
            </a:r>
          </a:p>
        </p:txBody>
      </p:sp>
      <p:sp>
        <p:nvSpPr>
          <p:cNvPr id="414733" name="Line 12"/>
          <p:cNvSpPr>
            <a:spLocks noChangeShapeType="1"/>
          </p:cNvSpPr>
          <p:nvPr/>
        </p:nvSpPr>
        <p:spPr bwMode="auto">
          <a:xfrm flipV="1">
            <a:off x="4343400" y="3273425"/>
            <a:ext cx="8382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34" name="Line 13"/>
          <p:cNvSpPr>
            <a:spLocks noChangeShapeType="1"/>
          </p:cNvSpPr>
          <p:nvPr/>
        </p:nvSpPr>
        <p:spPr bwMode="auto">
          <a:xfrm flipV="1">
            <a:off x="4343400" y="3578225"/>
            <a:ext cx="91440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35" name="Text Box 14"/>
          <p:cNvSpPr txBox="1">
            <a:spLocks noChangeArrowheads="1"/>
          </p:cNvSpPr>
          <p:nvPr/>
        </p:nvSpPr>
        <p:spPr bwMode="auto">
          <a:xfrm>
            <a:off x="5257800" y="27432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Shell Console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count=3</a:t>
            </a:r>
          </a:p>
        </p:txBody>
      </p:sp>
      <p:sp>
        <p:nvSpPr>
          <p:cNvPr id="414736" name="Rectangle 15"/>
          <p:cNvSpPr>
            <a:spLocks noChangeArrowheads="1"/>
          </p:cNvSpPr>
          <p:nvPr/>
        </p:nvSpPr>
        <p:spPr bwMode="auto">
          <a:xfrm>
            <a:off x="304800" y="1901825"/>
            <a:ext cx="2741613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After running: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int fdpipe[2];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  <a:latin typeface="Courier New" pitchFamily="49" charset="0"/>
              </a:rPr>
              <a:t>pipe(fdpipe);</a:t>
            </a:r>
          </a:p>
        </p:txBody>
      </p:sp>
      <p:sp>
        <p:nvSpPr>
          <p:cNvPr id="414737" name="Text Box 16"/>
          <p:cNvSpPr txBox="1">
            <a:spLocks noChangeArrowheads="1"/>
          </p:cNvSpPr>
          <p:nvPr/>
        </p:nvSpPr>
        <p:spPr bwMode="auto">
          <a:xfrm>
            <a:off x="3124200" y="3352800"/>
            <a:ext cx="381000" cy="192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0 1 2 3 4</a:t>
            </a:r>
          </a:p>
        </p:txBody>
      </p:sp>
      <p:sp>
        <p:nvSpPr>
          <p:cNvPr id="414738" name="Rectangle 17"/>
          <p:cNvSpPr>
            <a:spLocks noChangeArrowheads="1"/>
          </p:cNvSpPr>
          <p:nvPr/>
        </p:nvSpPr>
        <p:spPr bwMode="auto">
          <a:xfrm>
            <a:off x="5181600" y="39624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39" name="Rectangle 18"/>
          <p:cNvSpPr>
            <a:spLocks noChangeArrowheads="1"/>
          </p:cNvSpPr>
          <p:nvPr/>
        </p:nvSpPr>
        <p:spPr bwMode="auto">
          <a:xfrm>
            <a:off x="5181600" y="5334000"/>
            <a:ext cx="1981200" cy="1143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4740" name="Line 19"/>
          <p:cNvSpPr>
            <a:spLocks noChangeShapeType="1"/>
          </p:cNvSpPr>
          <p:nvPr/>
        </p:nvSpPr>
        <p:spPr bwMode="auto">
          <a:xfrm flipV="1">
            <a:off x="4343400" y="4492625"/>
            <a:ext cx="838200" cy="1587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41" name="Line 20"/>
          <p:cNvSpPr>
            <a:spLocks noChangeShapeType="1"/>
          </p:cNvSpPr>
          <p:nvPr/>
        </p:nvSpPr>
        <p:spPr bwMode="auto">
          <a:xfrm>
            <a:off x="4343400" y="5029200"/>
            <a:ext cx="838200" cy="5334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42" name="Text Box 21"/>
          <p:cNvSpPr txBox="1">
            <a:spLocks noChangeArrowheads="1"/>
          </p:cNvSpPr>
          <p:nvPr/>
        </p:nvSpPr>
        <p:spPr bwMode="auto">
          <a:xfrm>
            <a:off x="5181600" y="39624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pipe0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414743" name="Text Box 22"/>
          <p:cNvSpPr txBox="1">
            <a:spLocks noChangeArrowheads="1"/>
          </p:cNvSpPr>
          <p:nvPr/>
        </p:nvSpPr>
        <p:spPr bwMode="auto">
          <a:xfrm>
            <a:off x="5181600" y="5410200"/>
            <a:ext cx="19812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Pipe1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 count=1</a:t>
            </a:r>
          </a:p>
        </p:txBody>
      </p:sp>
      <p:sp>
        <p:nvSpPr>
          <p:cNvPr id="414744" name="Rectangle 25"/>
          <p:cNvSpPr>
            <a:spLocks noChangeArrowheads="1"/>
          </p:cNvSpPr>
          <p:nvPr/>
        </p:nvSpPr>
        <p:spPr bwMode="auto">
          <a:xfrm>
            <a:off x="381000" y="3810000"/>
            <a:ext cx="2819400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fdpipe[0]==3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fdpipe[1]==4</a:t>
            </a:r>
          </a:p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What is written in fdpipe[1] can be read from fdpipe[0].</a:t>
            </a:r>
          </a:p>
        </p:txBody>
      </p:sp>
      <p:sp>
        <p:nvSpPr>
          <p:cNvPr id="414745" name="AutoShape 27"/>
          <p:cNvSpPr>
            <a:spLocks noChangeArrowheads="1"/>
          </p:cNvSpPr>
          <p:nvPr/>
        </p:nvSpPr>
        <p:spPr bwMode="auto">
          <a:xfrm flipV="1">
            <a:off x="7162800" y="4267200"/>
            <a:ext cx="609600" cy="1752600"/>
          </a:xfrm>
          <a:prstGeom prst="curvedLeftArrow">
            <a:avLst>
              <a:gd name="adj1" fmla="val 57500"/>
              <a:gd name="adj2" fmla="val 115000"/>
              <a:gd name="adj3" fmla="val 25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1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After pipe() and </a:t>
            </a:r>
            <a:r>
              <a:rPr lang="en-US" sz="4400" dirty="0">
                <a:solidFill>
                  <a:srgbClr val="333333"/>
                </a:solidFill>
              </a:rPr>
              <a:t>fork()  (from </a:t>
            </a:r>
            <a:r>
              <a:rPr lang="en-US" sz="2000" dirty="0">
                <a:solidFill>
                  <a:srgbClr val="333333"/>
                </a:solidFill>
              </a:rPr>
              <a:t>http://www.cim.mcgill.ca/~</a:t>
            </a:r>
            <a:r>
              <a:rPr lang="en-US" sz="2000" dirty="0" smtClean="0">
                <a:solidFill>
                  <a:srgbClr val="333333"/>
                </a:solidFill>
              </a:rPr>
              <a:t>franco/OpSys-304-427/lecture-notes/node28.html)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4147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pic>
        <p:nvPicPr>
          <p:cNvPr id="1028" name="Picture 4" descr="http://www.cim.mcgill.ca/~franco/OpSys-304-427/lecture-notes/_27383_figure5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8383"/>
            <a:ext cx="7620000" cy="485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54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 of pipes and redirection</a:t>
            </a:r>
          </a:p>
        </p:txBody>
      </p:sp>
      <p:sp>
        <p:nvSpPr>
          <p:cNvPr id="416771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80772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A program “</a:t>
            </a:r>
            <a:r>
              <a:rPr lang="en-US" sz="2800" dirty="0" err="1">
                <a:solidFill>
                  <a:srgbClr val="00264C"/>
                </a:solidFill>
              </a:rPr>
              <a:t>lsgrep</a:t>
            </a:r>
            <a:r>
              <a:rPr lang="en-US" sz="2800" dirty="0">
                <a:solidFill>
                  <a:srgbClr val="00264C"/>
                </a:solidFill>
              </a:rPr>
              <a:t>” that runs “</a:t>
            </a:r>
            <a:r>
              <a:rPr lang="en-US" sz="2800" dirty="0" err="1">
                <a:solidFill>
                  <a:srgbClr val="00264C"/>
                </a:solidFill>
              </a:rPr>
              <a:t>ls</a:t>
            </a:r>
            <a:r>
              <a:rPr lang="en-US" sz="2800" dirty="0">
                <a:solidFill>
                  <a:srgbClr val="00264C"/>
                </a:solidFill>
              </a:rPr>
              <a:t> –al | </a:t>
            </a:r>
            <a:r>
              <a:rPr lang="en-US" sz="2800" dirty="0" err="1">
                <a:solidFill>
                  <a:srgbClr val="00264C"/>
                </a:solidFill>
              </a:rPr>
              <a:t>grep</a:t>
            </a:r>
            <a:r>
              <a:rPr lang="en-US" sz="2800" dirty="0">
                <a:solidFill>
                  <a:srgbClr val="00264C"/>
                </a:solidFill>
              </a:rPr>
              <a:t> arg1 &gt; arg2”. 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Example: “</a:t>
            </a:r>
            <a:r>
              <a:rPr lang="en-US" sz="2800" dirty="0" err="1">
                <a:solidFill>
                  <a:srgbClr val="00264C"/>
                </a:solidFill>
              </a:rPr>
              <a:t>lsgrep</a:t>
            </a:r>
            <a:r>
              <a:rPr lang="en-US" sz="2800" dirty="0">
                <a:solidFill>
                  <a:srgbClr val="00264C"/>
                </a:solidFill>
              </a:rPr>
              <a:t> aa </a:t>
            </a:r>
            <a:r>
              <a:rPr lang="en-US" sz="2800" dirty="0" err="1">
                <a:solidFill>
                  <a:srgbClr val="00264C"/>
                </a:solidFill>
              </a:rPr>
              <a:t>myout</a:t>
            </a:r>
            <a:r>
              <a:rPr lang="en-US" sz="2800" dirty="0">
                <a:solidFill>
                  <a:srgbClr val="00264C"/>
                </a:solidFill>
              </a:rPr>
              <a:t>” lists all files that contain “aa” and puts output in file </a:t>
            </a:r>
            <a:r>
              <a:rPr lang="en-US" sz="2800" dirty="0" err="1">
                <a:solidFill>
                  <a:srgbClr val="00264C"/>
                </a:solidFill>
              </a:rPr>
              <a:t>myout</a:t>
            </a:r>
            <a:r>
              <a:rPr lang="en-US" sz="2800" dirty="0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416772" name="Rectangle 3"/>
          <p:cNvSpPr>
            <a:spLocks noChangeArrowheads="1"/>
          </p:cNvSpPr>
          <p:nvPr/>
        </p:nvSpPr>
        <p:spPr bwMode="auto">
          <a:xfrm>
            <a:off x="457200" y="3581400"/>
            <a:ext cx="4038600" cy="3276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int main(int argc,char**argv)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if (argc &lt; 3)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fprintf(stderr, "usage:”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“lsgrep arg1 arg2\n");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}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endParaRPr lang="en-US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Strategy: parent does the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// redirection before fork()</a:t>
            </a:r>
          </a:p>
        </p:txBody>
      </p:sp>
      <p:sp>
        <p:nvSpPr>
          <p:cNvPr id="416773" name="Rectangle 4"/>
          <p:cNvSpPr>
            <a:spLocks noChangeArrowheads="1"/>
          </p:cNvSpPr>
          <p:nvPr/>
        </p:nvSpPr>
        <p:spPr bwMode="auto">
          <a:xfrm>
            <a:off x="4724400" y="3581400"/>
            <a:ext cx="4114800" cy="32766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//save stdin/stdout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tempin = dup(0);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tempout = dup(1);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//create pipe	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fdpipe[2];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pipe(fdpipe);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//redirect stdout for "ls“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dup2(fdpipe[1],1);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close(fdpipe[1]);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760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 of pipes and redirection</a:t>
            </a:r>
          </a:p>
        </p:txBody>
      </p:sp>
      <p:sp>
        <p:nvSpPr>
          <p:cNvPr id="418819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4191000" cy="47244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fork for "ls”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ret= fork();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if(ret==0)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// close file descriptors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// as soon as are not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// needed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close(fdpipe[0]);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char * args[3];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args[0]="ls";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args[1]=“-al";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args[2]=NULL;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execvp(args[0], args);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// error in execvp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perror("execvp");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_exit(1);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}</a:t>
            </a:r>
          </a:p>
        </p:txBody>
      </p:sp>
      <p:sp>
        <p:nvSpPr>
          <p:cNvPr id="418820" name="Text Box 3"/>
          <p:cNvSpPr txBox="1">
            <a:spLocks noChangeArrowheads="1"/>
          </p:cNvSpPr>
          <p:nvPr/>
        </p:nvSpPr>
        <p:spPr bwMode="auto">
          <a:xfrm>
            <a:off x="4648200" y="1905000"/>
            <a:ext cx="4267200" cy="5273675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//redirection for "grep“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//redirect stdin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dup2(fdpipe[0], 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close(fdpipe[0]);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//create outfile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int fd=open(argv[2], O_WRONLY|O_CREAT|O_TRUNC, 0600);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 (fd &lt; 0){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perror("open");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}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//redirect stdout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dup2(fd,1);</a:t>
            </a: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close(fd);</a:t>
            </a:r>
            <a: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endParaRPr lang="en-US" sz="1800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39725"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 b="1">
              <a:solidFill>
                <a:srgbClr val="00264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81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 of pipes and redirection</a:t>
            </a:r>
          </a:p>
        </p:txBody>
      </p:sp>
      <p:sp>
        <p:nvSpPr>
          <p:cNvPr id="4208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20868" name="Rectangle 3"/>
          <p:cNvSpPr>
            <a:spLocks noChangeArrowheads="1"/>
          </p:cNvSpPr>
          <p:nvPr/>
        </p:nvSpPr>
        <p:spPr bwMode="auto">
          <a:xfrm>
            <a:off x="304800" y="1905000"/>
            <a:ext cx="4191000" cy="47244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</a:rPr>
              <a:t>    // </a:t>
            </a: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fork for “grep”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ret= fork();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if(ret==0) {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char * args[3];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args[0]=“grep";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args[1]=argv[1];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args[2]=NULL;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execvp(args[0], args);</a:t>
            </a:r>
            <a:b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// error in execvp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perror("execvp");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  _exit(1);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Restore stdin/stdout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dup2(tempin,0);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dup2(tempout,1);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</p:txBody>
      </p:sp>
      <p:sp>
        <p:nvSpPr>
          <p:cNvPr id="420869" name="Rectangle 4"/>
          <p:cNvSpPr>
            <a:spLocks noChangeArrowheads="1"/>
          </p:cNvSpPr>
          <p:nvPr/>
        </p:nvSpPr>
        <p:spPr bwMode="auto">
          <a:xfrm>
            <a:off x="4953000" y="1905000"/>
            <a:ext cx="4191000" cy="4724400"/>
          </a:xfrm>
          <a:prstGeom prst="rect">
            <a:avLst/>
          </a:prstGeom>
          <a:solidFill>
            <a:srgbClr val="FFFFE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Parent waits for grep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// process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waitpid(ret,NULL);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    printf(“All done!!\n”);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264C"/>
                </a:solidFill>
                <a:latin typeface="Courier New" pitchFamily="49" charset="0"/>
                <a:ea typeface="MS Mincho" pitchFamily="49" charset="-128"/>
              </a:rPr>
              <a:t>} // main</a:t>
            </a:r>
          </a:p>
          <a:p>
            <a:pPr marL="342900" indent="-339725">
              <a:spcBef>
                <a:spcPts val="4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b="1">
              <a:solidFill>
                <a:srgbClr val="00264C"/>
              </a:solidFill>
              <a:latin typeface="Courier New" pitchFamily="49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041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Two Implementations of </a:t>
            </a:r>
            <a:r>
              <a:rPr lang="en-US" sz="4400" dirty="0" err="1" smtClean="0">
                <a:solidFill>
                  <a:srgbClr val="333333"/>
                </a:solidFill>
              </a:rPr>
              <a:t>lsgrep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41062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264C"/>
                </a:solidFill>
              </a:rPr>
              <a:t>Read the first implementation at 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00264C"/>
                </a:solidFill>
                <a:hlinkClick r:id="rId4"/>
              </a:rPr>
              <a:t>www.cs.purdue.edu/homes/ninghui/courses/252_Spring15/code/lsgrep/lsgrep.c</a:t>
            </a:r>
            <a:endParaRPr lang="en-US" sz="3200" dirty="0" smtClean="0">
              <a:solidFill>
                <a:srgbClr val="00264C"/>
              </a:solidFill>
            </a:endParaRP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264C"/>
                </a:solidFill>
              </a:rPr>
              <a:t>Parent process does redirection</a:t>
            </a:r>
            <a:endParaRPr lang="en-US" sz="3200" dirty="0">
              <a:solidFill>
                <a:srgbClr val="00264C"/>
              </a:solidFill>
            </a:endParaRP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264C"/>
                </a:solidFill>
              </a:rPr>
              <a:t>And the second implementation at</a:t>
            </a:r>
            <a:endParaRPr lang="en-US" sz="3200" dirty="0">
              <a:solidFill>
                <a:srgbClr val="00264C"/>
              </a:solidFill>
            </a:endParaRP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  <a:hlinkClick r:id="rId5"/>
              </a:rPr>
              <a:t>https://</a:t>
            </a:r>
            <a:r>
              <a:rPr lang="en-US" sz="3200" dirty="0" smtClean="0">
                <a:solidFill>
                  <a:srgbClr val="00264C"/>
                </a:solidFill>
                <a:hlinkClick r:id="rId5"/>
              </a:rPr>
              <a:t>www.cs.purdue.edu/homes/ninghui/courses/252_Spring15/code/lsgrep/lsgrep2.c</a:t>
            </a:r>
            <a:endParaRPr lang="en-US" sz="3200" dirty="0" smtClean="0">
              <a:solidFill>
                <a:srgbClr val="00264C"/>
              </a:solidFill>
            </a:endParaRP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264C"/>
                </a:solidFill>
              </a:rPr>
              <a:t>Child process does redirection</a:t>
            </a:r>
            <a:endParaRPr lang="en-US" sz="32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83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Closing Unused Pipes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41062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Must close unused write end of the pipe, otherwise processes keep waiting for more to be written to the pipe, and won’t exit.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Only when all write ends are closed to the pipe, is EOF sent to the readers.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Good practice to close unused read end of the pipe as well, so writer process gets an error signal when writing to the pipe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Otherwise a writer process may keep writing, until pipe is full and process is blocked </a:t>
            </a:r>
          </a:p>
        </p:txBody>
      </p:sp>
    </p:spTree>
    <p:extLst>
      <p:ext uri="{BB962C8B-B14F-4D97-AF65-F5344CB8AC3E}">
        <p14:creationId xmlns:p14="http://schemas.microsoft.com/office/powerpoint/2010/main" val="9189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smtClean="0">
                <a:solidFill>
                  <a:srgbClr val="333333"/>
                </a:solidFill>
              </a:rPr>
              <a:t>Review: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476163" name="Text Box 2"/>
          <p:cNvSpPr txBox="1">
            <a:spLocks noChangeArrowheads="1"/>
          </p:cNvSpPr>
          <p:nvPr/>
        </p:nvSpPr>
        <p:spPr bwMode="auto">
          <a:xfrm>
            <a:off x="1066800" y="1676400"/>
            <a:ext cx="7772400" cy="51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is an open file object?  What information does it include?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 dirty="0" smtClean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is the semantics for pipe, dup, dup2, especially how they affect the creation/deletion and reference count of open file object?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 dirty="0" smtClean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How to implement pipe and redirection using pipe, dup, dup2?  (Not required for mid-term 1)</a:t>
            </a:r>
          </a:p>
        </p:txBody>
      </p:sp>
    </p:spTree>
    <p:extLst>
      <p:ext uri="{BB962C8B-B14F-4D97-AF65-F5344CB8AC3E}">
        <p14:creationId xmlns:p14="http://schemas.microsoft.com/office/powerpoint/2010/main" val="2100340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Some System Calls for File I/O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3635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Open a file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 smtClean="0">
                <a:solidFill>
                  <a:srgbClr val="00264C"/>
                </a:solidFill>
              </a:rPr>
              <a:t>fd</a:t>
            </a:r>
            <a:r>
              <a:rPr lang="en-US" sz="2400" dirty="0" smtClean="0">
                <a:solidFill>
                  <a:srgbClr val="00264C"/>
                </a:solidFill>
              </a:rPr>
              <a:t>=open(pathname, flags, mode);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Read from a file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 smtClean="0">
                <a:solidFill>
                  <a:srgbClr val="00264C"/>
                </a:solidFill>
              </a:rPr>
              <a:t>numread</a:t>
            </a:r>
            <a:r>
              <a:rPr lang="en-US" sz="2400" dirty="0" smtClean="0">
                <a:solidFill>
                  <a:srgbClr val="00264C"/>
                </a:solidFill>
              </a:rPr>
              <a:t> = read(</a:t>
            </a:r>
            <a:r>
              <a:rPr lang="en-US" sz="2400" dirty="0" err="1" smtClean="0">
                <a:solidFill>
                  <a:srgbClr val="00264C"/>
                </a:solidFill>
              </a:rPr>
              <a:t>fd</a:t>
            </a:r>
            <a:r>
              <a:rPr lang="en-US" sz="2400" dirty="0" smtClean="0">
                <a:solidFill>
                  <a:srgbClr val="00264C"/>
                </a:solidFill>
              </a:rPr>
              <a:t>, buffer, count);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Write to a file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 smtClean="0">
                <a:solidFill>
                  <a:srgbClr val="00264C"/>
                </a:solidFill>
              </a:rPr>
              <a:t>numread</a:t>
            </a:r>
            <a:r>
              <a:rPr lang="en-US" sz="2400" dirty="0" smtClean="0">
                <a:solidFill>
                  <a:srgbClr val="00264C"/>
                </a:solidFill>
              </a:rPr>
              <a:t> </a:t>
            </a:r>
            <a:r>
              <a:rPr lang="en-US" sz="2400" dirty="0">
                <a:solidFill>
                  <a:srgbClr val="00264C"/>
                </a:solidFill>
              </a:rPr>
              <a:t>= </a:t>
            </a:r>
            <a:r>
              <a:rPr lang="en-US" sz="2400" dirty="0" smtClean="0">
                <a:solidFill>
                  <a:srgbClr val="00264C"/>
                </a:solidFill>
              </a:rPr>
              <a:t>write(</a:t>
            </a:r>
            <a:r>
              <a:rPr lang="en-US" sz="2400" dirty="0" err="1" smtClean="0">
                <a:solidFill>
                  <a:srgbClr val="00264C"/>
                </a:solidFill>
              </a:rPr>
              <a:t>fd</a:t>
            </a:r>
            <a:r>
              <a:rPr lang="en-US" sz="2400" dirty="0">
                <a:solidFill>
                  <a:srgbClr val="00264C"/>
                </a:solidFill>
              </a:rPr>
              <a:t>, buffer, count);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Close a file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status = close(</a:t>
            </a:r>
            <a:r>
              <a:rPr lang="en-US" sz="2400" dirty="0" err="1" smtClean="0">
                <a:solidFill>
                  <a:srgbClr val="00264C"/>
                </a:solidFill>
              </a:rPr>
              <a:t>fd</a:t>
            </a:r>
            <a:r>
              <a:rPr lang="en-US" sz="2400" dirty="0" smtClean="0">
                <a:solidFill>
                  <a:srgbClr val="00264C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8128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Open File Table</a:t>
            </a:r>
          </a:p>
        </p:txBody>
      </p:sp>
      <p:sp>
        <p:nvSpPr>
          <p:cNvPr id="3635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Each </a:t>
            </a:r>
            <a:r>
              <a:rPr lang="en-US" sz="2800" dirty="0">
                <a:solidFill>
                  <a:srgbClr val="00264C"/>
                </a:solidFill>
              </a:rPr>
              <a:t>process </a:t>
            </a:r>
            <a:r>
              <a:rPr lang="en-US" sz="2800" dirty="0" smtClean="0">
                <a:solidFill>
                  <a:srgbClr val="00264C"/>
                </a:solidFill>
              </a:rPr>
              <a:t>has </a:t>
            </a:r>
            <a:r>
              <a:rPr lang="en-US" sz="2800" dirty="0" smtClean="0">
                <a:solidFill>
                  <a:srgbClr val="00264C"/>
                </a:solidFill>
              </a:rPr>
              <a:t>a </a:t>
            </a:r>
            <a:r>
              <a:rPr lang="en-US" sz="2800" b="1" i="1" dirty="0" smtClean="0">
                <a:solidFill>
                  <a:srgbClr val="00264C"/>
                </a:solidFill>
              </a:rPr>
              <a:t>File Descriptor </a:t>
            </a:r>
            <a:r>
              <a:rPr lang="en-US" sz="2800" b="1" i="1" dirty="0" smtClean="0">
                <a:solidFill>
                  <a:srgbClr val="00264C"/>
                </a:solidFill>
              </a:rPr>
              <a:t>Table</a:t>
            </a:r>
            <a:r>
              <a:rPr lang="en-US" sz="2800" dirty="0" smtClean="0">
                <a:solidFill>
                  <a:srgbClr val="00264C"/>
                </a:solidFill>
              </a:rPr>
              <a:t> (maintained by the OS kernel) with </a:t>
            </a:r>
            <a:r>
              <a:rPr lang="en-US" sz="2800" dirty="0">
                <a:solidFill>
                  <a:srgbClr val="00264C"/>
                </a:solidFill>
              </a:rPr>
              <a:t>all the files that are </a:t>
            </a:r>
            <a:r>
              <a:rPr lang="en-US" sz="2800" dirty="0" smtClean="0">
                <a:solidFill>
                  <a:srgbClr val="00264C"/>
                </a:solidFill>
              </a:rPr>
              <a:t>opened by that process.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Process can only affect it using system calls</a:t>
            </a:r>
            <a:endParaRPr lang="en-US" sz="2800" dirty="0">
              <a:solidFill>
                <a:srgbClr val="00264C"/>
              </a:solidFill>
            </a:endParaRP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Each </a:t>
            </a:r>
            <a:r>
              <a:rPr lang="en-US" sz="2800" dirty="0" smtClean="0">
                <a:solidFill>
                  <a:srgbClr val="00264C"/>
                </a:solidFill>
              </a:rPr>
              <a:t>entry in </a:t>
            </a:r>
            <a:r>
              <a:rPr lang="en-US" sz="2800" dirty="0" smtClean="0">
                <a:solidFill>
                  <a:srgbClr val="00264C"/>
                </a:solidFill>
              </a:rPr>
              <a:t>the File Descriptor </a:t>
            </a:r>
            <a:r>
              <a:rPr lang="en-US" sz="2800" dirty="0" smtClean="0">
                <a:solidFill>
                  <a:srgbClr val="00264C"/>
                </a:solidFill>
              </a:rPr>
              <a:t>Table contains </a:t>
            </a:r>
            <a:r>
              <a:rPr lang="en-US" sz="2800" dirty="0">
                <a:solidFill>
                  <a:srgbClr val="00264C"/>
                </a:solidFill>
              </a:rPr>
              <a:t>a pointer to an open file object that contains all the information about the open file.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The kernel maintains a </a:t>
            </a:r>
            <a:r>
              <a:rPr lang="en-US" sz="2800" b="1" i="1" dirty="0" smtClean="0">
                <a:solidFill>
                  <a:srgbClr val="00264C"/>
                </a:solidFill>
              </a:rPr>
              <a:t>Open </a:t>
            </a:r>
            <a:r>
              <a:rPr lang="en-US" sz="2800" b="1" i="1" dirty="0">
                <a:solidFill>
                  <a:srgbClr val="00264C"/>
                </a:solidFill>
              </a:rPr>
              <a:t>File </a:t>
            </a:r>
            <a:r>
              <a:rPr lang="en-US" sz="2800" b="1" i="1" dirty="0" smtClean="0">
                <a:solidFill>
                  <a:srgbClr val="00264C"/>
                </a:solidFill>
              </a:rPr>
              <a:t>Table</a:t>
            </a:r>
            <a:r>
              <a:rPr lang="en-US" sz="2800" dirty="0" smtClean="0">
                <a:solidFill>
                  <a:srgbClr val="00264C"/>
                </a:solidFill>
              </a:rPr>
              <a:t>, which </a:t>
            </a:r>
            <a:r>
              <a:rPr lang="en-US" sz="2800" b="1" i="1" dirty="0" smtClean="0">
                <a:solidFill>
                  <a:srgbClr val="00264C"/>
                </a:solidFill>
              </a:rPr>
              <a:t>includes Open File Objects</a:t>
            </a:r>
            <a:r>
              <a:rPr lang="en-US" sz="2800" dirty="0" smtClean="0">
                <a:solidFill>
                  <a:srgbClr val="00264C"/>
                </a:solidFill>
              </a:rPr>
              <a:t> </a:t>
            </a:r>
            <a:r>
              <a:rPr lang="en-US" sz="2800" dirty="0" smtClean="0">
                <a:solidFill>
                  <a:srgbClr val="00264C"/>
                </a:solidFill>
              </a:rPr>
              <a:t>for the whole system (shared by </a:t>
            </a:r>
            <a:r>
              <a:rPr lang="en-US" sz="2800" dirty="0" smtClean="0">
                <a:solidFill>
                  <a:srgbClr val="00264C"/>
                </a:solidFill>
              </a:rPr>
              <a:t>all processes</a:t>
            </a:r>
            <a:r>
              <a:rPr lang="en-US" sz="2800" dirty="0" smtClean="0">
                <a:solidFill>
                  <a:srgbClr val="00264C"/>
                </a:solidFill>
              </a:rPr>
              <a:t>).</a:t>
            </a:r>
            <a:endParaRPr lang="en-US" sz="28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92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The </a:t>
            </a:r>
            <a:r>
              <a:rPr lang="en-US" sz="4400" dirty="0">
                <a:solidFill>
                  <a:srgbClr val="333333"/>
                </a:solidFill>
              </a:rPr>
              <a:t>System View (from </a:t>
            </a:r>
            <a:r>
              <a:rPr lang="en-US" sz="2400" dirty="0">
                <a:solidFill>
                  <a:srgbClr val="333333"/>
                </a:solidFill>
              </a:rPr>
              <a:t>http://</a:t>
            </a:r>
            <a:r>
              <a:rPr lang="en-US" sz="2400" dirty="0" smtClean="0">
                <a:solidFill>
                  <a:srgbClr val="333333"/>
                </a:solidFill>
              </a:rPr>
              <a:t>www.programering.com/a/MzN0gDNwATg.html</a:t>
            </a:r>
            <a:r>
              <a:rPr lang="en-US" sz="4400" dirty="0" smtClean="0">
                <a:solidFill>
                  <a:srgbClr val="333333"/>
                </a:solidFill>
              </a:rPr>
              <a:t>)</a:t>
            </a:r>
            <a:endParaRPr lang="en-US" sz="4400" dirty="0">
              <a:solidFill>
                <a:srgbClr val="333333"/>
              </a:solidFill>
            </a:endParaRPr>
          </a:p>
        </p:txBody>
      </p:sp>
      <p:pic>
        <p:nvPicPr>
          <p:cNvPr id="2050" name="Picture 2" descr="http://www.programering.com/images/remote/ZnJvbT1jbmJsb2dzJnVybD1jbWJ3NWlNNGN6TXprek55SWpOeUFqTTNBekwwQUROeEFqTXZNek54WUROMDhTYXYwMmJqNXladnhtWTBsbWJqNXljbGRXWXRsMkx2b0RjMFJI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01000" cy="522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71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Facts About The </a:t>
            </a:r>
            <a:r>
              <a:rPr lang="en-US" sz="4400" dirty="0">
                <a:solidFill>
                  <a:srgbClr val="333333"/>
                </a:solidFill>
              </a:rPr>
              <a:t>Open File Table</a:t>
            </a:r>
          </a:p>
        </p:txBody>
      </p:sp>
      <p:sp>
        <p:nvSpPr>
          <p:cNvPr id="363523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One file (</a:t>
            </a:r>
            <a:r>
              <a:rPr lang="en-US" sz="2400" dirty="0" err="1" smtClean="0">
                <a:solidFill>
                  <a:srgbClr val="00264C"/>
                </a:solidFill>
              </a:rPr>
              <a:t>i</a:t>
            </a:r>
            <a:r>
              <a:rPr lang="en-US" sz="2400" dirty="0" smtClean="0">
                <a:solidFill>
                  <a:srgbClr val="00264C"/>
                </a:solidFill>
              </a:rPr>
              <a:t>-node) can have multiple entries in the Open File Table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One entry in the Open File Table can be pointed by multiple file descriptors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When dup(), dup2(), and fork() are used, entries in Open File Table are shared.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When open() is used, another entry in Open File Table is created.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File descriptors sharing the same Open File Table entry will share the same offset, which will be updated by read/write.</a:t>
            </a:r>
          </a:p>
          <a:p>
            <a:pPr marL="1082675" lvl="1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26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The Open File Table</a:t>
            </a:r>
          </a:p>
        </p:txBody>
      </p:sp>
      <p:sp>
        <p:nvSpPr>
          <p:cNvPr id="367619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367620" name="Rectangle 3"/>
          <p:cNvSpPr>
            <a:spLocks noChangeArrowheads="1"/>
          </p:cNvSpPr>
          <p:nvPr/>
        </p:nvSpPr>
        <p:spPr bwMode="auto">
          <a:xfrm>
            <a:off x="1219200" y="2667000"/>
            <a:ext cx="1295400" cy="36576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67621" name="Line 4"/>
          <p:cNvSpPr>
            <a:spLocks noChangeShapeType="1"/>
          </p:cNvSpPr>
          <p:nvPr/>
        </p:nvSpPr>
        <p:spPr bwMode="auto">
          <a:xfrm>
            <a:off x="1219200" y="31242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2" name="Line 5"/>
          <p:cNvSpPr>
            <a:spLocks noChangeShapeType="1"/>
          </p:cNvSpPr>
          <p:nvPr/>
        </p:nvSpPr>
        <p:spPr bwMode="auto">
          <a:xfrm>
            <a:off x="1219200" y="35814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3" name="Line 6"/>
          <p:cNvSpPr>
            <a:spLocks noChangeShapeType="1"/>
          </p:cNvSpPr>
          <p:nvPr/>
        </p:nvSpPr>
        <p:spPr bwMode="auto">
          <a:xfrm>
            <a:off x="1219200" y="40386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4" name="Line 7"/>
          <p:cNvSpPr>
            <a:spLocks noChangeShapeType="1"/>
          </p:cNvSpPr>
          <p:nvPr/>
        </p:nvSpPr>
        <p:spPr bwMode="auto">
          <a:xfrm>
            <a:off x="1219200" y="44958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5" name="Line 8"/>
          <p:cNvSpPr>
            <a:spLocks noChangeShapeType="1"/>
          </p:cNvSpPr>
          <p:nvPr/>
        </p:nvSpPr>
        <p:spPr bwMode="auto">
          <a:xfrm>
            <a:off x="1219200" y="49530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6" name="Line 9"/>
          <p:cNvSpPr>
            <a:spLocks noChangeShapeType="1"/>
          </p:cNvSpPr>
          <p:nvPr/>
        </p:nvSpPr>
        <p:spPr bwMode="auto">
          <a:xfrm>
            <a:off x="1219200" y="54102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7" name="Line 10"/>
          <p:cNvSpPr>
            <a:spLocks noChangeShapeType="1"/>
          </p:cNvSpPr>
          <p:nvPr/>
        </p:nvSpPr>
        <p:spPr bwMode="auto">
          <a:xfrm>
            <a:off x="1219200" y="58674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8" name="Line 11"/>
          <p:cNvSpPr>
            <a:spLocks noChangeShapeType="1"/>
          </p:cNvSpPr>
          <p:nvPr/>
        </p:nvSpPr>
        <p:spPr bwMode="auto">
          <a:xfrm>
            <a:off x="1219200" y="6324600"/>
            <a:ext cx="12954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29" name="Text Box 12"/>
          <p:cNvSpPr txBox="1">
            <a:spLocks noChangeArrowheads="1"/>
          </p:cNvSpPr>
          <p:nvPr/>
        </p:nvSpPr>
        <p:spPr bwMode="auto">
          <a:xfrm>
            <a:off x="533400" y="1676400"/>
            <a:ext cx="3124200" cy="1079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 dirty="0" smtClean="0">
                <a:solidFill>
                  <a:srgbClr val="00264C"/>
                </a:solidFill>
              </a:rPr>
              <a:t>A Process’ Open </a:t>
            </a:r>
            <a:r>
              <a:rPr lang="en-US" sz="3200" b="1" i="1" dirty="0">
                <a:solidFill>
                  <a:srgbClr val="00264C"/>
                </a:solidFill>
              </a:rPr>
              <a:t>File Table</a:t>
            </a:r>
          </a:p>
        </p:txBody>
      </p:sp>
      <p:sp>
        <p:nvSpPr>
          <p:cNvPr id="367630" name="Text Box 13"/>
          <p:cNvSpPr txBox="1">
            <a:spLocks noChangeArrowheads="1"/>
          </p:cNvSpPr>
          <p:nvPr/>
        </p:nvSpPr>
        <p:spPr bwMode="auto">
          <a:xfrm>
            <a:off x="762000" y="2667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0</a:t>
            </a:r>
          </a:p>
        </p:txBody>
      </p:sp>
      <p:sp>
        <p:nvSpPr>
          <p:cNvPr id="367631" name="Text Box 14"/>
          <p:cNvSpPr txBox="1">
            <a:spLocks noChangeArrowheads="1"/>
          </p:cNvSpPr>
          <p:nvPr/>
        </p:nvSpPr>
        <p:spPr bwMode="auto">
          <a:xfrm>
            <a:off x="762000" y="3048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367632" name="Text Box 15"/>
          <p:cNvSpPr txBox="1">
            <a:spLocks noChangeArrowheads="1"/>
          </p:cNvSpPr>
          <p:nvPr/>
        </p:nvSpPr>
        <p:spPr bwMode="auto">
          <a:xfrm>
            <a:off x="762000" y="35814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2</a:t>
            </a:r>
          </a:p>
        </p:txBody>
      </p:sp>
      <p:sp>
        <p:nvSpPr>
          <p:cNvPr id="367633" name="Text Box 16"/>
          <p:cNvSpPr txBox="1">
            <a:spLocks noChangeArrowheads="1"/>
          </p:cNvSpPr>
          <p:nvPr/>
        </p:nvSpPr>
        <p:spPr bwMode="auto">
          <a:xfrm>
            <a:off x="762000" y="4038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3</a:t>
            </a:r>
          </a:p>
        </p:txBody>
      </p:sp>
      <p:sp>
        <p:nvSpPr>
          <p:cNvPr id="367634" name="Text Box 17"/>
          <p:cNvSpPr txBox="1">
            <a:spLocks noChangeArrowheads="1"/>
          </p:cNvSpPr>
          <p:nvPr/>
        </p:nvSpPr>
        <p:spPr bwMode="auto">
          <a:xfrm>
            <a:off x="762000" y="4495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4</a:t>
            </a:r>
          </a:p>
        </p:txBody>
      </p:sp>
      <p:sp>
        <p:nvSpPr>
          <p:cNvPr id="367635" name="Text Box 18"/>
          <p:cNvSpPr txBox="1">
            <a:spLocks noChangeArrowheads="1"/>
          </p:cNvSpPr>
          <p:nvPr/>
        </p:nvSpPr>
        <p:spPr bwMode="auto">
          <a:xfrm>
            <a:off x="762000" y="4876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367636" name="Text Box 19"/>
          <p:cNvSpPr txBox="1">
            <a:spLocks noChangeArrowheads="1"/>
          </p:cNvSpPr>
          <p:nvPr/>
        </p:nvSpPr>
        <p:spPr bwMode="auto">
          <a:xfrm>
            <a:off x="762000" y="5410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367637" name="Text Box 20"/>
          <p:cNvSpPr txBox="1">
            <a:spLocks noChangeArrowheads="1"/>
          </p:cNvSpPr>
          <p:nvPr/>
        </p:nvSpPr>
        <p:spPr bwMode="auto">
          <a:xfrm>
            <a:off x="762000" y="58674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31</a:t>
            </a:r>
          </a:p>
        </p:txBody>
      </p:sp>
      <p:sp>
        <p:nvSpPr>
          <p:cNvPr id="367638" name="Line 21"/>
          <p:cNvSpPr>
            <a:spLocks noChangeShapeType="1"/>
          </p:cNvSpPr>
          <p:nvPr/>
        </p:nvSpPr>
        <p:spPr bwMode="auto">
          <a:xfrm>
            <a:off x="1676400" y="2819400"/>
            <a:ext cx="1447800" cy="99060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7639" name="Rectangle 22"/>
          <p:cNvSpPr>
            <a:spLocks noChangeArrowheads="1"/>
          </p:cNvSpPr>
          <p:nvPr/>
        </p:nvSpPr>
        <p:spPr bwMode="auto">
          <a:xfrm>
            <a:off x="3124200" y="2743200"/>
            <a:ext cx="2971800" cy="1905000"/>
          </a:xfrm>
          <a:prstGeom prst="rect">
            <a:avLst/>
          </a:prstGeom>
          <a:solidFill>
            <a:srgbClr val="FFFFE9"/>
          </a:solidFill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67640" name="Text Box 23"/>
          <p:cNvSpPr txBox="1">
            <a:spLocks noChangeArrowheads="1"/>
          </p:cNvSpPr>
          <p:nvPr/>
        </p:nvSpPr>
        <p:spPr bwMode="auto">
          <a:xfrm>
            <a:off x="3124200" y="2209800"/>
            <a:ext cx="3048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Open File Object</a:t>
            </a:r>
          </a:p>
        </p:txBody>
      </p:sp>
      <p:sp>
        <p:nvSpPr>
          <p:cNvPr id="367641" name="Text Box 24"/>
          <p:cNvSpPr txBox="1">
            <a:spLocks noChangeArrowheads="1"/>
          </p:cNvSpPr>
          <p:nvPr/>
        </p:nvSpPr>
        <p:spPr bwMode="auto">
          <a:xfrm>
            <a:off x="3886200" y="2743200"/>
            <a:ext cx="1676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I-NODE</a:t>
            </a:r>
          </a:p>
        </p:txBody>
      </p:sp>
      <p:sp>
        <p:nvSpPr>
          <p:cNvPr id="367642" name="Line 25"/>
          <p:cNvSpPr>
            <a:spLocks noChangeShapeType="1"/>
          </p:cNvSpPr>
          <p:nvPr/>
        </p:nvSpPr>
        <p:spPr bwMode="auto">
          <a:xfrm>
            <a:off x="3124200" y="32004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43" name="Text Box 26"/>
          <p:cNvSpPr txBox="1">
            <a:spLocks noChangeArrowheads="1"/>
          </p:cNvSpPr>
          <p:nvPr/>
        </p:nvSpPr>
        <p:spPr bwMode="auto">
          <a:xfrm>
            <a:off x="3276600" y="3200400"/>
            <a:ext cx="2590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Open Mode</a:t>
            </a:r>
          </a:p>
        </p:txBody>
      </p:sp>
      <p:sp>
        <p:nvSpPr>
          <p:cNvPr id="367644" name="Line 27"/>
          <p:cNvSpPr>
            <a:spLocks noChangeShapeType="1"/>
          </p:cNvSpPr>
          <p:nvPr/>
        </p:nvSpPr>
        <p:spPr bwMode="auto">
          <a:xfrm>
            <a:off x="3124200" y="36576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45" name="Text Box 28"/>
          <p:cNvSpPr txBox="1">
            <a:spLocks noChangeArrowheads="1"/>
          </p:cNvSpPr>
          <p:nvPr/>
        </p:nvSpPr>
        <p:spPr bwMode="auto">
          <a:xfrm>
            <a:off x="3276600" y="3657600"/>
            <a:ext cx="2590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Offset</a:t>
            </a:r>
          </a:p>
        </p:txBody>
      </p:sp>
      <p:sp>
        <p:nvSpPr>
          <p:cNvPr id="367646" name="Line 29"/>
          <p:cNvSpPr>
            <a:spLocks noChangeShapeType="1"/>
          </p:cNvSpPr>
          <p:nvPr/>
        </p:nvSpPr>
        <p:spPr bwMode="auto">
          <a:xfrm>
            <a:off x="3124200" y="41148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7647" name="Text Box 30"/>
          <p:cNvSpPr txBox="1">
            <a:spLocks noChangeArrowheads="1"/>
          </p:cNvSpPr>
          <p:nvPr/>
        </p:nvSpPr>
        <p:spPr bwMode="auto">
          <a:xfrm>
            <a:off x="3429000" y="4191000"/>
            <a:ext cx="2590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Reference Count</a:t>
            </a:r>
          </a:p>
        </p:txBody>
      </p:sp>
      <p:sp>
        <p:nvSpPr>
          <p:cNvPr id="367648" name="Line 31"/>
          <p:cNvSpPr>
            <a:spLocks noChangeShapeType="1"/>
          </p:cNvSpPr>
          <p:nvPr/>
        </p:nvSpPr>
        <p:spPr bwMode="auto">
          <a:xfrm>
            <a:off x="3124200" y="4648200"/>
            <a:ext cx="2971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1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Open File Object (or Open File Handle)</a:t>
            </a:r>
          </a:p>
        </p:txBody>
      </p:sp>
      <p:sp>
        <p:nvSpPr>
          <p:cNvPr id="3696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24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An </a:t>
            </a:r>
            <a:r>
              <a:rPr lang="en-US" sz="2800" b="1" i="1">
                <a:solidFill>
                  <a:srgbClr val="00264C"/>
                </a:solidFill>
              </a:rPr>
              <a:t>Open File Object</a:t>
            </a:r>
            <a:r>
              <a:rPr lang="en-US" sz="2800">
                <a:solidFill>
                  <a:srgbClr val="00264C"/>
                </a:solidFill>
              </a:rPr>
              <a:t> contains the state of an open file.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I-Node –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It uniquely identifies a file in the computer. An I-nodes is made of two parts: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Major number – Determines the devices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Minor number –It determines what file it refers to inside the device.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Open Mode – How the file was opened: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Read Only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Read Write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264C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264C"/>
                </a:solidFill>
              </a:rPr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3719666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63349</TotalTime>
  <Words>2282</Words>
  <Application>Microsoft Office PowerPoint</Application>
  <PresentationFormat>On-screen Show (4:3)</PresentationFormat>
  <Paragraphs>394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CS354: Operating Systems</dc:title>
  <dc:creator>Gustavo Rodriguez-Rivera</dc:creator>
  <cp:lastModifiedBy>Ninghui</cp:lastModifiedBy>
  <cp:revision>1512</cp:revision>
  <cp:lastPrinted>1601-01-01T00:00:00Z</cp:lastPrinted>
  <dcterms:created xsi:type="dcterms:W3CDTF">2004-01-12T03:48:24Z</dcterms:created>
  <dcterms:modified xsi:type="dcterms:W3CDTF">2015-02-19T22:02:08Z</dcterms:modified>
</cp:coreProperties>
</file>