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0"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Statement Coverage</c:v>
                </c:pt>
              </c:strCache>
            </c:strRef>
          </c:tx>
          <c:spPr>
            <a:solidFill>
              <a:schemeClr val="accent1"/>
            </a:solidFill>
            <a:ln>
              <a:noFill/>
            </a:ln>
            <a:effectLst/>
          </c:spPr>
          <c:invertIfNegative val="0"/>
          <c:cat>
            <c:strRef>
              <c:f>Sheet1!$A$2:$A$6</c:f>
              <c:strCache>
                <c:ptCount val="5"/>
                <c:pt idx="0">
                  <c:v>Apache Commons DbUtils</c:v>
                </c:pt>
                <c:pt idx="1">
                  <c:v>Apache Commons Lang</c:v>
                </c:pt>
                <c:pt idx="2">
                  <c:v>Apache Commons Collections</c:v>
                </c:pt>
                <c:pt idx="3">
                  <c:v>Apache Commons Math</c:v>
                </c:pt>
                <c:pt idx="4">
                  <c:v>JFreeChart</c:v>
                </c:pt>
              </c:strCache>
            </c:strRef>
          </c:cat>
          <c:val>
            <c:numRef>
              <c:f>Sheet1!$B$2:$B$6</c:f>
              <c:numCache>
                <c:formatCode>General</c:formatCode>
                <c:ptCount val="5"/>
                <c:pt idx="0">
                  <c:v>64</c:v>
                </c:pt>
                <c:pt idx="1">
                  <c:v>95</c:v>
                </c:pt>
                <c:pt idx="2">
                  <c:v>86</c:v>
                </c:pt>
                <c:pt idx="3">
                  <c:v>92</c:v>
                </c:pt>
                <c:pt idx="4">
                  <c:v>54</c:v>
                </c:pt>
              </c:numCache>
            </c:numRef>
          </c:val>
          <c:extLst>
            <c:ext xmlns:c16="http://schemas.microsoft.com/office/drawing/2014/chart" uri="{C3380CC4-5D6E-409C-BE32-E72D297353CC}">
              <c16:uniqueId val="{00000000-C879-48F2-A56F-E24A044983F7}"/>
            </c:ext>
          </c:extLst>
        </c:ser>
        <c:ser>
          <c:idx val="1"/>
          <c:order val="1"/>
          <c:tx>
            <c:strRef>
              <c:f>Sheet1!$C$1</c:f>
              <c:strCache>
                <c:ptCount val="1"/>
                <c:pt idx="0">
                  <c:v>Number of Bugs</c:v>
                </c:pt>
              </c:strCache>
            </c:strRef>
          </c:tx>
          <c:spPr>
            <a:solidFill>
              <a:schemeClr val="accent2"/>
            </a:solidFill>
            <a:ln>
              <a:noFill/>
            </a:ln>
            <a:effectLst/>
          </c:spPr>
          <c:invertIfNegative val="0"/>
          <c:cat>
            <c:strRef>
              <c:f>Sheet1!$A$2:$A$6</c:f>
              <c:strCache>
                <c:ptCount val="5"/>
                <c:pt idx="0">
                  <c:v>Apache Commons DbUtils</c:v>
                </c:pt>
                <c:pt idx="1">
                  <c:v>Apache Commons Lang</c:v>
                </c:pt>
                <c:pt idx="2">
                  <c:v>Apache Commons Collections</c:v>
                </c:pt>
                <c:pt idx="3">
                  <c:v>Apache Commons Math</c:v>
                </c:pt>
                <c:pt idx="4">
                  <c:v>JFreeChart</c:v>
                </c:pt>
              </c:strCache>
            </c:strRef>
          </c:cat>
          <c:val>
            <c:numRef>
              <c:f>Sheet1!$C$2:$C$6</c:f>
              <c:numCache>
                <c:formatCode>General</c:formatCode>
                <c:ptCount val="5"/>
                <c:pt idx="0">
                  <c:v>4</c:v>
                </c:pt>
                <c:pt idx="1">
                  <c:v>3</c:v>
                </c:pt>
                <c:pt idx="2">
                  <c:v>1</c:v>
                </c:pt>
                <c:pt idx="3">
                  <c:v>13</c:v>
                </c:pt>
                <c:pt idx="4">
                  <c:v>12</c:v>
                </c:pt>
              </c:numCache>
            </c:numRef>
          </c:val>
          <c:extLst>
            <c:ext xmlns:c16="http://schemas.microsoft.com/office/drawing/2014/chart" uri="{C3380CC4-5D6E-409C-BE32-E72D297353CC}">
              <c16:uniqueId val="{00000001-C879-48F2-A56F-E24A044983F7}"/>
            </c:ext>
          </c:extLst>
        </c:ser>
        <c:dLbls>
          <c:showLegendKey val="0"/>
          <c:showVal val="0"/>
          <c:showCatName val="0"/>
          <c:showSerName val="0"/>
          <c:showPercent val="0"/>
          <c:showBubbleSize val="0"/>
        </c:dLbls>
        <c:gapWidth val="219"/>
        <c:overlap val="-27"/>
        <c:axId val="99371648"/>
        <c:axId val="99393920"/>
      </c:barChart>
      <c:catAx>
        <c:axId val="9937164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393920"/>
        <c:crosses val="autoZero"/>
        <c:auto val="1"/>
        <c:lblAlgn val="ctr"/>
        <c:lblOffset val="100"/>
        <c:noMultiLvlLbl val="0"/>
      </c:catAx>
      <c:valAx>
        <c:axId val="99393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371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c:f>
              <c:strCache>
                <c:ptCount val="1"/>
                <c:pt idx="0">
                  <c:v>Maintainability Index</c:v>
                </c:pt>
              </c:strCache>
            </c:strRef>
          </c:tx>
          <c:spPr>
            <a:ln w="28575">
              <a:noFill/>
            </a:ln>
          </c:spPr>
          <c:xVal>
            <c:strRef>
              <c:f>Sheet1!$A$2:$A$6</c:f>
              <c:strCache>
                <c:ptCount val="5"/>
                <c:pt idx="0">
                  <c:v>Apache Commons DbUtils</c:v>
                </c:pt>
                <c:pt idx="1">
                  <c:v>Apache Commons Lang</c:v>
                </c:pt>
                <c:pt idx="2">
                  <c:v>Apache Commons Collections</c:v>
                </c:pt>
                <c:pt idx="3">
                  <c:v>Apache Commons Math</c:v>
                </c:pt>
                <c:pt idx="4">
                  <c:v>JFreeChart</c:v>
                </c:pt>
              </c:strCache>
            </c:strRef>
          </c:xVal>
          <c:yVal>
            <c:numRef>
              <c:f>Sheet1!$B$2:$B$6</c:f>
              <c:numCache>
                <c:formatCode>General</c:formatCode>
                <c:ptCount val="5"/>
                <c:pt idx="0">
                  <c:v>70.23</c:v>
                </c:pt>
                <c:pt idx="1">
                  <c:v>52.44</c:v>
                </c:pt>
                <c:pt idx="2">
                  <c:v>76.290000000000006</c:v>
                </c:pt>
                <c:pt idx="3">
                  <c:v>60.56</c:v>
                </c:pt>
                <c:pt idx="4">
                  <c:v>56.04</c:v>
                </c:pt>
              </c:numCache>
            </c:numRef>
          </c:yVal>
          <c:smooth val="0"/>
          <c:extLst>
            <c:ext xmlns:c16="http://schemas.microsoft.com/office/drawing/2014/chart" uri="{C3380CC4-5D6E-409C-BE32-E72D297353CC}">
              <c16:uniqueId val="{00000000-8527-4E7C-AFF1-EA8ED274A4D7}"/>
            </c:ext>
          </c:extLst>
        </c:ser>
        <c:ser>
          <c:idx val="1"/>
          <c:order val="1"/>
          <c:tx>
            <c:strRef>
              <c:f>Sheet1!$C$1</c:f>
              <c:strCache>
                <c:ptCount val="1"/>
                <c:pt idx="0">
                  <c:v>Post Release Defect Density</c:v>
                </c:pt>
              </c:strCache>
            </c:strRef>
          </c:tx>
          <c:spPr>
            <a:ln w="28575">
              <a:noFill/>
            </a:ln>
          </c:spPr>
          <c:xVal>
            <c:strRef>
              <c:f>Sheet1!$A$2:$A$6</c:f>
              <c:strCache>
                <c:ptCount val="5"/>
                <c:pt idx="0">
                  <c:v>Apache Commons DbUtils</c:v>
                </c:pt>
                <c:pt idx="1">
                  <c:v>Apache Commons Lang</c:v>
                </c:pt>
                <c:pt idx="2">
                  <c:v>Apache Commons Collections</c:v>
                </c:pt>
                <c:pt idx="3">
                  <c:v>Apache Commons Math</c:v>
                </c:pt>
                <c:pt idx="4">
                  <c:v>JFreeChart</c:v>
                </c:pt>
              </c:strCache>
            </c:strRef>
          </c:xVal>
          <c:yVal>
            <c:numRef>
              <c:f>Sheet1!$C$2:$C$6</c:f>
              <c:numCache>
                <c:formatCode>General</c:formatCode>
                <c:ptCount val="5"/>
                <c:pt idx="0">
                  <c:v>5.8200000000000016E-4</c:v>
                </c:pt>
                <c:pt idx="1">
                  <c:v>5.1249999999999999E-5</c:v>
                </c:pt>
                <c:pt idx="2">
                  <c:v>1.5900000000000004E-5</c:v>
                </c:pt>
                <c:pt idx="3">
                  <c:v>6.2250000000000009E-5</c:v>
                </c:pt>
                <c:pt idx="4">
                  <c:v>8.9470000000000036E-5</c:v>
                </c:pt>
              </c:numCache>
            </c:numRef>
          </c:yVal>
          <c:smooth val="0"/>
          <c:extLst>
            <c:ext xmlns:c16="http://schemas.microsoft.com/office/drawing/2014/chart" uri="{C3380CC4-5D6E-409C-BE32-E72D297353CC}">
              <c16:uniqueId val="{00000001-8527-4E7C-AFF1-EA8ED274A4D7}"/>
            </c:ext>
          </c:extLst>
        </c:ser>
        <c:dLbls>
          <c:showLegendKey val="0"/>
          <c:showVal val="0"/>
          <c:showCatName val="0"/>
          <c:showSerName val="0"/>
          <c:showPercent val="0"/>
          <c:showBubbleSize val="0"/>
        </c:dLbls>
        <c:axId val="20313984"/>
        <c:axId val="20315520"/>
      </c:scatterChart>
      <c:valAx>
        <c:axId val="20313984"/>
        <c:scaling>
          <c:orientation val="minMax"/>
        </c:scaling>
        <c:delete val="0"/>
        <c:axPos val="b"/>
        <c:majorTickMark val="out"/>
        <c:minorTickMark val="none"/>
        <c:tickLblPos val="nextTo"/>
        <c:crossAx val="20315520"/>
        <c:crosses val="autoZero"/>
        <c:crossBetween val="midCat"/>
      </c:valAx>
      <c:valAx>
        <c:axId val="20315520"/>
        <c:scaling>
          <c:orientation val="minMax"/>
        </c:scaling>
        <c:delete val="0"/>
        <c:axPos val="l"/>
        <c:majorGridlines/>
        <c:numFmt formatCode="General" sourceLinked="1"/>
        <c:majorTickMark val="out"/>
        <c:minorTickMark val="none"/>
        <c:tickLblPos val="nextTo"/>
        <c:crossAx val="20313984"/>
        <c:crosses val="autoZero"/>
        <c:crossBetween val="midCat"/>
      </c:valAx>
    </c:plotArea>
    <c:legend>
      <c:legendPos val="r"/>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essa.net/rwasp_spearman.wasp#outpu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Picture 3">
            <a:extLst>
              <a:ext uri="{FF2B5EF4-FFF2-40B4-BE49-F238E27FC236}">
                <a16:creationId xmlns:a16="http://schemas.microsoft.com/office/drawing/2014/main" id="{37841D97-D912-410E-A2FE-0E393BEEE7DE}"/>
              </a:ext>
            </a:extLst>
          </p:cNvPr>
          <p:cNvPicPr>
            <a:picLocks noChangeAspect="1"/>
          </p:cNvPicPr>
          <p:nvPr/>
        </p:nvPicPr>
        <p:blipFill>
          <a:blip r:embed="rId2">
            <a:extLst/>
          </a:blip>
          <a:stretch>
            <a:fillRect/>
          </a:stretch>
        </p:blipFill>
        <p:spPr>
          <a:xfrm>
            <a:off x="2589213" y="255820"/>
            <a:ext cx="8214264" cy="2514985"/>
          </a:xfrm>
          <a:prstGeom prst="rect">
            <a:avLst/>
          </a:prstGeom>
          <a:ln w="12700">
            <a:miter lim="400000"/>
          </a:ln>
        </p:spPr>
      </p:pic>
      <p:sp>
        <p:nvSpPr>
          <p:cNvPr id="6" name="Rectangle 5">
            <a:extLst>
              <a:ext uri="{FF2B5EF4-FFF2-40B4-BE49-F238E27FC236}">
                <a16:creationId xmlns:a16="http://schemas.microsoft.com/office/drawing/2014/main" id="{7FF97F59-741E-467D-9FB5-F7BC97CB52F6}"/>
              </a:ext>
            </a:extLst>
          </p:cNvPr>
          <p:cNvSpPr/>
          <p:nvPr/>
        </p:nvSpPr>
        <p:spPr>
          <a:xfrm>
            <a:off x="4612849" y="4164540"/>
            <a:ext cx="6096000" cy="1938992"/>
          </a:xfrm>
          <a:prstGeom prst="rect">
            <a:avLst/>
          </a:prstGeom>
        </p:spPr>
        <p:txBody>
          <a:bodyPr>
            <a:spAutoFit/>
          </a:bodyPr>
          <a:lstStyle/>
          <a:p>
            <a:pPr algn="r"/>
            <a:r>
              <a:rPr lang="en-US" sz="4000" b="1" dirty="0">
                <a:solidFill>
                  <a:srgbClr val="FF0000"/>
                </a:solidFill>
              </a:rPr>
              <a:t>SOEN 6611</a:t>
            </a:r>
            <a:br>
              <a:rPr lang="en-US" sz="4000" b="1" dirty="0">
                <a:solidFill>
                  <a:srgbClr val="FF0000"/>
                </a:solidFill>
              </a:rPr>
            </a:br>
            <a:r>
              <a:rPr lang="en-US" sz="4000" b="1" dirty="0">
                <a:solidFill>
                  <a:srgbClr val="FF0000"/>
                </a:solidFill>
              </a:rPr>
              <a:t>Software Measurement</a:t>
            </a:r>
            <a:br>
              <a:rPr lang="en-US" sz="4000" b="1" dirty="0">
                <a:solidFill>
                  <a:srgbClr val="FF0000"/>
                </a:solidFill>
              </a:rPr>
            </a:br>
            <a:r>
              <a:rPr lang="en-US" sz="4000" b="1" dirty="0">
                <a:solidFill>
                  <a:srgbClr val="FF0000"/>
                </a:solidFill>
              </a:rPr>
              <a:t>-By Team L</a:t>
            </a:r>
            <a:endParaRPr lang="en-CA" sz="4000" b="1" dirty="0">
              <a:solidFill>
                <a:srgbClr val="FF0000"/>
              </a:solidFill>
            </a:endParaRPr>
          </a:p>
        </p:txBody>
      </p:sp>
    </p:spTree>
    <p:extLst>
      <p:ext uri="{BB962C8B-B14F-4D97-AF65-F5344CB8AC3E}">
        <p14:creationId xmlns:p14="http://schemas.microsoft.com/office/powerpoint/2010/main" val="39844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914FCE7-68D5-43E2-83EC-ED053D695CDA}"/>
              </a:ext>
            </a:extLst>
          </p:cNvPr>
          <p:cNvSpPr txBox="1">
            <a:spLocks/>
          </p:cNvSpPr>
          <p:nvPr/>
        </p:nvSpPr>
        <p:spPr>
          <a:xfrm>
            <a:off x="1601160" y="1798394"/>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pPr marL="0" indent="0">
              <a:buFont typeface="Wingdings 3" charset="2"/>
              <a:buNone/>
            </a:pPr>
            <a:r>
              <a:rPr lang="en-US" dirty="0"/>
              <a:t> </a:t>
            </a:r>
            <a:r>
              <a:rPr lang="en-US" i="1" dirty="0"/>
              <a:t>“Classes with higher complexity are less likely to have high coverage test suites”</a:t>
            </a:r>
            <a:r>
              <a:rPr lang="en-US" dirty="0"/>
              <a:t> </a:t>
            </a:r>
          </a:p>
          <a:p>
            <a:pPr marL="0" indent="0">
              <a:buFont typeface="Wingdings 3"/>
              <a:buNone/>
            </a:pPr>
            <a:endParaRPr lang="en-US" dirty="0"/>
          </a:p>
          <a:p>
            <a:pPr marL="0" indent="0">
              <a:buFont typeface="Wingdings 3"/>
              <a:buNone/>
              <a:defRPr sz="2400"/>
            </a:pPr>
            <a:r>
              <a:rPr lang="en-US" sz="2400" dirty="0"/>
              <a:t>Tools used to calculate:</a:t>
            </a:r>
          </a:p>
          <a:p>
            <a:r>
              <a:rPr lang="en-US" dirty="0" err="1"/>
              <a:t>Jacoco</a:t>
            </a:r>
            <a:r>
              <a:rPr lang="en-US" dirty="0"/>
              <a:t> (</a:t>
            </a:r>
            <a:r>
              <a:rPr lang="en-US" dirty="0" err="1"/>
              <a:t>EclEmma</a:t>
            </a:r>
            <a:r>
              <a:rPr lang="en-US" dirty="0"/>
              <a:t>) to calculate the statement and branch coverage and cyclomatic complexity (Metric 1-4)</a:t>
            </a:r>
          </a:p>
          <a:p>
            <a:r>
              <a:rPr lang="en-US" dirty="0"/>
              <a:t>Measurement of Spearman correlation is done referring to the </a:t>
            </a:r>
            <a:r>
              <a:rPr lang="en-US" dirty="0" err="1"/>
              <a:t>url</a:t>
            </a:r>
            <a:r>
              <a:rPr lang="en-US" dirty="0"/>
              <a:t> given below </a:t>
            </a:r>
            <a:br>
              <a:rPr lang="en-US" dirty="0"/>
            </a:br>
            <a:endParaRPr lang="en-US" dirty="0"/>
          </a:p>
          <a:p>
            <a:pPr marL="0" indent="0">
              <a:buNone/>
            </a:pPr>
            <a:r>
              <a:rPr lang="en-US" dirty="0"/>
              <a:t>	</a:t>
            </a:r>
            <a:r>
              <a:rPr lang="en-US" dirty="0">
                <a:hlinkClick r:id="rId2"/>
              </a:rPr>
              <a:t>https://www.wessa.net/rwasp_spearman.wasp#output</a:t>
            </a:r>
            <a:endParaRPr lang="en-US" dirty="0"/>
          </a:p>
        </p:txBody>
      </p:sp>
      <p:sp>
        <p:nvSpPr>
          <p:cNvPr id="3" name="Title 1">
            <a:extLst>
              <a:ext uri="{FF2B5EF4-FFF2-40B4-BE49-F238E27FC236}">
                <a16:creationId xmlns:a16="http://schemas.microsoft.com/office/drawing/2014/main" id="{7CD8E1F1-25D2-4EA3-9930-E5E89E834D6A}"/>
              </a:ext>
            </a:extLst>
          </p:cNvPr>
          <p:cNvSpPr txBox="1">
            <a:spLocks/>
          </p:cNvSpPr>
          <p:nvPr/>
        </p:nvSpPr>
        <p:spPr>
          <a:xfrm>
            <a:off x="1601160" y="628101"/>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Correlations:</a:t>
            </a:r>
            <a:br>
              <a:rPr lang="en-US"/>
            </a:br>
            <a:r>
              <a:rPr lang="en-US" sz="2700"/>
              <a:t>Code coverage and code complexity (Metric 1,2 &amp; 4)</a:t>
            </a:r>
            <a:endParaRPr lang="en-US" sz="2700" dirty="0"/>
          </a:p>
        </p:txBody>
      </p:sp>
    </p:spTree>
    <p:extLst>
      <p:ext uri="{BB962C8B-B14F-4D97-AF65-F5344CB8AC3E}">
        <p14:creationId xmlns:p14="http://schemas.microsoft.com/office/powerpoint/2010/main" val="11421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C91AF01-D90A-48F3-B48C-BA0AE1934666}"/>
              </a:ext>
            </a:extLst>
          </p:cNvPr>
          <p:cNvGraphicFramePr/>
          <p:nvPr>
            <p:extLst>
              <p:ext uri="{D42A27DB-BD31-4B8C-83A1-F6EECF244321}">
                <p14:modId xmlns:p14="http://schemas.microsoft.com/office/powerpoint/2010/main" val="3485130005"/>
              </p:ext>
            </p:extLst>
          </p:nvPr>
        </p:nvGraphicFramePr>
        <p:xfrm>
          <a:off x="1797483" y="1972941"/>
          <a:ext cx="9059899" cy="4193270"/>
        </p:xfrm>
        <a:graphic>
          <a:graphicData uri="http://schemas.openxmlformats.org/drawingml/2006/table">
            <a:tbl>
              <a:tblPr firstRow="1" bandRow="1"/>
              <a:tblGrid>
                <a:gridCol w="1682496">
                  <a:extLst>
                    <a:ext uri="{9D8B030D-6E8A-4147-A177-3AD203B41FA5}">
                      <a16:colId xmlns:a16="http://schemas.microsoft.com/office/drawing/2014/main" val="20000"/>
                    </a:ext>
                  </a:extLst>
                </a:gridCol>
                <a:gridCol w="1337471">
                  <a:extLst>
                    <a:ext uri="{9D8B030D-6E8A-4147-A177-3AD203B41FA5}">
                      <a16:colId xmlns:a16="http://schemas.microsoft.com/office/drawing/2014/main" val="20001"/>
                    </a:ext>
                  </a:extLst>
                </a:gridCol>
                <a:gridCol w="1509983">
                  <a:extLst>
                    <a:ext uri="{9D8B030D-6E8A-4147-A177-3AD203B41FA5}">
                      <a16:colId xmlns:a16="http://schemas.microsoft.com/office/drawing/2014/main" val="20002"/>
                    </a:ext>
                  </a:extLst>
                </a:gridCol>
                <a:gridCol w="1509983">
                  <a:extLst>
                    <a:ext uri="{9D8B030D-6E8A-4147-A177-3AD203B41FA5}">
                      <a16:colId xmlns:a16="http://schemas.microsoft.com/office/drawing/2014/main" val="20003"/>
                    </a:ext>
                  </a:extLst>
                </a:gridCol>
                <a:gridCol w="1509983">
                  <a:extLst>
                    <a:ext uri="{9D8B030D-6E8A-4147-A177-3AD203B41FA5}">
                      <a16:colId xmlns:a16="http://schemas.microsoft.com/office/drawing/2014/main" val="20004"/>
                    </a:ext>
                  </a:extLst>
                </a:gridCol>
                <a:gridCol w="1509983">
                  <a:extLst>
                    <a:ext uri="{9D8B030D-6E8A-4147-A177-3AD203B41FA5}">
                      <a16:colId xmlns:a16="http://schemas.microsoft.com/office/drawing/2014/main" val="20005"/>
                    </a:ext>
                  </a:extLst>
                </a:gridCol>
              </a:tblGrid>
              <a:tr h="600910">
                <a:tc>
                  <a:txBody>
                    <a:bodyPr/>
                    <a:lstStyle/>
                    <a:p>
                      <a:pPr algn="l">
                        <a:defRPr sz="1800" b="0">
                          <a:solidFill>
                            <a:srgbClr val="000000"/>
                          </a:solidFill>
                        </a:defRPr>
                      </a:pPr>
                      <a:r>
                        <a:rPr b="1" dirty="0">
                          <a:solidFill>
                            <a:schemeClr val="tx1">
                              <a:lumMod val="85000"/>
                              <a:lumOff val="15000"/>
                            </a:schemeClr>
                          </a:solidFill>
                        </a:rPr>
                        <a:t>Project</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Statement coverage (1)</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Branch Coverage (2) </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lumMod val="85000"/>
                              <a:lumOff val="15000"/>
                            </a:schemeClr>
                          </a:solidFill>
                        </a:rPr>
                        <a:t>Average Cyclomatic complexity (3) </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lumMod val="85000"/>
                              <a:lumOff val="15000"/>
                            </a:schemeClr>
                          </a:solidFill>
                        </a:rPr>
                        <a:t>Spearman Correlation (1&amp;3)</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Spearman Correlation</a:t>
                      </a:r>
                      <a:r>
                        <a:rPr lang="en-CA" b="1" dirty="0">
                          <a:solidFill>
                            <a:schemeClr val="tx1">
                              <a:lumMod val="85000"/>
                              <a:lumOff val="15000"/>
                            </a:schemeClr>
                          </a:solidFill>
                        </a:rPr>
                        <a:t> </a:t>
                      </a:r>
                      <a:r>
                        <a:rPr b="1" dirty="0">
                          <a:solidFill>
                            <a:schemeClr val="tx1">
                              <a:lumMod val="85000"/>
                              <a:lumOff val="15000"/>
                            </a:schemeClr>
                          </a:solidFill>
                        </a:rPr>
                        <a:t>(2&amp;3)</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600910">
                <a:tc>
                  <a:txBody>
                    <a:bodyPr/>
                    <a:lstStyle/>
                    <a:p>
                      <a:pPr algn="l">
                        <a:defRPr sz="1800"/>
                      </a:pPr>
                      <a:r>
                        <a:rPr sz="1200" dirty="0">
                          <a:solidFill>
                            <a:schemeClr val="tx1"/>
                          </a:solidFill>
                        </a:rPr>
                        <a:t>Apache Commons</a:t>
                      </a:r>
                      <a:r>
                        <a:rPr lang="en-CA" sz="1200" dirty="0">
                          <a:solidFill>
                            <a:schemeClr val="tx1"/>
                          </a:solidFill>
                        </a:rPr>
                        <a:t> Math</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92%</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86%</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18</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-0.625</a:t>
                      </a:r>
                      <a:endParaRPr dirty="0">
                        <a:solidFill>
                          <a:schemeClr val="tx1">
                            <a:lumMod val="85000"/>
                            <a:lumOff val="15000"/>
                          </a:schemeClr>
                        </a:solidFill>
                      </a:endParaRPr>
                    </a:p>
                  </a:txBody>
                  <a:tcPr marL="57150" marR="57150" marT="57150" marB="5715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-0.645 </a:t>
                      </a: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600910">
                <a:tc>
                  <a:txBody>
                    <a:bodyPr/>
                    <a:lstStyle/>
                    <a:p>
                      <a:pPr algn="l">
                        <a:defRPr sz="1800"/>
                      </a:pPr>
                      <a:r>
                        <a:rPr sz="1200" dirty="0">
                          <a:solidFill>
                            <a:schemeClr val="tx1"/>
                          </a:solidFill>
                        </a:rPr>
                        <a:t>Apache </a:t>
                      </a:r>
                      <a:r>
                        <a:rPr lang="en-CA" sz="1200" dirty="0">
                          <a:solidFill>
                            <a:schemeClr val="tx1"/>
                          </a:solidFill>
                        </a:rPr>
                        <a:t>Commons Lang</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95%</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91%</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33</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-0.541</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0.497</a:t>
                      </a: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00910">
                <a:tc>
                  <a:txBody>
                    <a:bodyPr/>
                    <a:lstStyle/>
                    <a:p>
                      <a:pPr algn="l">
                        <a:defRPr sz="1800"/>
                      </a:pPr>
                      <a:r>
                        <a:rPr lang="en-CA" sz="1200" dirty="0" err="1">
                          <a:solidFill>
                            <a:schemeClr val="tx1"/>
                          </a:solidFill>
                        </a:rPr>
                        <a:t>JFreeChart</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54%</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46%</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34</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-0.386</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0.466</a:t>
                      </a: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3"/>
                  </a:ext>
                </a:extLst>
              </a:tr>
              <a:tr h="600910">
                <a:tc>
                  <a:txBody>
                    <a:bodyPr/>
                    <a:lstStyle/>
                    <a:p>
                      <a:pPr algn="l">
                        <a:defRPr sz="1800"/>
                      </a:pPr>
                      <a:r>
                        <a:rPr sz="1200" dirty="0">
                          <a:solidFill>
                            <a:schemeClr val="tx1"/>
                          </a:solidFill>
                        </a:rPr>
                        <a:t>Apache Commons </a:t>
                      </a:r>
                      <a:r>
                        <a:rPr lang="en-CA" sz="1200" dirty="0" err="1">
                          <a:solidFill>
                            <a:schemeClr val="tx1"/>
                          </a:solidFill>
                        </a:rPr>
                        <a:t>dbUtils</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64%</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77%</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11</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-0.288</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-0.322</a:t>
                      </a: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600910">
                <a:tc>
                  <a:txBody>
                    <a:bodyPr/>
                    <a:lstStyle/>
                    <a:p>
                      <a:pPr algn="l">
                        <a:defRPr sz="1800"/>
                      </a:pPr>
                      <a:r>
                        <a:rPr sz="1200" dirty="0">
                          <a:solidFill>
                            <a:schemeClr val="tx1"/>
                          </a:solidFill>
                        </a:rPr>
                        <a:t>Apache Commons Co</a:t>
                      </a:r>
                      <a:r>
                        <a:rPr lang="en-CA" sz="1200" dirty="0" err="1">
                          <a:solidFill>
                            <a:schemeClr val="tx1"/>
                          </a:solidFill>
                        </a:rPr>
                        <a:t>llections</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86%</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81%</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15</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-0.278</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0.469</a:t>
                      </a: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47B684D4-10F8-4577-9068-714125514D08}"/>
              </a:ext>
            </a:extLst>
          </p:cNvPr>
          <p:cNvSpPr txBox="1">
            <a:spLocks/>
          </p:cNvSpPr>
          <p:nvPr/>
        </p:nvSpPr>
        <p:spPr>
          <a:xfrm>
            <a:off x="1702237" y="691789"/>
            <a:ext cx="8596670" cy="71692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Correlation between 1-2 &amp; 4</a:t>
            </a:r>
          </a:p>
        </p:txBody>
      </p:sp>
    </p:spTree>
    <p:extLst>
      <p:ext uri="{BB962C8B-B14F-4D97-AF65-F5344CB8AC3E}">
        <p14:creationId xmlns:p14="http://schemas.microsoft.com/office/powerpoint/2010/main" val="241040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3A3B906-9B2E-4940-AC4E-21E5947DFDC6}"/>
              </a:ext>
            </a:extLst>
          </p:cNvPr>
          <p:cNvSpPr txBox="1">
            <a:spLocks/>
          </p:cNvSpPr>
          <p:nvPr/>
        </p:nvSpPr>
        <p:spPr>
          <a:xfrm>
            <a:off x="1488038" y="1956202"/>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i="1" dirty="0"/>
              <a:t>“Classes with low test coverage contain more bugs”.</a:t>
            </a:r>
          </a:p>
          <a:p>
            <a:pPr marL="0" indent="0">
              <a:buFont typeface="Wingdings 3"/>
              <a:buNone/>
            </a:pPr>
            <a:endParaRPr lang="en-US" dirty="0"/>
          </a:p>
          <a:p>
            <a:pPr marL="0" indent="0">
              <a:buFont typeface="Wingdings 3"/>
              <a:buNone/>
            </a:pPr>
            <a:endParaRPr lang="en-US" dirty="0"/>
          </a:p>
          <a:p>
            <a:pPr marL="0" indent="0">
              <a:buFont typeface="Wingdings 3"/>
              <a:buNone/>
              <a:defRPr sz="2400"/>
            </a:pPr>
            <a:r>
              <a:rPr lang="en-US" sz="2400" dirty="0"/>
              <a:t>Tools used to calculate:</a:t>
            </a:r>
          </a:p>
          <a:p>
            <a:r>
              <a:rPr lang="en-US" dirty="0" err="1"/>
              <a:t>Jacoco</a:t>
            </a:r>
            <a:r>
              <a:rPr lang="en-US" dirty="0"/>
              <a:t> (</a:t>
            </a:r>
            <a:r>
              <a:rPr lang="en-US" dirty="0" err="1"/>
              <a:t>EclEmma</a:t>
            </a:r>
            <a:r>
              <a:rPr lang="en-US" dirty="0"/>
              <a:t>) to calculate the statement and branch coverage </a:t>
            </a:r>
            <a:br>
              <a:rPr lang="en-US" dirty="0"/>
            </a:br>
            <a:r>
              <a:rPr lang="en-US" dirty="0"/>
              <a:t>(Metric 1&amp;2)</a:t>
            </a:r>
          </a:p>
          <a:p>
            <a:r>
              <a:rPr lang="en-US" dirty="0"/>
              <a:t>JIRA and </a:t>
            </a:r>
            <a:r>
              <a:rPr lang="en-US" dirty="0" err="1"/>
              <a:t>BugZilla</a:t>
            </a:r>
            <a:r>
              <a:rPr lang="en-US" dirty="0"/>
              <a:t> as issue trackers to get the bug reports for projects</a:t>
            </a:r>
            <a:br>
              <a:rPr lang="en-US" dirty="0"/>
            </a:br>
            <a:endParaRPr lang="en-US" dirty="0"/>
          </a:p>
        </p:txBody>
      </p:sp>
      <p:sp>
        <p:nvSpPr>
          <p:cNvPr id="3" name="Title 1">
            <a:extLst>
              <a:ext uri="{FF2B5EF4-FFF2-40B4-BE49-F238E27FC236}">
                <a16:creationId xmlns:a16="http://schemas.microsoft.com/office/drawing/2014/main" id="{629A7128-469B-4CA8-A0DA-F88653EB1247}"/>
              </a:ext>
            </a:extLst>
          </p:cNvPr>
          <p:cNvSpPr txBox="1">
            <a:spLocks/>
          </p:cNvSpPr>
          <p:nvPr/>
        </p:nvSpPr>
        <p:spPr>
          <a:xfrm>
            <a:off x="1488038" y="530660"/>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200" dirty="0"/>
              <a:t>Correlations:</a:t>
            </a:r>
            <a:br>
              <a:rPr lang="en-US" sz="3200" dirty="0"/>
            </a:br>
            <a:r>
              <a:rPr lang="en-US" sz="2400" dirty="0"/>
              <a:t>Code coverage and Post-release defect density (Metric 1,2 &amp; 6)</a:t>
            </a:r>
          </a:p>
        </p:txBody>
      </p:sp>
    </p:spTree>
    <p:extLst>
      <p:ext uri="{BB962C8B-B14F-4D97-AF65-F5344CB8AC3E}">
        <p14:creationId xmlns:p14="http://schemas.microsoft.com/office/powerpoint/2010/main" val="290338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58129B-1D90-43ED-AF6F-2A79684D6E75}"/>
              </a:ext>
            </a:extLst>
          </p:cNvPr>
          <p:cNvSpPr/>
          <p:nvPr/>
        </p:nvSpPr>
        <p:spPr>
          <a:xfrm>
            <a:off x="1956447" y="619983"/>
            <a:ext cx="8640012" cy="461665"/>
          </a:xfrm>
          <a:prstGeom prst="rect">
            <a:avLst/>
          </a:prstGeom>
        </p:spPr>
        <p:txBody>
          <a:bodyPr wrap="square">
            <a:spAutoFit/>
          </a:bodyPr>
          <a:lstStyle/>
          <a:p>
            <a:r>
              <a:rPr lang="en-US" sz="2400" dirty="0">
                <a:solidFill>
                  <a:srgbClr val="A5300F"/>
                </a:solidFill>
              </a:rPr>
              <a:t>Statement coverage with Post-release defect density</a:t>
            </a:r>
            <a:endParaRPr lang="en-CA" dirty="0"/>
          </a:p>
        </p:txBody>
      </p:sp>
      <p:graphicFrame>
        <p:nvGraphicFramePr>
          <p:cNvPr id="6" name="Chart 5">
            <a:extLst>
              <a:ext uri="{FF2B5EF4-FFF2-40B4-BE49-F238E27FC236}">
                <a16:creationId xmlns:a16="http://schemas.microsoft.com/office/drawing/2014/main" id="{E356EC8B-3C54-4CBE-84A3-D30498E77AFA}"/>
              </a:ext>
            </a:extLst>
          </p:cNvPr>
          <p:cNvGraphicFramePr/>
          <p:nvPr>
            <p:extLst>
              <p:ext uri="{D42A27DB-BD31-4B8C-83A1-F6EECF244321}">
                <p14:modId xmlns:p14="http://schemas.microsoft.com/office/powerpoint/2010/main" val="1416232504"/>
              </p:ext>
            </p:extLst>
          </p:nvPr>
        </p:nvGraphicFramePr>
        <p:xfrm>
          <a:off x="1933053" y="3429000"/>
          <a:ext cx="4778832" cy="28090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E4F24001-E4A5-4DBE-882E-EFD49DF631E6}"/>
              </a:ext>
            </a:extLst>
          </p:cNvPr>
          <p:cNvGraphicFramePr>
            <a:graphicFrameLocks noGrp="1"/>
          </p:cNvGraphicFramePr>
          <p:nvPr>
            <p:extLst>
              <p:ext uri="{D42A27DB-BD31-4B8C-83A1-F6EECF244321}">
                <p14:modId xmlns:p14="http://schemas.microsoft.com/office/powerpoint/2010/main" val="1563789073"/>
              </p:ext>
            </p:extLst>
          </p:nvPr>
        </p:nvGraphicFramePr>
        <p:xfrm>
          <a:off x="2009866" y="1629266"/>
          <a:ext cx="4578350" cy="1507744"/>
        </p:xfrm>
        <a:graphic>
          <a:graphicData uri="http://schemas.openxmlformats.org/drawingml/2006/table">
            <a:tbl>
              <a:tblPr firstRow="1" firstCol="1" bandRow="1">
                <a:tableStyleId>{5C22544A-7EE6-4342-B048-85BDC9FD1C3A}</a:tableStyleId>
              </a:tblPr>
              <a:tblGrid>
                <a:gridCol w="2118360">
                  <a:extLst>
                    <a:ext uri="{9D8B030D-6E8A-4147-A177-3AD203B41FA5}">
                      <a16:colId xmlns:a16="http://schemas.microsoft.com/office/drawing/2014/main" val="562301422"/>
                    </a:ext>
                  </a:extLst>
                </a:gridCol>
                <a:gridCol w="1346200">
                  <a:extLst>
                    <a:ext uri="{9D8B030D-6E8A-4147-A177-3AD203B41FA5}">
                      <a16:colId xmlns:a16="http://schemas.microsoft.com/office/drawing/2014/main" val="2693403803"/>
                    </a:ext>
                  </a:extLst>
                </a:gridCol>
                <a:gridCol w="1113790">
                  <a:extLst>
                    <a:ext uri="{9D8B030D-6E8A-4147-A177-3AD203B41FA5}">
                      <a16:colId xmlns:a16="http://schemas.microsoft.com/office/drawing/2014/main" val="4038262913"/>
                    </a:ext>
                  </a:extLst>
                </a:gridCol>
              </a:tblGrid>
              <a:tr h="190500">
                <a:tc>
                  <a:txBody>
                    <a:bodyPr/>
                    <a:lstStyle/>
                    <a:p>
                      <a:pPr>
                        <a:lnSpc>
                          <a:spcPct val="115000"/>
                        </a:lnSpc>
                        <a:spcAft>
                          <a:spcPts val="0"/>
                        </a:spcAft>
                      </a:pPr>
                      <a:r>
                        <a:rPr lang="en-US" sz="1100">
                          <a:effectLst/>
                        </a:rPr>
                        <a:t> Project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Statement Coverage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Number of Bugs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662278"/>
                  </a:ext>
                </a:extLst>
              </a:tr>
              <a:tr h="190500">
                <a:tc>
                  <a:txBody>
                    <a:bodyPr/>
                    <a:lstStyle/>
                    <a:p>
                      <a:pPr>
                        <a:lnSpc>
                          <a:spcPct val="115000"/>
                        </a:lnSpc>
                        <a:spcAft>
                          <a:spcPts val="0"/>
                        </a:spcAft>
                      </a:pPr>
                      <a:r>
                        <a:rPr lang="en-US" sz="1100">
                          <a:effectLst/>
                        </a:rPr>
                        <a:t>Apache Commons DbUtils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64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48690218"/>
                  </a:ext>
                </a:extLst>
              </a:tr>
              <a:tr h="190500">
                <a:tc>
                  <a:txBody>
                    <a:bodyPr/>
                    <a:lstStyle/>
                    <a:p>
                      <a:pPr>
                        <a:lnSpc>
                          <a:spcPct val="115000"/>
                        </a:lnSpc>
                        <a:spcAft>
                          <a:spcPts val="0"/>
                        </a:spcAft>
                      </a:pPr>
                      <a:r>
                        <a:rPr lang="en-US" sz="1100">
                          <a:effectLst/>
                        </a:rPr>
                        <a:t>Apache Commons Lang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95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71046484"/>
                  </a:ext>
                </a:extLst>
              </a:tr>
              <a:tr h="190500">
                <a:tc>
                  <a:txBody>
                    <a:bodyPr/>
                    <a:lstStyle/>
                    <a:p>
                      <a:pPr>
                        <a:lnSpc>
                          <a:spcPct val="115000"/>
                        </a:lnSpc>
                        <a:spcAft>
                          <a:spcPts val="0"/>
                        </a:spcAft>
                      </a:pPr>
                      <a:r>
                        <a:rPr lang="en-US" sz="1100">
                          <a:effectLst/>
                        </a:rPr>
                        <a:t>Apache Commons Collections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86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20032850"/>
                  </a:ext>
                </a:extLst>
              </a:tr>
              <a:tr h="190500">
                <a:tc>
                  <a:txBody>
                    <a:bodyPr/>
                    <a:lstStyle/>
                    <a:p>
                      <a:pPr>
                        <a:lnSpc>
                          <a:spcPct val="115000"/>
                        </a:lnSpc>
                        <a:spcAft>
                          <a:spcPts val="0"/>
                        </a:spcAft>
                      </a:pPr>
                      <a:r>
                        <a:rPr lang="en-US" sz="1100">
                          <a:effectLst/>
                        </a:rPr>
                        <a:t>Apache Commons Math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92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03053389"/>
                  </a:ext>
                </a:extLst>
              </a:tr>
              <a:tr h="190500">
                <a:tc>
                  <a:txBody>
                    <a:bodyPr/>
                    <a:lstStyle/>
                    <a:p>
                      <a:pPr>
                        <a:lnSpc>
                          <a:spcPct val="115000"/>
                        </a:lnSpc>
                        <a:spcAft>
                          <a:spcPts val="0"/>
                        </a:spcAft>
                      </a:pPr>
                      <a:r>
                        <a:rPr lang="en-US" sz="1100">
                          <a:effectLst/>
                        </a:rPr>
                        <a:t>JFreeChart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54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23044752"/>
                  </a:ext>
                </a:extLst>
              </a:tr>
            </a:tbl>
          </a:graphicData>
        </a:graphic>
      </p:graphicFrame>
      <p:graphicFrame>
        <p:nvGraphicFramePr>
          <p:cNvPr id="8" name="Table 7">
            <a:extLst>
              <a:ext uri="{FF2B5EF4-FFF2-40B4-BE49-F238E27FC236}">
                <a16:creationId xmlns:a16="http://schemas.microsoft.com/office/drawing/2014/main" id="{C11DC35A-69A5-4D2D-A80F-DFE24377C346}"/>
              </a:ext>
            </a:extLst>
          </p:cNvPr>
          <p:cNvGraphicFramePr>
            <a:graphicFrameLocks noGrp="1"/>
          </p:cNvGraphicFramePr>
          <p:nvPr>
            <p:extLst>
              <p:ext uri="{D42A27DB-BD31-4B8C-83A1-F6EECF244321}">
                <p14:modId xmlns:p14="http://schemas.microsoft.com/office/powerpoint/2010/main" val="3234172775"/>
              </p:ext>
            </p:extLst>
          </p:nvPr>
        </p:nvGraphicFramePr>
        <p:xfrm>
          <a:off x="7563754" y="1629266"/>
          <a:ext cx="1938779" cy="1601017"/>
        </p:xfrm>
        <a:graphic>
          <a:graphicData uri="http://schemas.openxmlformats.org/drawingml/2006/table">
            <a:tbl>
              <a:tblPr/>
              <a:tblGrid>
                <a:gridCol w="1938779">
                  <a:extLst>
                    <a:ext uri="{9D8B030D-6E8A-4147-A177-3AD203B41FA5}">
                      <a16:colId xmlns:a16="http://schemas.microsoft.com/office/drawing/2014/main" val="465851440"/>
                    </a:ext>
                  </a:extLst>
                </a:gridCol>
              </a:tblGrid>
              <a:tr h="952736">
                <a:tc>
                  <a:txBody>
                    <a:bodyPr/>
                    <a:lstStyle/>
                    <a:p>
                      <a:pPr algn="l" fontAlgn="b"/>
                      <a:r>
                        <a:rPr lang="en-CA" sz="1230" b="1" i="0" u="none" strike="noStrike" baseline="0" dirty="0">
                          <a:solidFill>
                            <a:schemeClr val="tx1"/>
                          </a:solidFill>
                          <a:effectLst/>
                          <a:latin typeface="Arial Black" panose="020B0A04020102020204" pitchFamily="34" charset="0"/>
                        </a:rPr>
                        <a:t>Spearman coefficient</a:t>
                      </a:r>
                    </a:p>
                  </a:txBody>
                  <a:tcPr marL="7620" marR="7620" marT="7620" marB="0" anchor="b">
                    <a:lnL>
                      <a:noFill/>
                    </a:lnL>
                    <a:lnR>
                      <a:noFill/>
                    </a:lnR>
                    <a:lnT>
                      <a:noFill/>
                    </a:lnT>
                    <a:lnB>
                      <a:noFill/>
                    </a:lnB>
                  </a:tcPr>
                </a:tc>
                <a:extLst>
                  <a:ext uri="{0D108BD9-81ED-4DB2-BD59-A6C34878D82A}">
                    <a16:rowId xmlns:a16="http://schemas.microsoft.com/office/drawing/2014/main" val="1300571251"/>
                  </a:ext>
                </a:extLst>
              </a:tr>
              <a:tr h="387515">
                <a:tc>
                  <a:txBody>
                    <a:bodyPr/>
                    <a:lstStyle/>
                    <a:p>
                      <a:pPr algn="ctr" fontAlgn="b"/>
                      <a:r>
                        <a:rPr lang="en-CA" sz="1230" b="1" i="0" u="none" strike="noStrike" baseline="0" dirty="0">
                          <a:solidFill>
                            <a:schemeClr val="tx1"/>
                          </a:solidFill>
                          <a:effectLst/>
                          <a:latin typeface="Arial Black" panose="020B0A04020102020204" pitchFamily="34" charset="0"/>
                        </a:rPr>
                        <a:t>rho= 0.9 (Strong)</a:t>
                      </a:r>
                    </a:p>
                  </a:txBody>
                  <a:tcPr marL="7620" marR="7620" marT="7620" marB="0" anchor="b">
                    <a:lnL>
                      <a:noFill/>
                    </a:lnL>
                    <a:lnR>
                      <a:noFill/>
                    </a:lnR>
                    <a:lnT>
                      <a:noFill/>
                    </a:lnT>
                    <a:lnB>
                      <a:noFill/>
                    </a:lnB>
                  </a:tcPr>
                </a:tc>
                <a:extLst>
                  <a:ext uri="{0D108BD9-81ED-4DB2-BD59-A6C34878D82A}">
                    <a16:rowId xmlns:a16="http://schemas.microsoft.com/office/drawing/2014/main" val="3879632431"/>
                  </a:ext>
                </a:extLst>
              </a:tr>
              <a:tr h="260766">
                <a:tc>
                  <a:txBody>
                    <a:bodyPr/>
                    <a:lstStyle/>
                    <a:p>
                      <a:pPr algn="l" fontAlgn="b"/>
                      <a:endParaRPr lang="en-CA" sz="1230" b="0" i="0" u="none" strike="noStrike" baseline="0" dirty="0">
                        <a:solidFill>
                          <a:srgbClr val="FF0000"/>
                        </a:solidFill>
                        <a:effectLst/>
                        <a:latin typeface="Times New Roman" panose="02020603050405020304" pitchFamily="18" charset="0"/>
                      </a:endParaRPr>
                    </a:p>
                  </a:txBody>
                  <a:tcPr marL="7620" marR="7620" marT="7620" marB="0" anchor="b">
                    <a:lnL>
                      <a:noFill/>
                    </a:lnL>
                    <a:lnR>
                      <a:noFill/>
                    </a:lnR>
                    <a:lnT>
                      <a:noFill/>
                    </a:lnT>
                    <a:lnB>
                      <a:noFill/>
                    </a:lnB>
                  </a:tcPr>
                </a:tc>
                <a:extLst>
                  <a:ext uri="{0D108BD9-81ED-4DB2-BD59-A6C34878D82A}">
                    <a16:rowId xmlns:a16="http://schemas.microsoft.com/office/drawing/2014/main" val="1180594060"/>
                  </a:ext>
                </a:extLst>
              </a:tr>
            </a:tbl>
          </a:graphicData>
        </a:graphic>
      </p:graphicFrame>
    </p:spTree>
    <p:extLst>
      <p:ext uri="{BB962C8B-B14F-4D97-AF65-F5344CB8AC3E}">
        <p14:creationId xmlns:p14="http://schemas.microsoft.com/office/powerpoint/2010/main" val="231109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874432-F4F9-4514-B240-2D2CEDB1C415}"/>
              </a:ext>
            </a:extLst>
          </p:cNvPr>
          <p:cNvSpPr txBox="1">
            <a:spLocks/>
          </p:cNvSpPr>
          <p:nvPr/>
        </p:nvSpPr>
        <p:spPr>
          <a:xfrm>
            <a:off x="1638867" y="1779541"/>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a:buNone/>
            </a:pPr>
            <a:endParaRPr lang="en-US" dirty="0"/>
          </a:p>
          <a:p>
            <a:pPr>
              <a:buFont typeface="Wingdings" panose="05000000000000000000" pitchFamily="2" charset="2"/>
              <a:buChar char="Ø"/>
            </a:pPr>
            <a:r>
              <a:rPr lang="en-US" i="1" dirty="0"/>
              <a:t>“Higher the maintainability index results in less number of post release defects”</a:t>
            </a:r>
          </a:p>
          <a:p>
            <a:pPr marL="0" indent="0">
              <a:buFont typeface="Wingdings 3"/>
              <a:buNone/>
            </a:pPr>
            <a:r>
              <a:rPr lang="en-US" dirty="0"/>
              <a:t> </a:t>
            </a:r>
          </a:p>
          <a:p>
            <a:pPr marL="0" indent="0">
              <a:buFont typeface="Wingdings 3"/>
              <a:buNone/>
            </a:pPr>
            <a:endParaRPr lang="en-US" dirty="0"/>
          </a:p>
          <a:p>
            <a:pPr marL="0" indent="0">
              <a:buFont typeface="Wingdings 3"/>
              <a:buNone/>
              <a:defRPr sz="2400"/>
            </a:pPr>
            <a:r>
              <a:rPr lang="en-US" sz="2400" dirty="0"/>
              <a:t>Tools used to calculate:</a:t>
            </a:r>
          </a:p>
          <a:p>
            <a:r>
              <a:rPr lang="en-US" dirty="0"/>
              <a:t>Use of </a:t>
            </a:r>
            <a:r>
              <a:rPr lang="en-US" dirty="0" err="1"/>
              <a:t>Prest</a:t>
            </a:r>
            <a:r>
              <a:rPr lang="en-US" dirty="0"/>
              <a:t> for Halstead volume and Sci-tools for cyclomatic complexity &amp; SLOC</a:t>
            </a:r>
          </a:p>
          <a:p>
            <a:r>
              <a:rPr lang="en-US" dirty="0"/>
              <a:t>JIRA and </a:t>
            </a:r>
            <a:r>
              <a:rPr lang="en-US" dirty="0" err="1"/>
              <a:t>BugZilla</a:t>
            </a:r>
            <a:r>
              <a:rPr lang="en-US" dirty="0"/>
              <a:t> as issue trackers to get the bug reports for projects as all the projects use this as their issue tracking system.</a:t>
            </a:r>
          </a:p>
          <a:p>
            <a:r>
              <a:rPr lang="en-US" dirty="0"/>
              <a:t>We use JIRA and </a:t>
            </a:r>
            <a:r>
              <a:rPr lang="en-US" dirty="0" err="1"/>
              <a:t>BugZilla</a:t>
            </a:r>
            <a:r>
              <a:rPr lang="en-US" dirty="0"/>
              <a:t> GUI for finding the bugs from this issue trackers over all the other ways e.g. Using their API</a:t>
            </a:r>
            <a:br>
              <a:rPr lang="en-US" dirty="0"/>
            </a:br>
            <a:endParaRPr lang="en-US" dirty="0"/>
          </a:p>
        </p:txBody>
      </p:sp>
      <p:sp>
        <p:nvSpPr>
          <p:cNvPr id="3" name="Title 1">
            <a:extLst>
              <a:ext uri="{FF2B5EF4-FFF2-40B4-BE49-F238E27FC236}">
                <a16:creationId xmlns:a16="http://schemas.microsoft.com/office/drawing/2014/main" id="{C1F2067E-92AC-412C-AF5C-D928BB327068}"/>
              </a:ext>
            </a:extLst>
          </p:cNvPr>
          <p:cNvSpPr txBox="1">
            <a:spLocks/>
          </p:cNvSpPr>
          <p:nvPr/>
        </p:nvSpPr>
        <p:spPr>
          <a:xfrm>
            <a:off x="1638867" y="646954"/>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200" dirty="0"/>
              <a:t>Correlations:</a:t>
            </a:r>
            <a:br>
              <a:rPr lang="en-US" sz="3200" dirty="0"/>
            </a:br>
            <a:r>
              <a:rPr lang="en-US" sz="2400" dirty="0"/>
              <a:t>Maintainability index and Post-release defect density </a:t>
            </a:r>
            <a:br>
              <a:rPr lang="en-US" sz="2400" dirty="0"/>
            </a:br>
            <a:r>
              <a:rPr lang="en-US" sz="2400" dirty="0"/>
              <a:t>(Metric 5 &amp; 6)</a:t>
            </a:r>
          </a:p>
        </p:txBody>
      </p:sp>
    </p:spTree>
    <p:extLst>
      <p:ext uri="{BB962C8B-B14F-4D97-AF65-F5344CB8AC3E}">
        <p14:creationId xmlns:p14="http://schemas.microsoft.com/office/powerpoint/2010/main" val="242365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37F0D-29CE-4B35-88F1-C4BC41E42BE6}"/>
              </a:ext>
            </a:extLst>
          </p:cNvPr>
          <p:cNvSpPr txBox="1"/>
          <p:nvPr/>
        </p:nvSpPr>
        <p:spPr>
          <a:xfrm>
            <a:off x="1677874" y="777711"/>
            <a:ext cx="690984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solidFill>
                  <a:srgbClr val="FF0000"/>
                </a:solidFill>
              </a:rPr>
              <a:t>Maintainability index with Post-release defect density</a:t>
            </a:r>
            <a:endParaRPr kumimoji="0" lang="en-CA" sz="1800" b="0" i="0" u="none" strike="noStrike" cap="none" spc="0" normalizeH="0" baseline="0" dirty="0">
              <a:ln>
                <a:noFill/>
              </a:ln>
              <a:solidFill>
                <a:srgbClr val="FF0000"/>
              </a:solidFill>
              <a:effectLst/>
              <a:uFillTx/>
              <a:sym typeface="Trebuchet MS"/>
            </a:endParaRPr>
          </a:p>
        </p:txBody>
      </p:sp>
      <p:sp>
        <p:nvSpPr>
          <p:cNvPr id="4" name="TextBox 3">
            <a:extLst>
              <a:ext uri="{FF2B5EF4-FFF2-40B4-BE49-F238E27FC236}">
                <a16:creationId xmlns:a16="http://schemas.microsoft.com/office/drawing/2014/main" id="{5F50EC37-317B-4DFC-9D2B-93838A0E66BA}"/>
              </a:ext>
            </a:extLst>
          </p:cNvPr>
          <p:cNvSpPr txBox="1"/>
          <p:nvPr/>
        </p:nvSpPr>
        <p:spPr>
          <a:xfrm>
            <a:off x="7793512" y="4129720"/>
            <a:ext cx="2587658"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b"/>
            <a:r>
              <a:rPr lang="en-CA" b="1" dirty="0"/>
              <a:t>Spearman coefficient</a:t>
            </a:r>
            <a:endParaRPr lang="en-CA" dirty="0"/>
          </a:p>
          <a:p>
            <a:pPr fontAlgn="b"/>
            <a:r>
              <a:rPr lang="en-CA" sz="1400" b="1" dirty="0"/>
              <a:t>                rho= -0.1</a:t>
            </a:r>
            <a:endParaRPr lang="en-CA" sz="1400" dirty="0"/>
          </a:p>
          <a:p>
            <a:pPr marL="0" marR="0" indent="0" algn="l" defTabSz="457200" rtl="0" fontAlgn="auto" latinLnBrk="0" hangingPunct="0">
              <a:lnSpc>
                <a:spcPct val="100000"/>
              </a:lnSpc>
              <a:spcBef>
                <a:spcPts val="0"/>
              </a:spcBef>
              <a:spcAft>
                <a:spcPts val="0"/>
              </a:spcAft>
              <a:buClrTx/>
              <a:buSzTx/>
              <a:buFontTx/>
              <a:buNone/>
              <a:tabLst/>
            </a:pPr>
            <a:endParaRPr kumimoji="0" lang="en-CA" sz="1800" b="0" i="0" u="none" strike="noStrike" cap="none" spc="0" normalizeH="0" baseline="0" dirty="0">
              <a:ln>
                <a:noFill/>
              </a:ln>
              <a:solidFill>
                <a:srgbClr val="000000"/>
              </a:solidFill>
              <a:effectLst/>
              <a:uFillTx/>
              <a:latin typeface="+mj-lt"/>
              <a:ea typeface="+mj-ea"/>
              <a:cs typeface="+mj-cs"/>
              <a:sym typeface="Trebuchet MS"/>
            </a:endParaRPr>
          </a:p>
        </p:txBody>
      </p:sp>
      <p:graphicFrame>
        <p:nvGraphicFramePr>
          <p:cNvPr id="5" name="Chart 4">
            <a:extLst>
              <a:ext uri="{FF2B5EF4-FFF2-40B4-BE49-F238E27FC236}">
                <a16:creationId xmlns:a16="http://schemas.microsoft.com/office/drawing/2014/main" id="{C5F2327D-2FA9-4C82-8172-C33F841CE769}"/>
              </a:ext>
            </a:extLst>
          </p:cNvPr>
          <p:cNvGraphicFramePr/>
          <p:nvPr>
            <p:extLst>
              <p:ext uri="{D42A27DB-BD31-4B8C-83A1-F6EECF244321}">
                <p14:modId xmlns:p14="http://schemas.microsoft.com/office/powerpoint/2010/main" val="494948259"/>
              </p:ext>
            </p:extLst>
          </p:nvPr>
        </p:nvGraphicFramePr>
        <p:xfrm>
          <a:off x="1677874" y="3240853"/>
          <a:ext cx="4867275" cy="27717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D44B62A7-91B6-4682-B5AF-41954940D771}"/>
              </a:ext>
            </a:extLst>
          </p:cNvPr>
          <p:cNvGraphicFramePr>
            <a:graphicFrameLocks noGrp="1"/>
          </p:cNvGraphicFramePr>
          <p:nvPr>
            <p:extLst>
              <p:ext uri="{D42A27DB-BD31-4B8C-83A1-F6EECF244321}">
                <p14:modId xmlns:p14="http://schemas.microsoft.com/office/powerpoint/2010/main" val="2520823378"/>
              </p:ext>
            </p:extLst>
          </p:nvPr>
        </p:nvGraphicFramePr>
        <p:xfrm>
          <a:off x="1805379" y="1490993"/>
          <a:ext cx="5811477" cy="1525583"/>
        </p:xfrm>
        <a:graphic>
          <a:graphicData uri="http://schemas.openxmlformats.org/drawingml/2006/table">
            <a:tbl>
              <a:tblPr firstRow="1" firstCol="1" bandRow="1">
                <a:tableStyleId>{5C22544A-7EE6-4342-B048-85BDC9FD1C3A}</a:tableStyleId>
              </a:tblPr>
              <a:tblGrid>
                <a:gridCol w="2295893">
                  <a:extLst>
                    <a:ext uri="{9D8B030D-6E8A-4147-A177-3AD203B41FA5}">
                      <a16:colId xmlns:a16="http://schemas.microsoft.com/office/drawing/2014/main" val="3890908142"/>
                    </a:ext>
                  </a:extLst>
                </a:gridCol>
                <a:gridCol w="1664814">
                  <a:extLst>
                    <a:ext uri="{9D8B030D-6E8A-4147-A177-3AD203B41FA5}">
                      <a16:colId xmlns:a16="http://schemas.microsoft.com/office/drawing/2014/main" val="291287928"/>
                    </a:ext>
                  </a:extLst>
                </a:gridCol>
                <a:gridCol w="1850770">
                  <a:extLst>
                    <a:ext uri="{9D8B030D-6E8A-4147-A177-3AD203B41FA5}">
                      <a16:colId xmlns:a16="http://schemas.microsoft.com/office/drawing/2014/main" val="847748592"/>
                    </a:ext>
                  </a:extLst>
                </a:gridCol>
              </a:tblGrid>
              <a:tr h="429198">
                <a:tc>
                  <a:txBody>
                    <a:bodyPr/>
                    <a:lstStyle/>
                    <a:p>
                      <a:pPr>
                        <a:lnSpc>
                          <a:spcPct val="115000"/>
                        </a:lnSpc>
                        <a:spcAft>
                          <a:spcPts val="0"/>
                        </a:spcAft>
                      </a:pPr>
                      <a:r>
                        <a:rPr lang="en-US" sz="1100">
                          <a:effectLst/>
                        </a:rPr>
                        <a:t>Project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Maintainability Index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Post Release Defect Density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69324735"/>
                  </a:ext>
                </a:extLst>
              </a:tr>
              <a:tr h="219277">
                <a:tc>
                  <a:txBody>
                    <a:bodyPr/>
                    <a:lstStyle/>
                    <a:p>
                      <a:pPr>
                        <a:lnSpc>
                          <a:spcPct val="115000"/>
                        </a:lnSpc>
                        <a:spcAft>
                          <a:spcPts val="0"/>
                        </a:spcAft>
                      </a:pPr>
                      <a:r>
                        <a:rPr lang="en-US" sz="1100">
                          <a:effectLst/>
                        </a:rPr>
                        <a:t>Apache Commons DbUtils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70.23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0.000582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01806120"/>
                  </a:ext>
                </a:extLst>
              </a:tr>
              <a:tr h="219277">
                <a:tc>
                  <a:txBody>
                    <a:bodyPr/>
                    <a:lstStyle/>
                    <a:p>
                      <a:pPr>
                        <a:lnSpc>
                          <a:spcPct val="115000"/>
                        </a:lnSpc>
                        <a:spcAft>
                          <a:spcPts val="0"/>
                        </a:spcAft>
                      </a:pPr>
                      <a:r>
                        <a:rPr lang="en-US" sz="1100">
                          <a:effectLst/>
                        </a:rPr>
                        <a:t>Apache Commons Lang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52.44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0.00005125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15101855"/>
                  </a:ext>
                </a:extLst>
              </a:tr>
              <a:tr h="219277">
                <a:tc>
                  <a:txBody>
                    <a:bodyPr/>
                    <a:lstStyle/>
                    <a:p>
                      <a:pPr>
                        <a:lnSpc>
                          <a:spcPct val="115000"/>
                        </a:lnSpc>
                        <a:spcAft>
                          <a:spcPts val="0"/>
                        </a:spcAft>
                      </a:pPr>
                      <a:r>
                        <a:rPr lang="en-US" sz="1100">
                          <a:effectLst/>
                        </a:rPr>
                        <a:t>Apache Commons Collections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76.29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0.0000159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7084318"/>
                  </a:ext>
                </a:extLst>
              </a:tr>
              <a:tr h="219277">
                <a:tc>
                  <a:txBody>
                    <a:bodyPr/>
                    <a:lstStyle/>
                    <a:p>
                      <a:pPr>
                        <a:lnSpc>
                          <a:spcPct val="115000"/>
                        </a:lnSpc>
                        <a:spcAft>
                          <a:spcPts val="0"/>
                        </a:spcAft>
                      </a:pPr>
                      <a:r>
                        <a:rPr lang="en-US" sz="1100">
                          <a:effectLst/>
                        </a:rPr>
                        <a:t>Apache Commons Math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60.56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0.00006225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71998393"/>
                  </a:ext>
                </a:extLst>
              </a:tr>
              <a:tr h="219277">
                <a:tc>
                  <a:txBody>
                    <a:bodyPr/>
                    <a:lstStyle/>
                    <a:p>
                      <a:pPr>
                        <a:lnSpc>
                          <a:spcPct val="115000"/>
                        </a:lnSpc>
                        <a:spcAft>
                          <a:spcPts val="0"/>
                        </a:spcAft>
                      </a:pPr>
                      <a:r>
                        <a:rPr lang="en-US" sz="1100">
                          <a:effectLst/>
                        </a:rPr>
                        <a:t>JFreeChart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56.04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0.00008947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45335991"/>
                  </a:ext>
                </a:extLst>
              </a:tr>
            </a:tbl>
          </a:graphicData>
        </a:graphic>
      </p:graphicFrame>
    </p:spTree>
    <p:extLst>
      <p:ext uri="{BB962C8B-B14F-4D97-AF65-F5344CB8AC3E}">
        <p14:creationId xmlns:p14="http://schemas.microsoft.com/office/powerpoint/2010/main" val="234361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869B7A2-27E7-4E1E-AEE1-C31EA6F67B64}"/>
              </a:ext>
            </a:extLst>
          </p:cNvPr>
          <p:cNvSpPr txBox="1">
            <a:spLocks/>
          </p:cNvSpPr>
          <p:nvPr/>
        </p:nvSpPr>
        <p:spPr>
          <a:xfrm>
            <a:off x="1797665" y="2019187"/>
            <a:ext cx="8596670" cy="388077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a:p>
            <a:r>
              <a:rPr lang="en-CA" dirty="0"/>
              <a:t>Higher code coverage ensures the efficiency of the project and also has a correlation with complexity. </a:t>
            </a:r>
          </a:p>
          <a:p>
            <a:r>
              <a:rPr lang="en-CA" dirty="0"/>
              <a:t>Testing the effectiveness of the test suite largely depends on expertise of test professionals, technologies and test automation used. Test suite effectiveness is high if all the mutations in the class are killed.</a:t>
            </a:r>
          </a:p>
          <a:p>
            <a:r>
              <a:rPr lang="en-CA" dirty="0"/>
              <a:t>Though statement coverage ensures efficiency of the test suite it doesn’t confirm that source code is error free.</a:t>
            </a:r>
          </a:p>
          <a:p>
            <a:r>
              <a:rPr lang="en-CA" dirty="0"/>
              <a:t>Having a better/higher maintainability index ensures less software maintenance costs. However, it might not always ensure a bug free system. </a:t>
            </a:r>
          </a:p>
          <a:p>
            <a:pPr marL="0" indent="0">
              <a:buNone/>
            </a:pPr>
            <a:endParaRPr lang="en-CA" dirty="0"/>
          </a:p>
        </p:txBody>
      </p:sp>
      <p:sp>
        <p:nvSpPr>
          <p:cNvPr id="5" name="Title 1">
            <a:extLst>
              <a:ext uri="{FF2B5EF4-FFF2-40B4-BE49-F238E27FC236}">
                <a16:creationId xmlns:a16="http://schemas.microsoft.com/office/drawing/2014/main" id="{47296B52-4197-4B49-8E86-F0E2449BB8AA}"/>
              </a:ext>
            </a:extLst>
          </p:cNvPr>
          <p:cNvSpPr txBox="1">
            <a:spLocks/>
          </p:cNvSpPr>
          <p:nvPr/>
        </p:nvSpPr>
        <p:spPr>
          <a:xfrm>
            <a:off x="1797665" y="590747"/>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t>Observations</a:t>
            </a:r>
            <a:endParaRPr lang="en-CA" dirty="0"/>
          </a:p>
        </p:txBody>
      </p:sp>
    </p:spTree>
    <p:extLst>
      <p:ext uri="{BB962C8B-B14F-4D97-AF65-F5344CB8AC3E}">
        <p14:creationId xmlns:p14="http://schemas.microsoft.com/office/powerpoint/2010/main" val="351964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31DED2-0672-4510-B475-C69561FE3FE8}"/>
              </a:ext>
            </a:extLst>
          </p:cNvPr>
          <p:cNvGraphicFramePr>
            <a:graphicFrameLocks noGrp="1"/>
          </p:cNvGraphicFramePr>
          <p:nvPr>
            <p:extLst>
              <p:ext uri="{D42A27DB-BD31-4B8C-83A1-F6EECF244321}">
                <p14:modId xmlns:p14="http://schemas.microsoft.com/office/powerpoint/2010/main" val="2313592842"/>
              </p:ext>
            </p:extLst>
          </p:nvPr>
        </p:nvGraphicFramePr>
        <p:xfrm>
          <a:off x="1741051" y="2281287"/>
          <a:ext cx="8298493" cy="3012204"/>
        </p:xfrm>
        <a:graphic>
          <a:graphicData uri="http://schemas.openxmlformats.org/drawingml/2006/table">
            <a:tbl>
              <a:tblPr firstRow="1" firstCol="1" bandRow="1">
                <a:tableStyleId>{5940675A-B579-460E-94D1-54222C63F5DA}</a:tableStyleId>
              </a:tblPr>
              <a:tblGrid>
                <a:gridCol w="2898348">
                  <a:extLst>
                    <a:ext uri="{9D8B030D-6E8A-4147-A177-3AD203B41FA5}">
                      <a16:colId xmlns:a16="http://schemas.microsoft.com/office/drawing/2014/main" val="1633619613"/>
                    </a:ext>
                  </a:extLst>
                </a:gridCol>
                <a:gridCol w="2633980">
                  <a:extLst>
                    <a:ext uri="{9D8B030D-6E8A-4147-A177-3AD203B41FA5}">
                      <a16:colId xmlns:a16="http://schemas.microsoft.com/office/drawing/2014/main" val="2880185351"/>
                    </a:ext>
                  </a:extLst>
                </a:gridCol>
                <a:gridCol w="2766165">
                  <a:extLst>
                    <a:ext uri="{9D8B030D-6E8A-4147-A177-3AD203B41FA5}">
                      <a16:colId xmlns:a16="http://schemas.microsoft.com/office/drawing/2014/main" val="2181604783"/>
                    </a:ext>
                  </a:extLst>
                </a:gridCol>
              </a:tblGrid>
              <a:tr h="480767">
                <a:tc>
                  <a:txBody>
                    <a:bodyPr/>
                    <a:lstStyle/>
                    <a:p>
                      <a:pPr algn="ctr">
                        <a:spcAft>
                          <a:spcPts val="0"/>
                        </a:spcAft>
                        <a:tabLst>
                          <a:tab pos="914400" algn="l"/>
                          <a:tab pos="1828800" algn="l"/>
                        </a:tabLst>
                      </a:pPr>
                      <a:r>
                        <a:rPr lang="en-US" sz="1600" dirty="0">
                          <a:effectLst/>
                        </a:rPr>
                        <a:t>Name</a:t>
                      </a:r>
                      <a:endParaRPr lang="en-CA" sz="1200" dirty="0">
                        <a:effectLst/>
                        <a:latin typeface="Times New Roman" panose="02020603050405020304" pitchFamily="18" charset="0"/>
                        <a:ea typeface="Arial Unicode MS"/>
                      </a:endParaRPr>
                    </a:p>
                  </a:txBody>
                  <a:tcPr marL="0" marR="0" marT="0" marB="0"/>
                </a:tc>
                <a:tc>
                  <a:txBody>
                    <a:bodyPr/>
                    <a:lstStyle/>
                    <a:p>
                      <a:pPr algn="ctr">
                        <a:spcAft>
                          <a:spcPts val="0"/>
                        </a:spcAft>
                        <a:tabLst>
                          <a:tab pos="914400" algn="l"/>
                          <a:tab pos="1828800" algn="l"/>
                        </a:tabLst>
                      </a:pPr>
                      <a:r>
                        <a:rPr lang="en-US" sz="1600" dirty="0">
                          <a:effectLst/>
                        </a:rPr>
                        <a:t>Student ID</a:t>
                      </a:r>
                      <a:endParaRPr lang="en-CA" sz="1200" dirty="0">
                        <a:effectLst/>
                        <a:latin typeface="Times New Roman" panose="02020603050405020304" pitchFamily="18" charset="0"/>
                        <a:ea typeface="Arial Unicode MS"/>
                      </a:endParaRPr>
                    </a:p>
                  </a:txBody>
                  <a:tcPr marL="0" marR="0" marT="0" marB="0"/>
                </a:tc>
                <a:tc>
                  <a:txBody>
                    <a:bodyPr/>
                    <a:lstStyle/>
                    <a:p>
                      <a:pPr algn="ctr">
                        <a:spcAft>
                          <a:spcPts val="0"/>
                        </a:spcAft>
                        <a:tabLst>
                          <a:tab pos="914400" algn="l"/>
                          <a:tab pos="1828800" algn="l"/>
                        </a:tabLst>
                      </a:pPr>
                      <a:r>
                        <a:rPr lang="en-US" sz="1600">
                          <a:effectLst/>
                        </a:rPr>
                        <a:t>Email</a:t>
                      </a:r>
                      <a:endParaRPr lang="en-CA" sz="1200">
                        <a:effectLst/>
                        <a:latin typeface="Times New Roman" panose="02020603050405020304" pitchFamily="18" charset="0"/>
                        <a:ea typeface="Arial Unicode MS"/>
                      </a:endParaRPr>
                    </a:p>
                  </a:txBody>
                  <a:tcPr marL="0" marR="0" marT="0" marB="0"/>
                </a:tc>
                <a:extLst>
                  <a:ext uri="{0D108BD9-81ED-4DB2-BD59-A6C34878D82A}">
                    <a16:rowId xmlns:a16="http://schemas.microsoft.com/office/drawing/2014/main" val="615455113"/>
                  </a:ext>
                </a:extLst>
              </a:tr>
              <a:tr h="550357">
                <a:tc>
                  <a:txBody>
                    <a:bodyPr/>
                    <a:lstStyle/>
                    <a:p>
                      <a:pPr marL="6350" indent="-6350" algn="ctr">
                        <a:lnSpc>
                          <a:spcPct val="107000"/>
                        </a:lnSpc>
                        <a:spcAft>
                          <a:spcPts val="865"/>
                        </a:spcAft>
                      </a:pPr>
                      <a:r>
                        <a:rPr lang="en-CA" sz="1100" dirty="0">
                          <a:solidFill>
                            <a:srgbClr val="000000"/>
                          </a:solidFill>
                          <a:effectLst/>
                          <a:uFill>
                            <a:solidFill>
                              <a:srgbClr val="000000"/>
                            </a:solidFill>
                          </a:uFill>
                          <a:latin typeface="Arial" panose="020B0604020202020204" pitchFamily="34" charset="0"/>
                          <a:ea typeface="Arial Unicode MS"/>
                          <a:cs typeface="Arial Unicode MS"/>
                        </a:rPr>
                        <a:t>Sahaja </a:t>
                      </a:r>
                      <a:r>
                        <a:rPr lang="en-CA" sz="1100" dirty="0" err="1">
                          <a:solidFill>
                            <a:srgbClr val="000000"/>
                          </a:solidFill>
                          <a:effectLst/>
                          <a:uFill>
                            <a:solidFill>
                              <a:srgbClr val="000000"/>
                            </a:solidFill>
                          </a:uFill>
                          <a:latin typeface="Arial" panose="020B0604020202020204" pitchFamily="34" charset="0"/>
                          <a:ea typeface="Arial Unicode MS"/>
                          <a:cs typeface="Arial Unicode MS"/>
                        </a:rPr>
                        <a:t>Gottipati</a:t>
                      </a: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40093560</a:t>
                      </a: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sahajagottipati@gmail.com </a:t>
                      </a:r>
                    </a:p>
                  </a:txBody>
                  <a:tcPr marL="0" marR="0" marT="0" marB="0" anchor="ctr"/>
                </a:tc>
                <a:extLst>
                  <a:ext uri="{0D108BD9-81ED-4DB2-BD59-A6C34878D82A}">
                    <a16:rowId xmlns:a16="http://schemas.microsoft.com/office/drawing/2014/main" val="1888611639"/>
                  </a:ext>
                </a:extLst>
              </a:tr>
              <a:tr h="456861">
                <a:tc>
                  <a:txBody>
                    <a:bodyPr/>
                    <a:lstStyle/>
                    <a:p>
                      <a:pPr marL="6350" indent="-6350" algn="ctr">
                        <a:lnSpc>
                          <a:spcPct val="107000"/>
                        </a:lnSpc>
                        <a:spcAft>
                          <a:spcPts val="865"/>
                        </a:spcAft>
                      </a:pPr>
                      <a:r>
                        <a:rPr lang="en-CA" sz="1100" dirty="0">
                          <a:solidFill>
                            <a:srgbClr val="000000"/>
                          </a:solidFill>
                          <a:effectLst/>
                          <a:uFill>
                            <a:solidFill>
                              <a:srgbClr val="000000"/>
                            </a:solidFill>
                          </a:uFill>
                          <a:latin typeface="Arial" panose="020B0604020202020204" pitchFamily="34" charset="0"/>
                          <a:ea typeface="Arial Unicode MS"/>
                          <a:cs typeface="Arial Unicode MS"/>
                        </a:rPr>
                        <a:t>Rajasekhar Reddy </a:t>
                      </a:r>
                      <a:r>
                        <a:rPr lang="en-CA" sz="1100" dirty="0" err="1">
                          <a:solidFill>
                            <a:srgbClr val="000000"/>
                          </a:solidFill>
                          <a:effectLst/>
                          <a:uFill>
                            <a:solidFill>
                              <a:srgbClr val="000000"/>
                            </a:solidFill>
                          </a:uFill>
                          <a:latin typeface="Arial" panose="020B0604020202020204" pitchFamily="34" charset="0"/>
                          <a:ea typeface="Arial Unicode MS"/>
                          <a:cs typeface="Arial Unicode MS"/>
                        </a:rPr>
                        <a:t>Guntaka</a:t>
                      </a: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40094479</a:t>
                      </a: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rajasekhar.grr@gmail.com </a:t>
                      </a:r>
                    </a:p>
                  </a:txBody>
                  <a:tcPr marL="0" marR="0" marT="0" marB="0" anchor="ctr"/>
                </a:tc>
                <a:extLst>
                  <a:ext uri="{0D108BD9-81ED-4DB2-BD59-A6C34878D82A}">
                    <a16:rowId xmlns:a16="http://schemas.microsoft.com/office/drawing/2014/main" val="1836773880"/>
                  </a:ext>
                </a:extLst>
              </a:tr>
              <a:tr h="456861">
                <a:tc>
                  <a:txBody>
                    <a:bodyPr/>
                    <a:lstStyle/>
                    <a:p>
                      <a:pPr marL="6350" indent="-6350" algn="ctr">
                        <a:lnSpc>
                          <a:spcPct val="107000"/>
                        </a:lnSpc>
                        <a:spcAft>
                          <a:spcPts val="865"/>
                        </a:spcAft>
                      </a:pPr>
                      <a:r>
                        <a:rPr lang="en-CA" sz="1100" dirty="0">
                          <a:solidFill>
                            <a:srgbClr val="000000"/>
                          </a:solidFill>
                          <a:effectLst/>
                          <a:uFill>
                            <a:solidFill>
                              <a:srgbClr val="000000"/>
                            </a:solidFill>
                          </a:uFill>
                          <a:latin typeface="Arial" panose="020B0604020202020204" pitchFamily="34" charset="0"/>
                          <a:ea typeface="Arial Unicode MS"/>
                          <a:cs typeface="Arial Unicode MS"/>
                        </a:rPr>
                        <a:t>Sai Santhosh </a:t>
                      </a:r>
                      <a:r>
                        <a:rPr lang="en-CA" sz="1100" dirty="0" err="1">
                          <a:solidFill>
                            <a:srgbClr val="000000"/>
                          </a:solidFill>
                          <a:effectLst/>
                          <a:uFill>
                            <a:solidFill>
                              <a:srgbClr val="000000"/>
                            </a:solidFill>
                          </a:uFill>
                          <a:latin typeface="Arial" panose="020B0604020202020204" pitchFamily="34" charset="0"/>
                          <a:ea typeface="Arial Unicode MS"/>
                          <a:cs typeface="Arial Unicode MS"/>
                        </a:rPr>
                        <a:t>Sathwik</a:t>
                      </a:r>
                      <a:r>
                        <a:rPr lang="en-CA" sz="1100" dirty="0">
                          <a:solidFill>
                            <a:srgbClr val="000000"/>
                          </a:solidFill>
                          <a:effectLst/>
                          <a:uFill>
                            <a:solidFill>
                              <a:srgbClr val="000000"/>
                            </a:solidFill>
                          </a:uFill>
                          <a:latin typeface="Arial" panose="020B0604020202020204" pitchFamily="34" charset="0"/>
                          <a:ea typeface="Arial Unicode MS"/>
                          <a:cs typeface="Arial Unicode MS"/>
                        </a:rPr>
                        <a:t> </a:t>
                      </a:r>
                      <a:r>
                        <a:rPr lang="en-CA" sz="1100" dirty="0" err="1">
                          <a:solidFill>
                            <a:srgbClr val="000000"/>
                          </a:solidFill>
                          <a:effectLst/>
                          <a:uFill>
                            <a:solidFill>
                              <a:srgbClr val="000000"/>
                            </a:solidFill>
                          </a:uFill>
                          <a:latin typeface="Arial" panose="020B0604020202020204" pitchFamily="34" charset="0"/>
                          <a:ea typeface="Arial Unicode MS"/>
                          <a:cs typeface="Arial Unicode MS"/>
                        </a:rPr>
                        <a:t>Ganta</a:t>
                      </a: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40091433</a:t>
                      </a: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sathwik.g@hotmail.com </a:t>
                      </a:r>
                    </a:p>
                  </a:txBody>
                  <a:tcPr marL="0" marR="0" marT="0" marB="0" anchor="ctr"/>
                </a:tc>
                <a:extLst>
                  <a:ext uri="{0D108BD9-81ED-4DB2-BD59-A6C34878D82A}">
                    <a16:rowId xmlns:a16="http://schemas.microsoft.com/office/drawing/2014/main" val="2260331982"/>
                  </a:ext>
                </a:extLst>
              </a:tr>
              <a:tr h="533679">
                <a:tc>
                  <a:txBody>
                    <a:bodyPr/>
                    <a:lstStyle/>
                    <a:p>
                      <a:pPr marL="6350" indent="-6350" algn="ctr">
                        <a:lnSpc>
                          <a:spcPct val="107000"/>
                        </a:lnSpc>
                        <a:spcAft>
                          <a:spcPts val="865"/>
                        </a:spcAft>
                      </a:pPr>
                      <a:r>
                        <a:rPr lang="en-CA" sz="1100" dirty="0">
                          <a:solidFill>
                            <a:srgbClr val="000000"/>
                          </a:solidFill>
                          <a:effectLst/>
                          <a:uFill>
                            <a:solidFill>
                              <a:srgbClr val="000000"/>
                            </a:solidFill>
                          </a:uFill>
                          <a:latin typeface="Arial" panose="020B0604020202020204" pitchFamily="34" charset="0"/>
                          <a:ea typeface="Arial Unicode MS"/>
                          <a:cs typeface="Arial Unicode MS"/>
                        </a:rPr>
                        <a:t>Sai Charan </a:t>
                      </a:r>
                      <a:r>
                        <a:rPr lang="en-CA" sz="1100" dirty="0" err="1">
                          <a:solidFill>
                            <a:srgbClr val="000000"/>
                          </a:solidFill>
                          <a:effectLst/>
                          <a:uFill>
                            <a:solidFill>
                              <a:srgbClr val="000000"/>
                            </a:solidFill>
                          </a:uFill>
                          <a:latin typeface="Arial" panose="020B0604020202020204" pitchFamily="34" charset="0"/>
                          <a:ea typeface="Arial Unicode MS"/>
                          <a:cs typeface="Arial Unicode MS"/>
                        </a:rPr>
                        <a:t>Duduka</a:t>
                      </a: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40103928</a:t>
                      </a:r>
                    </a:p>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charan140494@gmail.com </a:t>
                      </a:r>
                    </a:p>
                  </a:txBody>
                  <a:tcPr marL="0" marR="0" marT="0" marB="0" anchor="ctr"/>
                </a:tc>
                <a:extLst>
                  <a:ext uri="{0D108BD9-81ED-4DB2-BD59-A6C34878D82A}">
                    <a16:rowId xmlns:a16="http://schemas.microsoft.com/office/drawing/2014/main" val="3753921520"/>
                  </a:ext>
                </a:extLst>
              </a:tr>
              <a:tr h="533679">
                <a:tc>
                  <a:txBody>
                    <a:bodyPr/>
                    <a:lstStyle/>
                    <a:p>
                      <a:pPr marL="6350" indent="-6350" algn="ctr">
                        <a:lnSpc>
                          <a:spcPct val="107000"/>
                        </a:lnSpc>
                        <a:spcAft>
                          <a:spcPts val="865"/>
                        </a:spcAft>
                      </a:pPr>
                      <a:r>
                        <a:rPr lang="en-CA" sz="1100" dirty="0">
                          <a:solidFill>
                            <a:srgbClr val="000000"/>
                          </a:solidFill>
                          <a:effectLst/>
                          <a:uFill>
                            <a:solidFill>
                              <a:srgbClr val="000000"/>
                            </a:solidFill>
                          </a:uFill>
                          <a:latin typeface="Arial" panose="020B0604020202020204" pitchFamily="34" charset="0"/>
                          <a:ea typeface="Arial Unicode MS"/>
                          <a:cs typeface="Arial Unicode MS"/>
                        </a:rPr>
                        <a:t>Koteswara Rao Kothamasu</a:t>
                      </a: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40070848</a:t>
                      </a: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rao.kothamasu@ymail.com </a:t>
                      </a:r>
                    </a:p>
                  </a:txBody>
                  <a:tcPr marL="0" marR="0" marT="0" marB="0" anchor="ctr"/>
                </a:tc>
                <a:extLst>
                  <a:ext uri="{0D108BD9-81ED-4DB2-BD59-A6C34878D82A}">
                    <a16:rowId xmlns:a16="http://schemas.microsoft.com/office/drawing/2014/main" val="2901108677"/>
                  </a:ext>
                </a:extLst>
              </a:tr>
            </a:tbl>
          </a:graphicData>
        </a:graphic>
      </p:graphicFrame>
      <p:sp>
        <p:nvSpPr>
          <p:cNvPr id="3" name="TextBox 2">
            <a:extLst>
              <a:ext uri="{FF2B5EF4-FFF2-40B4-BE49-F238E27FC236}">
                <a16:creationId xmlns:a16="http://schemas.microsoft.com/office/drawing/2014/main" id="{A1A08CD1-4038-49F4-B6EB-9BCCD6CE95F4}"/>
              </a:ext>
            </a:extLst>
          </p:cNvPr>
          <p:cNvSpPr txBox="1"/>
          <p:nvPr/>
        </p:nvSpPr>
        <p:spPr>
          <a:xfrm>
            <a:off x="1741051" y="1739918"/>
            <a:ext cx="53701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CA" sz="1800" b="0" i="0" u="none" strike="noStrike" cap="none" spc="0" normalizeH="0" baseline="0" dirty="0">
                <a:ln>
                  <a:noFill/>
                </a:ln>
                <a:solidFill>
                  <a:srgbClr val="000000"/>
                </a:solidFill>
                <a:effectLst/>
                <a:uFillTx/>
                <a:latin typeface="+mj-lt"/>
                <a:ea typeface="+mj-ea"/>
                <a:cs typeface="+mj-cs"/>
                <a:sym typeface="Trebuchet MS"/>
              </a:rPr>
              <a:t>Submitted By: </a:t>
            </a:r>
            <a:r>
              <a:rPr lang="en-CA" dirty="0">
                <a:solidFill>
                  <a:srgbClr val="000000"/>
                </a:solidFill>
                <a:latin typeface="+mj-lt"/>
                <a:ea typeface="+mj-ea"/>
                <a:cs typeface="+mj-cs"/>
                <a:sym typeface="Trebuchet MS"/>
              </a:rPr>
              <a:t>Team L</a:t>
            </a:r>
            <a:endParaRPr kumimoji="0" lang="en-CA" sz="1800" b="0" i="0" u="none" strike="noStrike" cap="none" spc="0" normalizeH="0" baseline="0" dirty="0">
              <a:ln>
                <a:noFill/>
              </a:ln>
              <a:solidFill>
                <a:srgbClr val="000000"/>
              </a:solidFill>
              <a:effectLst/>
              <a:uFillTx/>
              <a:latin typeface="+mj-lt"/>
              <a:ea typeface="+mj-ea"/>
              <a:cs typeface="+mj-cs"/>
              <a:sym typeface="Trebuchet MS"/>
            </a:endParaRPr>
          </a:p>
        </p:txBody>
      </p:sp>
      <p:sp>
        <p:nvSpPr>
          <p:cNvPr id="4" name="TextBox 3">
            <a:extLst>
              <a:ext uri="{FF2B5EF4-FFF2-40B4-BE49-F238E27FC236}">
                <a16:creationId xmlns:a16="http://schemas.microsoft.com/office/drawing/2014/main" id="{6347E4CE-ED5B-465F-B87F-404481A3DE80}"/>
              </a:ext>
            </a:extLst>
          </p:cNvPr>
          <p:cNvSpPr txBox="1"/>
          <p:nvPr/>
        </p:nvSpPr>
        <p:spPr>
          <a:xfrm>
            <a:off x="3684778" y="946015"/>
            <a:ext cx="339365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CA" sz="4000" b="0" i="0" u="none" strike="noStrike" cap="none" spc="0" normalizeH="0" baseline="0" dirty="0">
                <a:ln>
                  <a:noFill/>
                </a:ln>
                <a:solidFill>
                  <a:srgbClr val="000000"/>
                </a:solidFill>
                <a:effectLst/>
                <a:uFillTx/>
                <a:latin typeface="+mj-lt"/>
                <a:ea typeface="+mj-ea"/>
                <a:cs typeface="+mj-cs"/>
                <a:sym typeface="Trebuchet MS"/>
              </a:rPr>
              <a:t>Thanking you</a:t>
            </a:r>
          </a:p>
        </p:txBody>
      </p:sp>
    </p:spTree>
    <p:extLst>
      <p:ext uri="{BB962C8B-B14F-4D97-AF65-F5344CB8AC3E}">
        <p14:creationId xmlns:p14="http://schemas.microsoft.com/office/powerpoint/2010/main" val="413016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DAB8598-CAB2-45CD-A346-AC13ADF86F64}"/>
              </a:ext>
            </a:extLst>
          </p:cNvPr>
          <p:cNvSpPr txBox="1">
            <a:spLocks/>
          </p:cNvSpPr>
          <p:nvPr/>
        </p:nvSpPr>
        <p:spPr>
          <a:xfrm>
            <a:off x="677333" y="2137892"/>
            <a:ext cx="8596670" cy="3903471"/>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defRPr sz="2400"/>
            </a:pPr>
            <a:r>
              <a:rPr lang="en-US" sz="2400" dirty="0"/>
              <a:t>Projects: Overview</a:t>
            </a:r>
          </a:p>
          <a:p>
            <a:pPr>
              <a:defRPr sz="2400"/>
            </a:pPr>
            <a:r>
              <a:rPr lang="en-US" sz="2400" dirty="0"/>
              <a:t>Metrics</a:t>
            </a:r>
          </a:p>
          <a:p>
            <a:pPr>
              <a:defRPr sz="2400"/>
            </a:pPr>
            <a:r>
              <a:rPr lang="en-US" sz="2400" dirty="0"/>
              <a:t>Metric-wise analysis of projects</a:t>
            </a:r>
          </a:p>
          <a:p>
            <a:pPr>
              <a:defRPr sz="2400"/>
            </a:pPr>
            <a:r>
              <a:rPr lang="en-US" sz="2400" dirty="0"/>
              <a:t>Correlation among the metrics</a:t>
            </a:r>
          </a:p>
          <a:p>
            <a:pPr>
              <a:defRPr sz="2400"/>
            </a:pPr>
            <a:r>
              <a:rPr lang="en-US" sz="2400" dirty="0"/>
              <a:t>Conclusion</a:t>
            </a:r>
          </a:p>
        </p:txBody>
      </p:sp>
      <p:sp>
        <p:nvSpPr>
          <p:cNvPr id="3" name="Title 1">
            <a:extLst>
              <a:ext uri="{FF2B5EF4-FFF2-40B4-BE49-F238E27FC236}">
                <a16:creationId xmlns:a16="http://schemas.microsoft.com/office/drawing/2014/main" id="{7087B75B-9A60-409B-93BF-93F977E6BA32}"/>
              </a:ext>
            </a:extLst>
          </p:cNvPr>
          <p:cNvSpPr txBox="1">
            <a:spLocks/>
          </p:cNvSpPr>
          <p:nvPr/>
        </p:nvSpPr>
        <p:spPr>
          <a:xfrm>
            <a:off x="1667148" y="628454"/>
            <a:ext cx="8596670" cy="1320800"/>
          </a:xfrm>
          <a:prstGeom prst="rect">
            <a:avLst/>
          </a:prstGeom>
        </p:spPr>
        <p:txBody>
          <a:bodyPr/>
          <a:lstStyle>
            <a:lvl1pPr algn="l" defTabSz="457200" rtl="0" eaLnBrk="1" latinLnBrk="0" hangingPunct="1">
              <a:spcBef>
                <a:spcPct val="0"/>
              </a:spcBef>
              <a:buNone/>
              <a:defRPr sz="4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Content</a:t>
            </a:r>
          </a:p>
        </p:txBody>
      </p:sp>
    </p:spTree>
    <p:extLst>
      <p:ext uri="{BB962C8B-B14F-4D97-AF65-F5344CB8AC3E}">
        <p14:creationId xmlns:p14="http://schemas.microsoft.com/office/powerpoint/2010/main" val="366677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95DA4576-79AB-4800-A2F1-6B3DC1006EBE}"/>
              </a:ext>
            </a:extLst>
          </p:cNvPr>
          <p:cNvGraphicFramePr/>
          <p:nvPr>
            <p:extLst>
              <p:ext uri="{D42A27DB-BD31-4B8C-83A1-F6EECF244321}">
                <p14:modId xmlns:p14="http://schemas.microsoft.com/office/powerpoint/2010/main" val="72138971"/>
              </p:ext>
            </p:extLst>
          </p:nvPr>
        </p:nvGraphicFramePr>
        <p:xfrm>
          <a:off x="1797844" y="2121031"/>
          <a:ext cx="8596311" cy="3900484"/>
        </p:xfrm>
        <a:graphic>
          <a:graphicData uri="http://schemas.openxmlformats.org/drawingml/2006/table">
            <a:tbl>
              <a:tblPr firstRow="1" bandRow="1"/>
              <a:tblGrid>
                <a:gridCol w="1202452">
                  <a:extLst>
                    <a:ext uri="{9D8B030D-6E8A-4147-A177-3AD203B41FA5}">
                      <a16:colId xmlns:a16="http://schemas.microsoft.com/office/drawing/2014/main" val="20000"/>
                    </a:ext>
                  </a:extLst>
                </a:gridCol>
                <a:gridCol w="4528422">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648237">
                <a:tc>
                  <a:txBody>
                    <a:bodyPr/>
                    <a:lstStyle/>
                    <a:p>
                      <a:pPr algn="l">
                        <a:defRPr sz="1800" b="0">
                          <a:solidFill>
                            <a:srgbClr val="000000"/>
                          </a:solidFill>
                        </a:defRPr>
                      </a:pPr>
                      <a:r>
                        <a:rPr b="1" dirty="0">
                          <a:solidFill>
                            <a:schemeClr val="tx1"/>
                          </a:solidFill>
                        </a:rPr>
                        <a:t>S.</a:t>
                      </a:r>
                      <a:r>
                        <a:rPr lang="en-CA" b="1" dirty="0">
                          <a:solidFill>
                            <a:schemeClr val="tx1"/>
                          </a:solidFill>
                        </a:rPr>
                        <a:t>N</a:t>
                      </a:r>
                      <a:r>
                        <a:rPr b="1" dirty="0">
                          <a:solidFill>
                            <a:schemeClr val="tx1"/>
                          </a:solidFill>
                        </a:rPr>
                        <a:t>o</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solidFill>
                        </a:rPr>
                        <a:t>Project Name</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solidFill>
                        </a:rPr>
                        <a:t>Size of the project</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648237">
                <a:tc>
                  <a:txBody>
                    <a:bodyPr/>
                    <a:lstStyle/>
                    <a:p>
                      <a:pPr algn="l">
                        <a:defRPr sz="1800"/>
                      </a:pPr>
                      <a:r>
                        <a:t>1</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CA" sz="1800" b="1" i="0" kern="1200" dirty="0">
                          <a:solidFill>
                            <a:schemeClr val="tx1"/>
                          </a:solidFill>
                          <a:effectLst/>
                          <a:latin typeface="+mn-lt"/>
                          <a:ea typeface="+mn-ea"/>
                          <a:cs typeface="+mn-cs"/>
                        </a:rPr>
                        <a:t>Apache Commons Math </a:t>
                      </a:r>
                    </a:p>
                    <a:p>
                      <a:pPr algn="l">
                        <a:defRPr sz="1800"/>
                      </a:pPr>
                      <a:endParaRPr dirty="0"/>
                    </a:p>
                  </a:txBody>
                  <a:tcPr marL="45720" marR="45720" horzOverflow="overflow">
                    <a:solidFill>
                      <a:schemeClr val="bg1">
                        <a:lumMod val="65000"/>
                      </a:schemeClr>
                    </a:solidFill>
                  </a:tcPr>
                </a:tc>
                <a:tc>
                  <a:txBody>
                    <a:bodyPr/>
                    <a:lstStyle/>
                    <a:p>
                      <a:pPr algn="l">
                        <a:defRPr sz="1800"/>
                      </a:pPr>
                      <a:r>
                        <a:rPr dirty="0"/>
                        <a:t>1</a:t>
                      </a:r>
                      <a:r>
                        <a:rPr lang="en-CA" dirty="0"/>
                        <a:t>86</a:t>
                      </a:r>
                      <a:r>
                        <a:rPr dirty="0"/>
                        <a:t>K LOC</a:t>
                      </a: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648237">
                <a:tc>
                  <a:txBody>
                    <a:bodyPr/>
                    <a:lstStyle/>
                    <a:p>
                      <a:pPr algn="l">
                        <a:defRPr sz="1800"/>
                      </a:pPr>
                      <a:r>
                        <a:t>2</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CA" sz="1800" b="1" i="0" kern="1200" dirty="0" err="1">
                          <a:solidFill>
                            <a:schemeClr val="tx1"/>
                          </a:solidFill>
                          <a:effectLst/>
                          <a:latin typeface="+mn-lt"/>
                          <a:ea typeface="+mn-ea"/>
                          <a:cs typeface="+mn-cs"/>
                        </a:rPr>
                        <a:t>JFreeChart</a:t>
                      </a:r>
                      <a:endParaRPr lang="en-CA" sz="1800" b="1" i="0" kern="1200" dirty="0">
                        <a:solidFill>
                          <a:schemeClr val="tx1"/>
                        </a:solidFill>
                        <a:effectLst/>
                        <a:latin typeface="+mn-lt"/>
                        <a:ea typeface="+mn-ea"/>
                        <a:cs typeface="+mn-cs"/>
                      </a:endParaRPr>
                    </a:p>
                    <a:p>
                      <a:pPr algn="l">
                        <a:defRPr sz="1800"/>
                      </a:pPr>
                      <a:endParaRPr dirty="0"/>
                    </a:p>
                  </a:txBody>
                  <a:tcPr marL="45720" marR="45720" horzOverflow="overflow">
                    <a:solidFill>
                      <a:schemeClr val="bg1">
                        <a:lumMod val="65000"/>
                      </a:schemeClr>
                    </a:solidFill>
                  </a:tcPr>
                </a:tc>
                <a:tc>
                  <a:txBody>
                    <a:bodyPr/>
                    <a:lstStyle/>
                    <a:p>
                      <a:pPr algn="l">
                        <a:defRPr sz="1800"/>
                      </a:pPr>
                      <a:r>
                        <a:rPr lang="en-CA" dirty="0"/>
                        <a:t>317</a:t>
                      </a:r>
                      <a:r>
                        <a:rPr dirty="0"/>
                        <a:t>K LOC</a:t>
                      </a: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48237">
                <a:tc>
                  <a:txBody>
                    <a:bodyPr/>
                    <a:lstStyle/>
                    <a:p>
                      <a:pPr algn="l">
                        <a:defRPr sz="1800"/>
                      </a:pPr>
                      <a:r>
                        <a:t>3</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CA" sz="1800" b="1" i="0" kern="1200" dirty="0">
                          <a:solidFill>
                            <a:schemeClr val="tx1"/>
                          </a:solidFill>
                          <a:effectLst/>
                          <a:latin typeface="+mn-lt"/>
                          <a:ea typeface="+mn-ea"/>
                          <a:cs typeface="+mn-cs"/>
                        </a:rPr>
                        <a:t>Apache Commons Lang</a:t>
                      </a:r>
                    </a:p>
                    <a:p>
                      <a:pPr algn="l">
                        <a:defRPr sz="1800"/>
                      </a:pPr>
                      <a:endParaRPr dirty="0"/>
                    </a:p>
                  </a:txBody>
                  <a:tcPr marL="45720" marR="45720" horzOverflow="overflow">
                    <a:solidFill>
                      <a:schemeClr val="bg1">
                        <a:lumMod val="65000"/>
                      </a:schemeClr>
                    </a:solidFill>
                  </a:tcPr>
                </a:tc>
                <a:tc>
                  <a:txBody>
                    <a:bodyPr/>
                    <a:lstStyle/>
                    <a:p>
                      <a:pPr algn="l">
                        <a:defRPr sz="1800"/>
                      </a:pPr>
                      <a:r>
                        <a:rPr lang="en-CA" dirty="0"/>
                        <a:t>90.7</a:t>
                      </a:r>
                      <a:r>
                        <a:rPr dirty="0"/>
                        <a:t>K LOC</a:t>
                      </a:r>
                    </a:p>
                  </a:txBody>
                  <a:tcPr marL="45720" marR="45720" horzOverflow="overflow">
                    <a:solidFill>
                      <a:schemeClr val="bg1">
                        <a:lumMod val="65000"/>
                      </a:schemeClr>
                    </a:solidFill>
                  </a:tcPr>
                </a:tc>
                <a:extLst>
                  <a:ext uri="{0D108BD9-81ED-4DB2-BD59-A6C34878D82A}">
                    <a16:rowId xmlns:a16="http://schemas.microsoft.com/office/drawing/2014/main" val="10003"/>
                  </a:ext>
                </a:extLst>
              </a:tr>
              <a:tr h="659299">
                <a:tc>
                  <a:txBody>
                    <a:bodyPr/>
                    <a:lstStyle/>
                    <a:p>
                      <a:pPr algn="l">
                        <a:defRPr sz="1800"/>
                      </a:pPr>
                      <a:r>
                        <a:t>4</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CA" sz="1800" b="1" i="0" kern="1200" dirty="0">
                          <a:solidFill>
                            <a:schemeClr val="tx1"/>
                          </a:solidFill>
                          <a:effectLst/>
                          <a:latin typeface="+mn-lt"/>
                          <a:ea typeface="+mn-ea"/>
                          <a:cs typeface="+mn-cs"/>
                        </a:rPr>
                        <a:t>Apache Commons Collections</a:t>
                      </a:r>
                      <a:endParaRPr sz="1800" b="1" i="0" kern="1200" dirty="0">
                        <a:solidFill>
                          <a:schemeClr val="tx1"/>
                        </a:solidFill>
                        <a:effectLst/>
                        <a:latin typeface="+mn-lt"/>
                        <a:ea typeface="+mn-ea"/>
                        <a:cs typeface="+mn-cs"/>
                      </a:endParaRPr>
                    </a:p>
                  </a:txBody>
                  <a:tcPr marL="45720" marR="45720" horzOverflow="overflow">
                    <a:solidFill>
                      <a:schemeClr val="bg1">
                        <a:lumMod val="65000"/>
                      </a:schemeClr>
                    </a:solidFill>
                  </a:tcPr>
                </a:tc>
                <a:tc>
                  <a:txBody>
                    <a:bodyPr/>
                    <a:lstStyle/>
                    <a:p>
                      <a:pPr algn="l">
                        <a:defRPr sz="1800"/>
                      </a:pPr>
                      <a:r>
                        <a:rPr lang="en-CA" dirty="0"/>
                        <a:t>132</a:t>
                      </a:r>
                      <a:r>
                        <a:rPr dirty="0"/>
                        <a:t>K LOC</a:t>
                      </a: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648237">
                <a:tc>
                  <a:txBody>
                    <a:bodyPr/>
                    <a:lstStyle/>
                    <a:p>
                      <a:pPr algn="l">
                        <a:defRPr sz="1800"/>
                      </a:pPr>
                      <a:r>
                        <a:t>5</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CA" sz="1800" b="1" i="0" kern="1200" dirty="0">
                          <a:solidFill>
                            <a:schemeClr val="tx1"/>
                          </a:solidFill>
                          <a:effectLst/>
                          <a:latin typeface="+mn-lt"/>
                          <a:ea typeface="+mn-ea"/>
                          <a:cs typeface="+mn-cs"/>
                        </a:rPr>
                        <a:t>Apache Commons </a:t>
                      </a:r>
                      <a:r>
                        <a:rPr lang="en-CA" sz="1800" b="1" i="0" kern="1200" dirty="0" err="1">
                          <a:solidFill>
                            <a:schemeClr val="tx1"/>
                          </a:solidFill>
                          <a:effectLst/>
                          <a:latin typeface="+mn-lt"/>
                          <a:ea typeface="+mn-ea"/>
                          <a:cs typeface="+mn-cs"/>
                        </a:rPr>
                        <a:t>DbUtils</a:t>
                      </a:r>
                      <a:endParaRPr lang="en-CA" sz="1800" b="1" i="0" kern="1200" dirty="0">
                        <a:solidFill>
                          <a:schemeClr val="tx1"/>
                        </a:solidFill>
                        <a:effectLst/>
                        <a:latin typeface="+mn-lt"/>
                        <a:ea typeface="+mn-ea"/>
                        <a:cs typeface="+mn-cs"/>
                      </a:endParaRPr>
                    </a:p>
                    <a:p>
                      <a:pPr algn="l">
                        <a:defRPr sz="1800"/>
                      </a:pPr>
                      <a:endParaRPr dirty="0"/>
                    </a:p>
                  </a:txBody>
                  <a:tcPr marL="45720" marR="45720" horzOverflow="overflow">
                    <a:solidFill>
                      <a:schemeClr val="bg1">
                        <a:lumMod val="65000"/>
                      </a:schemeClr>
                    </a:solidFill>
                  </a:tcPr>
                </a:tc>
                <a:tc>
                  <a:txBody>
                    <a:bodyPr/>
                    <a:lstStyle/>
                    <a:p>
                      <a:pPr algn="l">
                        <a:defRPr sz="1800"/>
                      </a:pPr>
                      <a:r>
                        <a:rPr lang="en-CA" dirty="0"/>
                        <a:t>10.2</a:t>
                      </a:r>
                      <a:r>
                        <a:rPr dirty="0"/>
                        <a:t>K LOC</a:t>
                      </a:r>
                    </a:p>
                  </a:txBody>
                  <a:tcPr marL="45720" marR="45720" horzOverflow="overflow">
                    <a:solidFill>
                      <a:schemeClr val="bg1">
                        <a:lumMod val="65000"/>
                      </a:schemeClr>
                    </a:solidFill>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7C22B841-307E-417F-BE95-46C791343F73}"/>
              </a:ext>
            </a:extLst>
          </p:cNvPr>
          <p:cNvSpPr txBox="1">
            <a:spLocks/>
          </p:cNvSpPr>
          <p:nvPr/>
        </p:nvSpPr>
        <p:spPr>
          <a:xfrm>
            <a:off x="1797485" y="694441"/>
            <a:ext cx="8596670" cy="819955"/>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Projects Selected: Overview</a:t>
            </a:r>
          </a:p>
        </p:txBody>
      </p:sp>
    </p:spTree>
    <p:extLst>
      <p:ext uri="{BB962C8B-B14F-4D97-AF65-F5344CB8AC3E}">
        <p14:creationId xmlns:p14="http://schemas.microsoft.com/office/powerpoint/2010/main" val="398359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6E22661-E493-41F8-B01A-77F9F847A0DE}"/>
              </a:ext>
            </a:extLst>
          </p:cNvPr>
          <p:cNvSpPr txBox="1">
            <a:spLocks/>
          </p:cNvSpPr>
          <p:nvPr/>
        </p:nvSpPr>
        <p:spPr>
          <a:xfrm>
            <a:off x="1797665" y="2207723"/>
            <a:ext cx="8596670" cy="388077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CA" b="1" dirty="0"/>
              <a:t>Metric 1</a:t>
            </a:r>
            <a:br>
              <a:rPr lang="en-CA" dirty="0"/>
            </a:br>
            <a:r>
              <a:rPr lang="en-US" b="1" u="sng" dirty="0"/>
              <a:t>Statement coverage:</a:t>
            </a:r>
            <a:br>
              <a:rPr lang="en-US" dirty="0"/>
            </a:br>
            <a:r>
              <a:rPr lang="en-US" dirty="0"/>
              <a:t>(Number of statements executed/Total number of statements) *100 </a:t>
            </a:r>
          </a:p>
          <a:p>
            <a:pPr marL="0" indent="0">
              <a:buFont typeface="Wingdings 3" charset="2"/>
              <a:buNone/>
            </a:pPr>
            <a:endParaRPr lang="en-US" dirty="0"/>
          </a:p>
          <a:p>
            <a:r>
              <a:rPr lang="en-US" b="1" dirty="0"/>
              <a:t>Metric 2</a:t>
            </a:r>
            <a:br>
              <a:rPr lang="en-US" dirty="0"/>
            </a:br>
            <a:r>
              <a:rPr lang="en-US" b="1" u="sng" dirty="0"/>
              <a:t>Branch Coverage:</a:t>
            </a:r>
            <a:br>
              <a:rPr lang="en-US" dirty="0"/>
            </a:br>
            <a:r>
              <a:rPr lang="en-US" dirty="0"/>
              <a:t>(Number of branches executed/Total number of branches) *100 </a:t>
            </a:r>
          </a:p>
          <a:p>
            <a:pPr marL="0" indent="0">
              <a:buFont typeface="Wingdings 3" charset="2"/>
              <a:buNone/>
            </a:pPr>
            <a:endParaRPr lang="en-US" dirty="0"/>
          </a:p>
          <a:p>
            <a:r>
              <a:rPr lang="en-US" b="1" dirty="0"/>
              <a:t>Metric3: Test Suite Effectiveness</a:t>
            </a:r>
            <a:br>
              <a:rPr lang="en-CA" b="1" dirty="0"/>
            </a:br>
            <a:r>
              <a:rPr lang="en-CA" b="1" u="sng" dirty="0"/>
              <a:t>Mutation Score:</a:t>
            </a:r>
            <a:br>
              <a:rPr lang="en-CA" dirty="0"/>
            </a:br>
            <a:r>
              <a:rPr lang="en-CA" dirty="0"/>
              <a:t>(Number of mutants killed/Total number of mutants) * 100</a:t>
            </a:r>
          </a:p>
          <a:p>
            <a:endParaRPr lang="en-CA" dirty="0"/>
          </a:p>
          <a:p>
            <a:endParaRPr lang="en-CA" dirty="0"/>
          </a:p>
        </p:txBody>
      </p:sp>
      <p:sp>
        <p:nvSpPr>
          <p:cNvPr id="3" name="Title 1">
            <a:extLst>
              <a:ext uri="{FF2B5EF4-FFF2-40B4-BE49-F238E27FC236}">
                <a16:creationId xmlns:a16="http://schemas.microsoft.com/office/drawing/2014/main" id="{17E832A3-8EF4-4B8A-A3D8-2C161BE8412B}"/>
              </a:ext>
            </a:extLst>
          </p:cNvPr>
          <p:cNvSpPr txBox="1">
            <a:spLocks/>
          </p:cNvSpPr>
          <p:nvPr/>
        </p:nvSpPr>
        <p:spPr>
          <a:xfrm>
            <a:off x="1797665" y="619026"/>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t>Metric calculations</a:t>
            </a:r>
            <a:endParaRPr lang="en-CA" dirty="0"/>
          </a:p>
        </p:txBody>
      </p:sp>
    </p:spTree>
    <p:extLst>
      <p:ext uri="{BB962C8B-B14F-4D97-AF65-F5344CB8AC3E}">
        <p14:creationId xmlns:p14="http://schemas.microsoft.com/office/powerpoint/2010/main" val="21959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93B14872-5F7D-4202-B353-C8DB9A2458CB}"/>
              </a:ext>
            </a:extLst>
          </p:cNvPr>
          <p:cNvSpPr txBox="1">
            <a:spLocks/>
          </p:cNvSpPr>
          <p:nvPr/>
        </p:nvSpPr>
        <p:spPr>
          <a:xfrm>
            <a:off x="1638867" y="1431304"/>
            <a:ext cx="8596670" cy="558799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CA" b="1" dirty="0"/>
              <a:t>Metric 4</a:t>
            </a:r>
            <a:br>
              <a:rPr lang="en-CA" b="1" u="sng" dirty="0"/>
            </a:br>
            <a:r>
              <a:rPr lang="en-CA" b="1" u="sng" dirty="0"/>
              <a:t>McCabe’s Cyclomatic Complexity:</a:t>
            </a:r>
            <a:br>
              <a:rPr lang="en-CA" b="1" u="sng" dirty="0"/>
            </a:br>
            <a:r>
              <a:rPr lang="en-US" dirty="0"/>
              <a:t>measure of linearly independent paths for a program is.</a:t>
            </a:r>
            <a:endParaRPr lang="en-CA" dirty="0"/>
          </a:p>
          <a:p>
            <a:pPr marL="0" indent="0">
              <a:buFont typeface="Wingdings 3" charset="2"/>
              <a:buNone/>
            </a:pPr>
            <a:r>
              <a:rPr lang="en-US" sz="1200" dirty="0"/>
              <a:t>	</a:t>
            </a:r>
            <a:r>
              <a:rPr lang="en-US" sz="1200" b="1" dirty="0"/>
              <a:t>	M = E - N + 2P. </a:t>
            </a:r>
            <a:r>
              <a:rPr lang="en-US" sz="1200" dirty="0"/>
              <a:t>where,</a:t>
            </a:r>
            <a:br>
              <a:rPr lang="en-CA" sz="1200" dirty="0"/>
            </a:br>
            <a:r>
              <a:rPr lang="en-CA" sz="1200" dirty="0"/>
              <a:t>		</a:t>
            </a:r>
            <a:r>
              <a:rPr lang="en-US" sz="1200" dirty="0"/>
              <a:t>E-Number of edges in the graph </a:t>
            </a:r>
            <a:br>
              <a:rPr lang="en-CA" sz="1200" dirty="0"/>
            </a:br>
            <a:r>
              <a:rPr lang="en-CA" sz="1200" dirty="0"/>
              <a:t>		</a:t>
            </a:r>
            <a:r>
              <a:rPr lang="en-US" sz="1200" dirty="0"/>
              <a:t>N-Number of Nodes in the graph </a:t>
            </a:r>
            <a:br>
              <a:rPr lang="en-CA" sz="1200" dirty="0"/>
            </a:br>
            <a:r>
              <a:rPr lang="en-CA" sz="1200" dirty="0"/>
              <a:t>		</a:t>
            </a:r>
            <a:r>
              <a:rPr lang="en-US" sz="1200" dirty="0"/>
              <a:t>P-Number of connected components. </a:t>
            </a:r>
          </a:p>
          <a:p>
            <a:r>
              <a:rPr lang="en-CA" b="1" dirty="0"/>
              <a:t>Metric 5</a:t>
            </a:r>
            <a:br>
              <a:rPr lang="en-CA" dirty="0"/>
            </a:br>
            <a:r>
              <a:rPr lang="en-CA" b="1" u="sng" dirty="0"/>
              <a:t>Maintainability Index: </a:t>
            </a:r>
            <a:br>
              <a:rPr lang="en-CA" dirty="0"/>
            </a:br>
            <a:r>
              <a:rPr lang="en-CA" dirty="0"/>
              <a:t>Measures how maintainable the project is.</a:t>
            </a:r>
            <a:br>
              <a:rPr lang="en-US" dirty="0"/>
            </a:br>
            <a:r>
              <a:rPr lang="en-US" dirty="0"/>
              <a:t>		</a:t>
            </a:r>
            <a:r>
              <a:rPr lang="en-US" sz="1200" b="1" dirty="0"/>
              <a:t>MI = 171 – (5.2 * ln(V) + 0.23 * (G) + 16.2 * ln(LOC))</a:t>
            </a:r>
            <a:br>
              <a:rPr lang="en-US" sz="1100" dirty="0"/>
            </a:br>
            <a:r>
              <a:rPr lang="en-US" sz="1100" dirty="0"/>
              <a:t>		</a:t>
            </a:r>
            <a:r>
              <a:rPr lang="en-US" sz="1100" i="1" dirty="0"/>
              <a:t>V =</a:t>
            </a:r>
            <a:r>
              <a:rPr lang="en-US" sz="1100" dirty="0"/>
              <a:t> Halstead Volume</a:t>
            </a:r>
            <a:br>
              <a:rPr lang="en-US" sz="1100" dirty="0"/>
            </a:br>
            <a:r>
              <a:rPr lang="en-US" sz="1100" dirty="0"/>
              <a:t>		</a:t>
            </a:r>
            <a:r>
              <a:rPr lang="en-US" sz="1100" i="1" dirty="0"/>
              <a:t>G = </a:t>
            </a:r>
            <a:r>
              <a:rPr lang="en-US" sz="1100" dirty="0"/>
              <a:t>Cyclomatic Complexity</a:t>
            </a:r>
            <a:br>
              <a:rPr lang="en-US" sz="1100" dirty="0"/>
            </a:br>
            <a:r>
              <a:rPr lang="en-US" sz="1100" dirty="0"/>
              <a:t>		</a:t>
            </a:r>
            <a:r>
              <a:rPr lang="en-US" sz="1100" i="1" dirty="0"/>
              <a:t>LOC = </a:t>
            </a:r>
            <a:r>
              <a:rPr lang="en-US" sz="1100" dirty="0"/>
              <a:t>count of source Lines Of Code (SLOC)</a:t>
            </a:r>
            <a:br>
              <a:rPr lang="en-US" sz="1100" dirty="0"/>
            </a:br>
            <a:r>
              <a:rPr lang="en-US" sz="1100" dirty="0"/>
              <a:t>		</a:t>
            </a:r>
            <a:r>
              <a:rPr lang="en-US" sz="1100" i="1" dirty="0"/>
              <a:t>CM = </a:t>
            </a:r>
            <a:r>
              <a:rPr lang="en-US" sz="1100" dirty="0"/>
              <a:t>percent of lines of Comment (optional)</a:t>
            </a:r>
            <a:endParaRPr lang="en-CA" dirty="0"/>
          </a:p>
          <a:p>
            <a:r>
              <a:rPr lang="en-CA" b="1" dirty="0"/>
              <a:t>Metric 6</a:t>
            </a:r>
            <a:br>
              <a:rPr lang="en-CA" dirty="0"/>
            </a:br>
            <a:r>
              <a:rPr lang="en-CA" b="1" u="sng" dirty="0"/>
              <a:t>Post Release Defect Density:</a:t>
            </a:r>
            <a:br>
              <a:rPr lang="en-CA" dirty="0"/>
            </a:br>
            <a:r>
              <a:rPr lang="en-US" dirty="0"/>
              <a:t>post-release Defect Density is a quality indicator of a project and considers the number of bugs after a release.</a:t>
            </a:r>
            <a:br>
              <a:rPr lang="en-CA" dirty="0"/>
            </a:br>
            <a:r>
              <a:rPr lang="en-CA" dirty="0"/>
              <a:t>		</a:t>
            </a:r>
            <a:r>
              <a:rPr lang="en-CA" sz="1200" b="1" dirty="0"/>
              <a:t>Defect Density = Number of known defects (bugs) / SLOC</a:t>
            </a:r>
            <a:endParaRPr lang="en-US" sz="1200" b="1" dirty="0"/>
          </a:p>
        </p:txBody>
      </p:sp>
      <p:sp>
        <p:nvSpPr>
          <p:cNvPr id="3" name="Title 1">
            <a:extLst>
              <a:ext uri="{FF2B5EF4-FFF2-40B4-BE49-F238E27FC236}">
                <a16:creationId xmlns:a16="http://schemas.microsoft.com/office/drawing/2014/main" id="{B577F2A8-E83A-4484-A1B6-D812D7B0A26B}"/>
              </a:ext>
            </a:extLst>
          </p:cNvPr>
          <p:cNvSpPr txBox="1">
            <a:spLocks/>
          </p:cNvSpPr>
          <p:nvPr/>
        </p:nvSpPr>
        <p:spPr>
          <a:xfrm>
            <a:off x="1638867" y="842024"/>
            <a:ext cx="8596670" cy="589280"/>
          </a:xfrm>
          <a:prstGeom prst="rect">
            <a:avLst/>
          </a:prstGeom>
        </p:spPr>
        <p:txBody>
          <a:bodyPr>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2000" dirty="0"/>
              <a:t>Metric calculations</a:t>
            </a:r>
            <a:br>
              <a:rPr lang="en-CA" dirty="0"/>
            </a:br>
            <a:endParaRPr lang="en-CA" dirty="0"/>
          </a:p>
        </p:txBody>
      </p:sp>
    </p:spTree>
    <p:extLst>
      <p:ext uri="{BB962C8B-B14F-4D97-AF65-F5344CB8AC3E}">
        <p14:creationId xmlns:p14="http://schemas.microsoft.com/office/powerpoint/2010/main" val="20744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E90FE4FE-3DB3-4536-9724-8FBE14E16017}"/>
              </a:ext>
            </a:extLst>
          </p:cNvPr>
          <p:cNvGraphicFramePr/>
          <p:nvPr>
            <p:extLst>
              <p:ext uri="{D42A27DB-BD31-4B8C-83A1-F6EECF244321}">
                <p14:modId xmlns:p14="http://schemas.microsoft.com/office/powerpoint/2010/main" val="330402780"/>
              </p:ext>
            </p:extLst>
          </p:nvPr>
        </p:nvGraphicFramePr>
        <p:xfrm>
          <a:off x="1794455" y="1095636"/>
          <a:ext cx="8603089" cy="5658188"/>
        </p:xfrm>
        <a:graphic>
          <a:graphicData uri="http://schemas.openxmlformats.org/drawingml/2006/table">
            <a:tbl>
              <a:tblPr firstRow="1" bandRow="1"/>
              <a:tblGrid>
                <a:gridCol w="1345180">
                  <a:extLst>
                    <a:ext uri="{9D8B030D-6E8A-4147-A177-3AD203B41FA5}">
                      <a16:colId xmlns:a16="http://schemas.microsoft.com/office/drawing/2014/main" val="20000"/>
                    </a:ext>
                  </a:extLst>
                </a:gridCol>
                <a:gridCol w="2616472">
                  <a:extLst>
                    <a:ext uri="{9D8B030D-6E8A-4147-A177-3AD203B41FA5}">
                      <a16:colId xmlns:a16="http://schemas.microsoft.com/office/drawing/2014/main" val="20001"/>
                    </a:ext>
                  </a:extLst>
                </a:gridCol>
                <a:gridCol w="2490665">
                  <a:extLst>
                    <a:ext uri="{9D8B030D-6E8A-4147-A177-3AD203B41FA5}">
                      <a16:colId xmlns:a16="http://schemas.microsoft.com/office/drawing/2014/main" val="20002"/>
                    </a:ext>
                  </a:extLst>
                </a:gridCol>
                <a:gridCol w="2150772">
                  <a:extLst>
                    <a:ext uri="{9D8B030D-6E8A-4147-A177-3AD203B41FA5}">
                      <a16:colId xmlns:a16="http://schemas.microsoft.com/office/drawing/2014/main" val="20003"/>
                    </a:ext>
                  </a:extLst>
                </a:gridCol>
              </a:tblGrid>
              <a:tr h="427424">
                <a:tc>
                  <a:txBody>
                    <a:bodyPr/>
                    <a:lstStyle/>
                    <a:p>
                      <a:pPr algn="l">
                        <a:defRPr sz="1800" b="0">
                          <a:solidFill>
                            <a:srgbClr val="000000"/>
                          </a:solidFill>
                        </a:defRPr>
                      </a:pPr>
                      <a:r>
                        <a:rPr b="1">
                          <a:solidFill>
                            <a:schemeClr val="tx1"/>
                          </a:solidFill>
                        </a:rPr>
                        <a:t>Metric</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solidFill>
                        </a:rPr>
                        <a:t>Name</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solidFill>
                        </a:rPr>
                        <a:t>Based on</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solidFill>
                        </a:rPr>
                        <a:t>Level</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618927">
                <a:tc>
                  <a:txBody>
                    <a:bodyPr/>
                    <a:lstStyle/>
                    <a:p>
                      <a:pPr algn="l">
                        <a:defRPr sz="1800"/>
                      </a:pPr>
                      <a:r>
                        <a:rPr>
                          <a:solidFill>
                            <a:schemeClr val="tx1"/>
                          </a:solidFill>
                        </a:rPr>
                        <a:t>Metric 1</a:t>
                      </a:r>
                    </a:p>
                  </a:txBody>
                  <a:tcPr marL="45720" marR="45720" horzOverflow="overflow">
                    <a:solidFill>
                      <a:schemeClr val="bg1">
                        <a:lumMod val="65000"/>
                      </a:schemeClr>
                    </a:solidFill>
                  </a:tcPr>
                </a:tc>
                <a:tc>
                  <a:txBody>
                    <a:bodyPr/>
                    <a:lstStyle/>
                    <a:p>
                      <a:pPr algn="l">
                        <a:defRPr sz="1800"/>
                      </a:pPr>
                      <a:r>
                        <a:rPr>
                          <a:solidFill>
                            <a:schemeClr val="tx1"/>
                          </a:solidFill>
                        </a:rPr>
                        <a:t>Statement Coverage</a:t>
                      </a:r>
                    </a:p>
                  </a:txBody>
                  <a:tcPr marL="45720" marR="45720" horzOverflow="overflow">
                    <a:solidFill>
                      <a:schemeClr val="bg1">
                        <a:lumMod val="65000"/>
                      </a:schemeClr>
                    </a:solidFill>
                  </a:tcPr>
                </a:tc>
                <a:tc>
                  <a:txBody>
                    <a:bodyPr/>
                    <a:lstStyle/>
                    <a:p>
                      <a:pPr algn="l">
                        <a:defRPr sz="1800"/>
                      </a:pPr>
                      <a:r>
                        <a:rPr>
                          <a:solidFill>
                            <a:schemeClr val="tx1"/>
                          </a:solidFill>
                        </a:rPr>
                        <a:t>The number of statements executed</a:t>
                      </a:r>
                    </a:p>
                  </a:txBody>
                  <a:tcPr marL="45720" marR="45720" horzOverflow="overflow">
                    <a:solidFill>
                      <a:schemeClr val="bg1">
                        <a:lumMod val="65000"/>
                      </a:schemeClr>
                    </a:solidFill>
                  </a:tcPr>
                </a:tc>
                <a:tc>
                  <a:txBody>
                    <a:bodyPr/>
                    <a:lstStyle/>
                    <a:p>
                      <a:pPr algn="l">
                        <a:defRPr sz="1800"/>
                      </a:pPr>
                      <a:r>
                        <a:rPr>
                          <a:solidFill>
                            <a:schemeClr val="tx1"/>
                          </a:solidFill>
                        </a:rPr>
                        <a:t>Class Wise</a:t>
                      </a: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737748">
                <a:tc>
                  <a:txBody>
                    <a:bodyPr/>
                    <a:lstStyle/>
                    <a:p>
                      <a:pPr algn="l">
                        <a:defRPr sz="1800"/>
                      </a:pPr>
                      <a:r>
                        <a:rPr>
                          <a:solidFill>
                            <a:schemeClr val="tx1"/>
                          </a:solidFill>
                        </a:rPr>
                        <a:t>Metric 2</a:t>
                      </a:r>
                    </a:p>
                  </a:txBody>
                  <a:tcPr marL="45720" marR="45720" horzOverflow="overflow">
                    <a:solidFill>
                      <a:schemeClr val="bg1">
                        <a:lumMod val="65000"/>
                      </a:schemeClr>
                    </a:solidFill>
                  </a:tcPr>
                </a:tc>
                <a:tc>
                  <a:txBody>
                    <a:bodyPr/>
                    <a:lstStyle/>
                    <a:p>
                      <a:pPr algn="l">
                        <a:defRPr sz="1800"/>
                      </a:pPr>
                      <a:r>
                        <a:rPr dirty="0">
                          <a:solidFill>
                            <a:schemeClr val="tx1"/>
                          </a:solidFill>
                        </a:rPr>
                        <a:t>Branch Coverage</a:t>
                      </a:r>
                    </a:p>
                  </a:txBody>
                  <a:tcPr marL="45720" marR="45720" horzOverflow="overflow">
                    <a:solidFill>
                      <a:schemeClr val="bg1">
                        <a:lumMod val="65000"/>
                      </a:schemeClr>
                    </a:solidFill>
                  </a:tcPr>
                </a:tc>
                <a:tc>
                  <a:txBody>
                    <a:bodyPr/>
                    <a:lstStyle/>
                    <a:p>
                      <a:pPr algn="l">
                        <a:defRPr sz="1800"/>
                      </a:pPr>
                      <a:r>
                        <a:rPr>
                          <a:solidFill>
                            <a:schemeClr val="tx1"/>
                          </a:solidFill>
                        </a:rPr>
                        <a:t>The number of branches executed</a:t>
                      </a:r>
                    </a:p>
                  </a:txBody>
                  <a:tcPr marL="45720" marR="45720" horzOverflow="overflow">
                    <a:solidFill>
                      <a:schemeClr val="bg1">
                        <a:lumMod val="65000"/>
                      </a:schemeClr>
                    </a:solidFill>
                  </a:tcPr>
                </a:tc>
                <a:tc>
                  <a:txBody>
                    <a:bodyPr/>
                    <a:lstStyle/>
                    <a:p>
                      <a:pPr algn="l">
                        <a:defRPr sz="1800"/>
                      </a:pPr>
                      <a:r>
                        <a:rPr>
                          <a:solidFill>
                            <a:schemeClr val="tx1"/>
                          </a:solidFill>
                        </a:rPr>
                        <a:t>Class Wise</a:t>
                      </a: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737748">
                <a:tc>
                  <a:txBody>
                    <a:bodyPr/>
                    <a:lstStyle/>
                    <a:p>
                      <a:pPr algn="l">
                        <a:defRPr sz="1800"/>
                      </a:pPr>
                      <a:r>
                        <a:rPr>
                          <a:solidFill>
                            <a:schemeClr val="tx1"/>
                          </a:solidFill>
                        </a:rPr>
                        <a:t>Metric 3</a:t>
                      </a:r>
                    </a:p>
                  </a:txBody>
                  <a:tcPr marL="45720" marR="45720" horzOverflow="overflow">
                    <a:solidFill>
                      <a:schemeClr val="bg1">
                        <a:lumMod val="65000"/>
                      </a:schemeClr>
                    </a:solidFill>
                  </a:tcPr>
                </a:tc>
                <a:tc>
                  <a:txBody>
                    <a:bodyPr/>
                    <a:lstStyle/>
                    <a:p>
                      <a:pPr algn="l">
                        <a:defRPr sz="1800"/>
                      </a:pPr>
                      <a:r>
                        <a:rPr>
                          <a:solidFill>
                            <a:schemeClr val="tx1"/>
                          </a:solidFill>
                        </a:rPr>
                        <a:t>Test Suite Effectiveness</a:t>
                      </a:r>
                    </a:p>
                  </a:txBody>
                  <a:tcPr marL="45720" marR="45720" horzOverflow="overflow">
                    <a:solidFill>
                      <a:schemeClr val="bg1">
                        <a:lumMod val="65000"/>
                      </a:schemeClr>
                    </a:solidFill>
                  </a:tcPr>
                </a:tc>
                <a:tc>
                  <a:txBody>
                    <a:bodyPr/>
                    <a:lstStyle/>
                    <a:p>
                      <a:pPr algn="l">
                        <a:defRPr sz="1800"/>
                      </a:pPr>
                      <a:r>
                        <a:rPr>
                          <a:solidFill>
                            <a:schemeClr val="tx1"/>
                          </a:solidFill>
                        </a:rPr>
                        <a:t>Mutation score</a:t>
                      </a:r>
                    </a:p>
                  </a:txBody>
                  <a:tcPr marL="45720" marR="45720" horzOverflow="overflow">
                    <a:solidFill>
                      <a:schemeClr val="bg1">
                        <a:lumMod val="65000"/>
                      </a:schemeClr>
                    </a:solidFill>
                  </a:tcPr>
                </a:tc>
                <a:tc>
                  <a:txBody>
                    <a:bodyPr/>
                    <a:lstStyle/>
                    <a:p>
                      <a:pPr algn="l">
                        <a:defRPr sz="1800"/>
                      </a:pPr>
                      <a:r>
                        <a:rPr lang="en-CA" dirty="0">
                          <a:solidFill>
                            <a:schemeClr val="tx1"/>
                          </a:solidFill>
                        </a:rPr>
                        <a:t>Package</a:t>
                      </a:r>
                      <a:r>
                        <a:rPr dirty="0">
                          <a:solidFill>
                            <a:schemeClr val="tx1"/>
                          </a:solidFill>
                        </a:rPr>
                        <a:t> Wise</a:t>
                      </a:r>
                    </a:p>
                  </a:txBody>
                  <a:tcPr marL="45720" marR="45720" horzOverflow="overflow">
                    <a:solidFill>
                      <a:schemeClr val="bg1">
                        <a:lumMod val="65000"/>
                      </a:schemeClr>
                    </a:solidFill>
                  </a:tcPr>
                </a:tc>
                <a:extLst>
                  <a:ext uri="{0D108BD9-81ED-4DB2-BD59-A6C34878D82A}">
                    <a16:rowId xmlns:a16="http://schemas.microsoft.com/office/drawing/2014/main" val="10003"/>
                  </a:ext>
                </a:extLst>
              </a:tr>
              <a:tr h="737748">
                <a:tc>
                  <a:txBody>
                    <a:bodyPr/>
                    <a:lstStyle/>
                    <a:p>
                      <a:pPr algn="l">
                        <a:defRPr sz="1800"/>
                      </a:pPr>
                      <a:r>
                        <a:rPr>
                          <a:solidFill>
                            <a:schemeClr val="tx1"/>
                          </a:solidFill>
                        </a:rPr>
                        <a:t>Metric 4</a:t>
                      </a:r>
                    </a:p>
                  </a:txBody>
                  <a:tcPr marL="45720" marR="45720" horzOverflow="overflow">
                    <a:solidFill>
                      <a:schemeClr val="bg1">
                        <a:lumMod val="65000"/>
                      </a:schemeClr>
                    </a:solidFill>
                  </a:tcPr>
                </a:tc>
                <a:tc>
                  <a:txBody>
                    <a:bodyPr/>
                    <a:lstStyle/>
                    <a:p>
                      <a:pPr algn="l">
                        <a:defRPr sz="1800"/>
                      </a:pPr>
                      <a:r>
                        <a:rPr>
                          <a:solidFill>
                            <a:schemeClr val="tx1"/>
                          </a:solidFill>
                        </a:rPr>
                        <a:t>Complexity</a:t>
                      </a:r>
                    </a:p>
                  </a:txBody>
                  <a:tcPr marL="45720" marR="45720" horzOverflow="overflow">
                    <a:solidFill>
                      <a:schemeClr val="bg1">
                        <a:lumMod val="65000"/>
                      </a:schemeClr>
                    </a:solidFill>
                  </a:tcPr>
                </a:tc>
                <a:tc>
                  <a:txBody>
                    <a:bodyPr/>
                    <a:lstStyle/>
                    <a:p>
                      <a:pPr algn="l">
                        <a:defRPr sz="1800"/>
                      </a:pPr>
                      <a:r>
                        <a:rPr>
                          <a:solidFill>
                            <a:schemeClr val="tx1"/>
                          </a:solidFill>
                        </a:rPr>
                        <a:t>number of linearly independent paths</a:t>
                      </a:r>
                    </a:p>
                  </a:txBody>
                  <a:tcPr marL="45720" marR="45720" horzOverflow="overflow">
                    <a:solidFill>
                      <a:schemeClr val="bg1">
                        <a:lumMod val="65000"/>
                      </a:schemeClr>
                    </a:solidFill>
                  </a:tcPr>
                </a:tc>
                <a:tc>
                  <a:txBody>
                    <a:bodyPr/>
                    <a:lstStyle/>
                    <a:p>
                      <a:pPr algn="l">
                        <a:defRPr sz="1800"/>
                      </a:pPr>
                      <a:r>
                        <a:rPr>
                          <a:solidFill>
                            <a:schemeClr val="tx1"/>
                          </a:solidFill>
                        </a:rPr>
                        <a:t>Class Wise</a:t>
                      </a: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1149437">
                <a:tc>
                  <a:txBody>
                    <a:bodyPr/>
                    <a:lstStyle/>
                    <a:p>
                      <a:pPr algn="l">
                        <a:defRPr sz="1800"/>
                      </a:pPr>
                      <a:r>
                        <a:rPr>
                          <a:solidFill>
                            <a:schemeClr val="tx1"/>
                          </a:solidFill>
                        </a:rPr>
                        <a:t>Metric 5</a:t>
                      </a:r>
                    </a:p>
                  </a:txBody>
                  <a:tcPr marL="45720" marR="45720" horzOverflow="overflow">
                    <a:solidFill>
                      <a:schemeClr val="bg1">
                        <a:lumMod val="65000"/>
                      </a:schemeClr>
                    </a:solidFill>
                  </a:tcPr>
                </a:tc>
                <a:tc>
                  <a:txBody>
                    <a:bodyPr/>
                    <a:lstStyle/>
                    <a:p>
                      <a:pPr algn="l">
                        <a:defRPr sz="1800"/>
                      </a:pPr>
                      <a:r>
                        <a:rPr>
                          <a:solidFill>
                            <a:schemeClr val="tx1"/>
                          </a:solidFill>
                        </a:rPr>
                        <a:t>Maintainability Index</a:t>
                      </a:r>
                    </a:p>
                  </a:txBody>
                  <a:tcPr marL="45720" marR="45720" horzOverflow="overflow">
                    <a:solidFill>
                      <a:schemeClr val="bg1">
                        <a:lumMod val="65000"/>
                      </a:schemeClr>
                    </a:solidFill>
                  </a:tcPr>
                </a:tc>
                <a:tc>
                  <a:txBody>
                    <a:bodyPr/>
                    <a:lstStyle/>
                    <a:p>
                      <a:pPr algn="l">
                        <a:defRPr sz="1800"/>
                      </a:pPr>
                      <a:r>
                        <a:rPr>
                          <a:solidFill>
                            <a:schemeClr val="tx1"/>
                          </a:solidFill>
                        </a:rPr>
                        <a:t>Based on halstead volume, cyclomatic complexity, LOC, and commented code</a:t>
                      </a:r>
                    </a:p>
                  </a:txBody>
                  <a:tcPr marL="45720" marR="45720" horzOverflow="overflow">
                    <a:solidFill>
                      <a:schemeClr val="bg1">
                        <a:lumMod val="65000"/>
                      </a:schemeClr>
                    </a:solidFill>
                  </a:tcPr>
                </a:tc>
                <a:tc>
                  <a:txBody>
                    <a:bodyPr/>
                    <a:lstStyle/>
                    <a:p>
                      <a:pPr algn="l">
                        <a:defRPr sz="1800"/>
                      </a:pPr>
                      <a:r>
                        <a:rPr>
                          <a:solidFill>
                            <a:schemeClr val="tx1"/>
                          </a:solidFill>
                        </a:rPr>
                        <a:t>Project Wise</a:t>
                      </a:r>
                    </a:p>
                  </a:txBody>
                  <a:tcPr marL="45720" marR="45720" horzOverflow="overflow">
                    <a:solidFill>
                      <a:schemeClr val="bg1">
                        <a:lumMod val="65000"/>
                      </a:schemeClr>
                    </a:solidFill>
                  </a:tcPr>
                </a:tc>
                <a:extLst>
                  <a:ext uri="{0D108BD9-81ED-4DB2-BD59-A6C34878D82A}">
                    <a16:rowId xmlns:a16="http://schemas.microsoft.com/office/drawing/2014/main" val="10005"/>
                  </a:ext>
                </a:extLst>
              </a:tr>
              <a:tr h="884182">
                <a:tc>
                  <a:txBody>
                    <a:bodyPr/>
                    <a:lstStyle/>
                    <a:p>
                      <a:pPr algn="l">
                        <a:defRPr sz="1800"/>
                      </a:pPr>
                      <a:r>
                        <a:rPr>
                          <a:solidFill>
                            <a:schemeClr val="tx1"/>
                          </a:solidFill>
                        </a:rPr>
                        <a:t>Metric 6</a:t>
                      </a:r>
                    </a:p>
                  </a:txBody>
                  <a:tcPr marL="45720" marR="45720" horzOverflow="overflow">
                    <a:solidFill>
                      <a:schemeClr val="bg1">
                        <a:lumMod val="65000"/>
                      </a:schemeClr>
                    </a:solidFill>
                  </a:tcPr>
                </a:tc>
                <a:tc>
                  <a:txBody>
                    <a:bodyPr/>
                    <a:lstStyle/>
                    <a:p>
                      <a:pPr algn="l">
                        <a:defRPr sz="1800"/>
                      </a:pPr>
                      <a:r>
                        <a:rPr>
                          <a:solidFill>
                            <a:schemeClr val="tx1"/>
                          </a:solidFill>
                        </a:rPr>
                        <a:t>Post-release defect density</a:t>
                      </a:r>
                    </a:p>
                  </a:txBody>
                  <a:tcPr marL="45720" marR="45720" horzOverflow="overflow">
                    <a:solidFill>
                      <a:schemeClr val="bg1">
                        <a:lumMod val="65000"/>
                      </a:schemeClr>
                    </a:solidFill>
                  </a:tcPr>
                </a:tc>
                <a:tc>
                  <a:txBody>
                    <a:bodyPr/>
                    <a:lstStyle/>
                    <a:p>
                      <a:pPr algn="l">
                        <a:defRPr sz="1800"/>
                      </a:pPr>
                      <a:r>
                        <a:rPr>
                          <a:solidFill>
                            <a:schemeClr val="tx1"/>
                          </a:solidFill>
                        </a:rPr>
                        <a:t>Based on the bugs reported in issue trackers</a:t>
                      </a:r>
                    </a:p>
                  </a:txBody>
                  <a:tcPr marL="45720" marR="45720" horzOverflow="overflow">
                    <a:solidFill>
                      <a:schemeClr val="bg1">
                        <a:lumMod val="65000"/>
                      </a:schemeClr>
                    </a:solidFill>
                  </a:tcPr>
                </a:tc>
                <a:tc>
                  <a:txBody>
                    <a:bodyPr/>
                    <a:lstStyle/>
                    <a:p>
                      <a:pPr algn="l">
                        <a:defRPr sz="1800"/>
                      </a:pPr>
                      <a:r>
                        <a:rPr dirty="0">
                          <a:solidFill>
                            <a:schemeClr val="tx1"/>
                          </a:solidFill>
                        </a:rPr>
                        <a:t>Version Wise</a:t>
                      </a:r>
                    </a:p>
                  </a:txBody>
                  <a:tcPr marL="45720" marR="45720" horzOverflow="overflow">
                    <a:solidFill>
                      <a:schemeClr val="bg1">
                        <a:lumMod val="65000"/>
                      </a:schemeClr>
                    </a:solidFill>
                  </a:tcPr>
                </a:tc>
                <a:extLst>
                  <a:ext uri="{0D108BD9-81ED-4DB2-BD59-A6C34878D82A}">
                    <a16:rowId xmlns:a16="http://schemas.microsoft.com/office/drawing/2014/main" val="10006"/>
                  </a:ext>
                </a:extLst>
              </a:tr>
            </a:tbl>
          </a:graphicData>
        </a:graphic>
      </p:graphicFrame>
      <p:sp>
        <p:nvSpPr>
          <p:cNvPr id="3" name="Title 1">
            <a:extLst>
              <a:ext uri="{FF2B5EF4-FFF2-40B4-BE49-F238E27FC236}">
                <a16:creationId xmlns:a16="http://schemas.microsoft.com/office/drawing/2014/main" id="{BE71B75A-55E3-41CD-8991-B42F181E566B}"/>
              </a:ext>
            </a:extLst>
          </p:cNvPr>
          <p:cNvSpPr txBox="1">
            <a:spLocks/>
          </p:cNvSpPr>
          <p:nvPr/>
        </p:nvSpPr>
        <p:spPr>
          <a:xfrm>
            <a:off x="1794455" y="258505"/>
            <a:ext cx="8596670" cy="83713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t>Metrics</a:t>
            </a:r>
            <a:endParaRPr lang="en-CA" dirty="0"/>
          </a:p>
        </p:txBody>
      </p:sp>
    </p:spTree>
    <p:extLst>
      <p:ext uri="{BB962C8B-B14F-4D97-AF65-F5344CB8AC3E}">
        <p14:creationId xmlns:p14="http://schemas.microsoft.com/office/powerpoint/2010/main" val="267127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1A743563-1BBE-458A-AAD6-0607028D132C}"/>
              </a:ext>
            </a:extLst>
          </p:cNvPr>
          <p:cNvGraphicFramePr/>
          <p:nvPr>
            <p:extLst>
              <p:ext uri="{D42A27DB-BD31-4B8C-83A1-F6EECF244321}">
                <p14:modId xmlns:p14="http://schemas.microsoft.com/office/powerpoint/2010/main" val="3483921485"/>
              </p:ext>
            </p:extLst>
          </p:nvPr>
        </p:nvGraphicFramePr>
        <p:xfrm>
          <a:off x="1563452" y="1696781"/>
          <a:ext cx="10127971" cy="4604344"/>
        </p:xfrm>
        <a:graphic>
          <a:graphicData uri="http://schemas.openxmlformats.org/drawingml/2006/table">
            <a:tbl>
              <a:tblPr firstRow="1" bandRow="1"/>
              <a:tblGrid>
                <a:gridCol w="2382254">
                  <a:extLst>
                    <a:ext uri="{9D8B030D-6E8A-4147-A177-3AD203B41FA5}">
                      <a16:colId xmlns:a16="http://schemas.microsoft.com/office/drawing/2014/main" val="20000"/>
                    </a:ext>
                  </a:extLst>
                </a:gridCol>
                <a:gridCol w="899216">
                  <a:extLst>
                    <a:ext uri="{9D8B030D-6E8A-4147-A177-3AD203B41FA5}">
                      <a16:colId xmlns:a16="http://schemas.microsoft.com/office/drawing/2014/main" val="20001"/>
                    </a:ext>
                  </a:extLst>
                </a:gridCol>
                <a:gridCol w="872506">
                  <a:extLst>
                    <a:ext uri="{9D8B030D-6E8A-4147-A177-3AD203B41FA5}">
                      <a16:colId xmlns:a16="http://schemas.microsoft.com/office/drawing/2014/main" val="20002"/>
                    </a:ext>
                  </a:extLst>
                </a:gridCol>
                <a:gridCol w="1228631">
                  <a:extLst>
                    <a:ext uri="{9D8B030D-6E8A-4147-A177-3AD203B41FA5}">
                      <a16:colId xmlns:a16="http://schemas.microsoft.com/office/drawing/2014/main" val="20003"/>
                    </a:ext>
                  </a:extLst>
                </a:gridCol>
                <a:gridCol w="943460">
                  <a:extLst>
                    <a:ext uri="{9D8B030D-6E8A-4147-A177-3AD203B41FA5}">
                      <a16:colId xmlns:a16="http://schemas.microsoft.com/office/drawing/2014/main" val="20004"/>
                    </a:ext>
                  </a:extLst>
                </a:gridCol>
                <a:gridCol w="837568">
                  <a:extLst>
                    <a:ext uri="{9D8B030D-6E8A-4147-A177-3AD203B41FA5}">
                      <a16:colId xmlns:a16="http://schemas.microsoft.com/office/drawing/2014/main" val="20005"/>
                    </a:ext>
                  </a:extLst>
                </a:gridCol>
                <a:gridCol w="1237130">
                  <a:extLst>
                    <a:ext uri="{9D8B030D-6E8A-4147-A177-3AD203B41FA5}">
                      <a16:colId xmlns:a16="http://schemas.microsoft.com/office/drawing/2014/main" val="20006"/>
                    </a:ext>
                  </a:extLst>
                </a:gridCol>
                <a:gridCol w="1727206">
                  <a:extLst>
                    <a:ext uri="{9D8B030D-6E8A-4147-A177-3AD203B41FA5}">
                      <a16:colId xmlns:a16="http://schemas.microsoft.com/office/drawing/2014/main" val="20007"/>
                    </a:ext>
                  </a:extLst>
                </a:gridCol>
              </a:tblGrid>
              <a:tr h="546334">
                <a:tc>
                  <a:txBody>
                    <a:bodyPr/>
                    <a:lstStyle/>
                    <a:p>
                      <a:pPr algn="l">
                        <a:defRPr sz="1800" b="0">
                          <a:solidFill>
                            <a:srgbClr val="000000"/>
                          </a:solidFill>
                        </a:defRPr>
                      </a:pPr>
                      <a:r>
                        <a:rPr sz="1200" b="1" dirty="0">
                          <a:solidFill>
                            <a:schemeClr val="tx1"/>
                          </a:solidFill>
                        </a:rPr>
                        <a:t>Project</a:t>
                      </a:r>
                    </a:p>
                  </a:txBody>
                  <a:tcPr marL="45720" marR="45720" horzOverflow="overflow">
                    <a:solidFill>
                      <a:schemeClr val="bg1">
                        <a:lumMod val="65000"/>
                      </a:schemeClr>
                    </a:solidFill>
                  </a:tcPr>
                </a:tc>
                <a:tc>
                  <a:txBody>
                    <a:bodyPr/>
                    <a:lstStyle/>
                    <a:p>
                      <a:pPr algn="l">
                        <a:defRPr sz="1800" b="0">
                          <a:solidFill>
                            <a:srgbClr val="000000"/>
                          </a:solidFill>
                        </a:defRPr>
                      </a:pPr>
                      <a:r>
                        <a:rPr sz="1200" b="1">
                          <a:solidFill>
                            <a:schemeClr val="tx1"/>
                          </a:solidFill>
                        </a:rPr>
                        <a:t>Size</a:t>
                      </a:r>
                    </a:p>
                  </a:txBody>
                  <a:tcPr marL="45720" marR="45720" horzOverflow="overflow">
                    <a:solidFill>
                      <a:schemeClr val="bg1">
                        <a:lumMod val="65000"/>
                      </a:schemeClr>
                    </a:solidFill>
                  </a:tcPr>
                </a:tc>
                <a:tc>
                  <a:txBody>
                    <a:bodyPr/>
                    <a:lstStyle/>
                    <a:p>
                      <a:pPr algn="l">
                        <a:defRPr sz="1800" b="0">
                          <a:solidFill>
                            <a:srgbClr val="000000"/>
                          </a:solidFill>
                        </a:defRPr>
                      </a:pPr>
                      <a:r>
                        <a:rPr sz="1200" b="1" dirty="0">
                          <a:solidFill>
                            <a:schemeClr val="tx1"/>
                          </a:solidFill>
                        </a:rPr>
                        <a:t>Code Coverage</a:t>
                      </a:r>
                    </a:p>
                  </a:txBody>
                  <a:tcPr marL="45720" marR="45720" horzOverflow="overflow">
                    <a:solidFill>
                      <a:schemeClr val="bg1">
                        <a:lumMod val="65000"/>
                      </a:schemeClr>
                    </a:solidFill>
                  </a:tcPr>
                </a:tc>
                <a:tc>
                  <a:txBody>
                    <a:bodyPr/>
                    <a:lstStyle/>
                    <a:p>
                      <a:pPr algn="l">
                        <a:defRPr sz="1800" b="0">
                          <a:solidFill>
                            <a:srgbClr val="000000"/>
                          </a:solidFill>
                        </a:defRPr>
                      </a:pPr>
                      <a:r>
                        <a:rPr sz="1200" b="1" dirty="0">
                          <a:solidFill>
                            <a:schemeClr val="tx1"/>
                          </a:solidFill>
                        </a:rPr>
                        <a:t>Branch Coverage</a:t>
                      </a:r>
                    </a:p>
                  </a:txBody>
                  <a:tcPr marL="45720" marR="45720" horzOverflow="overflow">
                    <a:solidFill>
                      <a:schemeClr val="bg1">
                        <a:lumMod val="65000"/>
                      </a:schemeClr>
                    </a:solidFill>
                  </a:tcPr>
                </a:tc>
                <a:tc>
                  <a:txBody>
                    <a:bodyPr/>
                    <a:lstStyle/>
                    <a:p>
                      <a:pPr algn="l">
                        <a:defRPr sz="1800" b="0">
                          <a:solidFill>
                            <a:srgbClr val="000000"/>
                          </a:solidFill>
                        </a:defRPr>
                      </a:pPr>
                      <a:r>
                        <a:rPr sz="1200" b="1" dirty="0">
                          <a:solidFill>
                            <a:schemeClr val="tx1"/>
                          </a:solidFill>
                        </a:rPr>
                        <a:t>Mutation Score</a:t>
                      </a:r>
                    </a:p>
                  </a:txBody>
                  <a:tcPr marL="45720" marR="45720" horzOverflow="overflow">
                    <a:solidFill>
                      <a:schemeClr val="bg1">
                        <a:lumMod val="65000"/>
                      </a:schemeClr>
                    </a:solidFill>
                  </a:tcPr>
                </a:tc>
                <a:tc>
                  <a:txBody>
                    <a:bodyPr/>
                    <a:lstStyle/>
                    <a:p>
                      <a:pPr algn="l">
                        <a:defRPr sz="1800" b="0">
                          <a:solidFill>
                            <a:srgbClr val="000000"/>
                          </a:solidFill>
                        </a:defRPr>
                      </a:pPr>
                      <a:r>
                        <a:rPr sz="1200" b="1">
                          <a:solidFill>
                            <a:schemeClr val="tx1"/>
                          </a:solidFill>
                        </a:rPr>
                        <a:t>Average Complexity</a:t>
                      </a:r>
                    </a:p>
                  </a:txBody>
                  <a:tcPr marL="45720" marR="45720" horzOverflow="overflow">
                    <a:solidFill>
                      <a:schemeClr val="bg1">
                        <a:lumMod val="65000"/>
                      </a:schemeClr>
                    </a:solidFill>
                  </a:tcPr>
                </a:tc>
                <a:tc>
                  <a:txBody>
                    <a:bodyPr/>
                    <a:lstStyle/>
                    <a:p>
                      <a:pPr algn="l">
                        <a:defRPr sz="1200"/>
                      </a:pPr>
                      <a:r>
                        <a:rPr b="1" dirty="0">
                          <a:solidFill>
                            <a:schemeClr val="tx1"/>
                          </a:solidFill>
                        </a:rPr>
                        <a:t>Maintainability Index</a:t>
                      </a:r>
                    </a:p>
                  </a:txBody>
                  <a:tcPr marL="45720" marR="45720" horzOverflow="overflow">
                    <a:solidFill>
                      <a:schemeClr val="bg1">
                        <a:lumMod val="65000"/>
                      </a:schemeClr>
                    </a:solidFill>
                  </a:tcPr>
                </a:tc>
                <a:tc>
                  <a:txBody>
                    <a:bodyPr/>
                    <a:lstStyle/>
                    <a:p>
                      <a:pPr algn="l">
                        <a:defRPr sz="1800" b="0">
                          <a:solidFill>
                            <a:srgbClr val="000000"/>
                          </a:solidFill>
                        </a:defRPr>
                      </a:pPr>
                      <a:r>
                        <a:rPr sz="1200" b="1">
                          <a:solidFill>
                            <a:schemeClr val="tx1"/>
                          </a:solidFill>
                        </a:rPr>
                        <a:t>Post-release Defect Density (for latest version)</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878256">
                <a:tc>
                  <a:txBody>
                    <a:bodyPr/>
                    <a:lstStyle/>
                    <a:p>
                      <a:pPr algn="l">
                        <a:defRPr sz="1800"/>
                      </a:pPr>
                      <a:r>
                        <a:rPr sz="1200" dirty="0">
                          <a:solidFill>
                            <a:schemeClr val="tx1"/>
                          </a:solidFill>
                        </a:rPr>
                        <a:t>Apache Commons</a:t>
                      </a:r>
                      <a:r>
                        <a:rPr lang="en-CA" sz="1200" dirty="0">
                          <a:solidFill>
                            <a:schemeClr val="tx1"/>
                          </a:solidFill>
                        </a:rPr>
                        <a:t> Math</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1</a:t>
                      </a:r>
                      <a:r>
                        <a:rPr lang="en-CA" sz="1200" dirty="0">
                          <a:solidFill>
                            <a:schemeClr val="tx1"/>
                          </a:solidFill>
                        </a:rPr>
                        <a:t>86</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92</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86</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79%</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1</a:t>
                      </a:r>
                      <a:r>
                        <a:rPr lang="en-CA" sz="1200" dirty="0">
                          <a:solidFill>
                            <a:schemeClr val="tx1"/>
                          </a:solidFill>
                        </a:rPr>
                        <a:t>8</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60.56</a:t>
                      </a: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0.0000</a:t>
                      </a:r>
                      <a:r>
                        <a:rPr lang="en-CA" sz="1200" dirty="0">
                          <a:solidFill>
                            <a:schemeClr val="tx1"/>
                          </a:solidFill>
                        </a:rPr>
                        <a:t>6225</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714717">
                <a:tc>
                  <a:txBody>
                    <a:bodyPr/>
                    <a:lstStyle/>
                    <a:p>
                      <a:pPr algn="l">
                        <a:defRPr sz="1800"/>
                      </a:pPr>
                      <a:r>
                        <a:rPr sz="1200" dirty="0">
                          <a:solidFill>
                            <a:schemeClr val="tx1"/>
                          </a:solidFill>
                        </a:rPr>
                        <a:t>Apache </a:t>
                      </a:r>
                      <a:r>
                        <a:rPr lang="en-CA" sz="1200" dirty="0">
                          <a:solidFill>
                            <a:schemeClr val="tx1"/>
                          </a:solidFill>
                        </a:rPr>
                        <a:t>Commons Lang</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90.7</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95</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91</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86%</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33</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52.44</a:t>
                      </a: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0.0000</a:t>
                      </a:r>
                      <a:r>
                        <a:rPr lang="en-CA" sz="1200" dirty="0">
                          <a:solidFill>
                            <a:schemeClr val="tx1"/>
                          </a:solidFill>
                        </a:rPr>
                        <a:t>5125</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14779">
                <a:tc>
                  <a:txBody>
                    <a:bodyPr/>
                    <a:lstStyle/>
                    <a:p>
                      <a:pPr algn="l">
                        <a:defRPr sz="1800"/>
                      </a:pPr>
                      <a:r>
                        <a:rPr lang="en-CA" sz="1200" dirty="0" err="1">
                          <a:solidFill>
                            <a:schemeClr val="tx1"/>
                          </a:solidFill>
                        </a:rPr>
                        <a:t>JFreeChart</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317</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54</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sz="1200" dirty="0">
                          <a:solidFill>
                            <a:schemeClr val="tx1"/>
                          </a:solidFill>
                        </a:rPr>
                        <a:t>46%</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33%</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34</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56.04</a:t>
                      </a:r>
                      <a:endParaRPr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0.00008947</a:t>
                      </a:r>
                      <a:endParaRPr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3"/>
                  </a:ext>
                </a:extLst>
              </a:tr>
              <a:tr h="878256">
                <a:tc>
                  <a:txBody>
                    <a:bodyPr/>
                    <a:lstStyle/>
                    <a:p>
                      <a:pPr algn="l">
                        <a:defRPr sz="1800"/>
                      </a:pPr>
                      <a:r>
                        <a:rPr sz="1200" dirty="0">
                          <a:solidFill>
                            <a:schemeClr val="tx1"/>
                          </a:solidFill>
                        </a:rPr>
                        <a:t>Apache Commons </a:t>
                      </a:r>
                      <a:r>
                        <a:rPr lang="en-CA" sz="1200" dirty="0" err="1">
                          <a:solidFill>
                            <a:schemeClr val="tx1"/>
                          </a:solidFill>
                        </a:rPr>
                        <a:t>dbUtils</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10.2K</a:t>
                      </a:r>
                      <a:r>
                        <a:rPr sz="1200" dirty="0">
                          <a:solidFill>
                            <a:schemeClr val="tx1"/>
                          </a:solidFill>
                        </a:rPr>
                        <a:t>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64</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77%</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51%</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11</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70.23</a:t>
                      </a:r>
                    </a:p>
                    <a:p>
                      <a:pPr algn="l">
                        <a:defRPr sz="1200"/>
                      </a:pP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a:t>
                      </a:r>
                      <a:r>
                        <a:rPr lang="en-CA" sz="1200" dirty="0">
                          <a:solidFill>
                            <a:schemeClr val="tx1"/>
                          </a:solidFill>
                        </a:rPr>
                        <a:t>582</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878256">
                <a:tc>
                  <a:txBody>
                    <a:bodyPr/>
                    <a:lstStyle/>
                    <a:p>
                      <a:pPr algn="l">
                        <a:defRPr sz="1800"/>
                      </a:pPr>
                      <a:r>
                        <a:rPr sz="1200" dirty="0">
                          <a:solidFill>
                            <a:schemeClr val="tx1"/>
                          </a:solidFill>
                        </a:rPr>
                        <a:t>Apache Commons Co</a:t>
                      </a:r>
                      <a:r>
                        <a:rPr lang="en-CA" sz="1200" dirty="0" err="1">
                          <a:solidFill>
                            <a:schemeClr val="tx1"/>
                          </a:solidFill>
                        </a:rPr>
                        <a:t>llections</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132</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sz="1200" dirty="0">
                          <a:solidFill>
                            <a:schemeClr val="tx1"/>
                          </a:solidFill>
                        </a:rPr>
                        <a:t>86%</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81%</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42%</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15</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76.29</a:t>
                      </a: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0.0000</a:t>
                      </a:r>
                      <a:r>
                        <a:rPr lang="en-CA" sz="1200" dirty="0">
                          <a:solidFill>
                            <a:schemeClr val="tx1"/>
                          </a:solidFill>
                        </a:rPr>
                        <a:t>159</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1C26C73C-37DB-40D2-95CE-6A6B25DB21C1}"/>
              </a:ext>
            </a:extLst>
          </p:cNvPr>
          <p:cNvSpPr txBox="1">
            <a:spLocks/>
          </p:cNvSpPr>
          <p:nvPr/>
        </p:nvSpPr>
        <p:spPr>
          <a:xfrm>
            <a:off x="1563452" y="556875"/>
            <a:ext cx="8596670" cy="128788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Metric-Wise Analysis of projects</a:t>
            </a:r>
          </a:p>
        </p:txBody>
      </p:sp>
    </p:spTree>
    <p:extLst>
      <p:ext uri="{BB962C8B-B14F-4D97-AF65-F5344CB8AC3E}">
        <p14:creationId xmlns:p14="http://schemas.microsoft.com/office/powerpoint/2010/main" val="146587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7A9398D-6832-4DBE-AC63-2AF925119697}"/>
              </a:ext>
            </a:extLst>
          </p:cNvPr>
          <p:cNvSpPr txBox="1">
            <a:spLocks/>
          </p:cNvSpPr>
          <p:nvPr/>
        </p:nvSpPr>
        <p:spPr>
          <a:xfrm>
            <a:off x="1620013" y="1600431"/>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In the 5 open source projects we have noticed that:</a:t>
            </a:r>
          </a:p>
          <a:p>
            <a:pPr marL="0" indent="0">
              <a:buFont typeface="Wingdings 3"/>
              <a:buNone/>
              <a:defRPr i="1"/>
            </a:pPr>
            <a:r>
              <a:rPr lang="en-US" i="1" dirty="0"/>
              <a:t>“With Higher code coverage, we have achieved a better test suite effectiveness”</a:t>
            </a:r>
          </a:p>
          <a:p>
            <a:pPr marL="0" indent="0">
              <a:buFont typeface="Wingdings 3"/>
              <a:buNone/>
            </a:pPr>
            <a:endParaRPr lang="en-US" dirty="0"/>
          </a:p>
          <a:p>
            <a:pPr marL="0" indent="0">
              <a:buFont typeface="Wingdings 3"/>
              <a:buNone/>
              <a:defRPr sz="2400"/>
            </a:pPr>
            <a:r>
              <a:rPr lang="en-US" sz="2400" dirty="0"/>
              <a:t>Tools used to calculate:</a:t>
            </a:r>
          </a:p>
          <a:p>
            <a:r>
              <a:rPr lang="en-US" dirty="0" err="1"/>
              <a:t>Jacoco</a:t>
            </a:r>
            <a:r>
              <a:rPr lang="en-US" dirty="0"/>
              <a:t> (</a:t>
            </a:r>
            <a:r>
              <a:rPr lang="en-US" dirty="0" err="1"/>
              <a:t>EclEmma</a:t>
            </a:r>
            <a:r>
              <a:rPr lang="en-US" dirty="0"/>
              <a:t>) to calculate the statement and branch coverage </a:t>
            </a:r>
            <a:br>
              <a:rPr lang="en-US" dirty="0"/>
            </a:br>
            <a:r>
              <a:rPr lang="en-US" dirty="0"/>
              <a:t>(Metric 1&amp;2)</a:t>
            </a:r>
          </a:p>
          <a:p>
            <a:r>
              <a:rPr lang="en-US" dirty="0" err="1"/>
              <a:t>PITClipse</a:t>
            </a:r>
            <a:r>
              <a:rPr lang="en-US" dirty="0"/>
              <a:t> to perform PIT testing to get the test suite effectiveness</a:t>
            </a:r>
            <a:br>
              <a:rPr lang="en-US" dirty="0"/>
            </a:br>
            <a:r>
              <a:rPr lang="en-US" dirty="0"/>
              <a:t>(Metric 3)</a:t>
            </a:r>
            <a:br>
              <a:rPr lang="en-US" dirty="0"/>
            </a:br>
            <a:endParaRPr lang="en-US" dirty="0"/>
          </a:p>
        </p:txBody>
      </p:sp>
      <p:sp>
        <p:nvSpPr>
          <p:cNvPr id="3" name="Title 1">
            <a:extLst>
              <a:ext uri="{FF2B5EF4-FFF2-40B4-BE49-F238E27FC236}">
                <a16:creationId xmlns:a16="http://schemas.microsoft.com/office/drawing/2014/main" id="{F44966F8-D0B0-41F3-BDC3-2E816A4D529F}"/>
              </a:ext>
            </a:extLst>
          </p:cNvPr>
          <p:cNvSpPr txBox="1">
            <a:spLocks/>
          </p:cNvSpPr>
          <p:nvPr/>
        </p:nvSpPr>
        <p:spPr>
          <a:xfrm>
            <a:off x="1620013" y="571893"/>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200" dirty="0"/>
              <a:t>Correlations:</a:t>
            </a:r>
            <a:br>
              <a:rPr lang="en-US" sz="3200" dirty="0"/>
            </a:br>
            <a:r>
              <a:rPr lang="en-US" sz="2400" dirty="0"/>
              <a:t>Code coverage and test suite effectiveness (Metric 1,2 &amp; 3)</a:t>
            </a:r>
          </a:p>
        </p:txBody>
      </p:sp>
    </p:spTree>
    <p:extLst>
      <p:ext uri="{BB962C8B-B14F-4D97-AF65-F5344CB8AC3E}">
        <p14:creationId xmlns:p14="http://schemas.microsoft.com/office/powerpoint/2010/main" val="247103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2F67BC9-7EF6-408C-9B3A-7AFA2D3E60D7}"/>
              </a:ext>
            </a:extLst>
          </p:cNvPr>
          <p:cNvSpPr txBox="1">
            <a:spLocks/>
          </p:cNvSpPr>
          <p:nvPr/>
        </p:nvSpPr>
        <p:spPr>
          <a:xfrm>
            <a:off x="677333" y="609600"/>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rgbClr val="000000"/>
                </a:solidFill>
                <a:latin typeface="+mn-lt"/>
                <a:ea typeface="+mn-ea"/>
                <a:cs typeface="Times New Roman" panose="02020603050405020304" pitchFamily="18" charset="0"/>
              </a:rPr>
              <a:t>Spearman Correlation </a:t>
            </a:r>
            <a:r>
              <a:rPr lang="en-US" sz="3200" dirty="0">
                <a:latin typeface="+mn-lt"/>
              </a:rPr>
              <a:t>Coefficient</a:t>
            </a:r>
            <a:r>
              <a:rPr lang="en-US" sz="3200" dirty="0">
                <a:latin typeface="+mn-lt"/>
                <a:cs typeface="Times New Roman" panose="02020603050405020304" pitchFamily="18" charset="0"/>
              </a:rPr>
              <a:t> </a:t>
            </a:r>
            <a:endParaRPr lang="en-CA" sz="3200" dirty="0">
              <a:latin typeface="+mn-lt"/>
            </a:endParaRPr>
          </a:p>
        </p:txBody>
      </p:sp>
      <p:graphicFrame>
        <p:nvGraphicFramePr>
          <p:cNvPr id="3" name="Table 2">
            <a:extLst>
              <a:ext uri="{FF2B5EF4-FFF2-40B4-BE49-F238E27FC236}">
                <a16:creationId xmlns:a16="http://schemas.microsoft.com/office/drawing/2014/main" id="{7DD45615-3121-4407-8399-1FFEBA996F03}"/>
              </a:ext>
            </a:extLst>
          </p:cNvPr>
          <p:cNvGraphicFramePr>
            <a:graphicFrameLocks noGrp="1"/>
          </p:cNvGraphicFramePr>
          <p:nvPr>
            <p:extLst>
              <p:ext uri="{D42A27DB-BD31-4B8C-83A1-F6EECF244321}">
                <p14:modId xmlns:p14="http://schemas.microsoft.com/office/powerpoint/2010/main" val="3061308305"/>
              </p:ext>
            </p:extLst>
          </p:nvPr>
        </p:nvGraphicFramePr>
        <p:xfrm>
          <a:off x="2479250" y="2027642"/>
          <a:ext cx="6221690" cy="3698670"/>
        </p:xfrm>
        <a:graphic>
          <a:graphicData uri="http://schemas.openxmlformats.org/drawingml/2006/table">
            <a:tbl>
              <a:tblPr>
                <a:tableStyleId>{5940675A-B579-460E-94D1-54222C63F5DA}</a:tableStyleId>
              </a:tblPr>
              <a:tblGrid>
                <a:gridCol w="3843666">
                  <a:extLst>
                    <a:ext uri="{9D8B030D-6E8A-4147-A177-3AD203B41FA5}">
                      <a16:colId xmlns:a16="http://schemas.microsoft.com/office/drawing/2014/main" val="1956609531"/>
                    </a:ext>
                  </a:extLst>
                </a:gridCol>
                <a:gridCol w="2378024">
                  <a:extLst>
                    <a:ext uri="{9D8B030D-6E8A-4147-A177-3AD203B41FA5}">
                      <a16:colId xmlns:a16="http://schemas.microsoft.com/office/drawing/2014/main" val="2372008508"/>
                    </a:ext>
                  </a:extLst>
                </a:gridCol>
              </a:tblGrid>
              <a:tr h="776795">
                <a:tc>
                  <a:txBody>
                    <a:bodyPr/>
                    <a:lstStyle/>
                    <a:p>
                      <a:pPr algn="ctr" fontAlgn="ctr"/>
                      <a:r>
                        <a:rPr lang="en-CA" sz="2000" b="0" i="0" u="none" strike="noStrike" dirty="0">
                          <a:solidFill>
                            <a:srgbClr val="000000"/>
                          </a:solidFill>
                          <a:effectLst/>
                          <a:latin typeface="Times New Roman" panose="02020603050405020304" pitchFamily="18" charset="0"/>
                          <a:cs typeface="Times New Roman" panose="02020603050405020304" pitchFamily="18" charset="0"/>
                        </a:rPr>
                        <a:t>Project</a:t>
                      </a:r>
                    </a:p>
                  </a:txBody>
                  <a:tcPr marL="9525" marR="9525" marT="9525" marB="0" anchor="ctr"/>
                </a:tc>
                <a:tc>
                  <a:txBody>
                    <a:bodyPr/>
                    <a:lstStyle/>
                    <a:p>
                      <a:pPr algn="ctr" fontAlgn="b"/>
                      <a:r>
                        <a:rPr lang="en-US" sz="2000" b="0" u="none" strike="noStrike" dirty="0">
                          <a:effectLst/>
                          <a:latin typeface="Times New Roman" panose="02020603050405020304" pitchFamily="18" charset="0"/>
                          <a:cs typeface="Times New Roman" panose="02020603050405020304" pitchFamily="18" charset="0"/>
                        </a:rPr>
                        <a:t>Spearman Correlation Coefficient between Mutation Score and Statement Coverage</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050593817"/>
                  </a:ext>
                </a:extLst>
              </a:tr>
              <a:tr h="410565">
                <a:tc>
                  <a:txBody>
                    <a:bodyPr/>
                    <a:lstStyle/>
                    <a:p>
                      <a:pPr algn="ctr" fontAlgn="ctr"/>
                      <a:r>
                        <a:rPr lang="en-CA" sz="2000" b="0" u="none" strike="noStrike" dirty="0">
                          <a:effectLst/>
                          <a:latin typeface="Times New Roman" panose="02020603050405020304" pitchFamily="18" charset="0"/>
                          <a:cs typeface="Times New Roman" panose="02020603050405020304" pitchFamily="18" charset="0"/>
                        </a:rPr>
                        <a:t>Commons Collection</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CA" sz="2000" b="0" u="none" strike="noStrike" dirty="0">
                          <a:effectLst/>
                          <a:latin typeface="Times New Roman" panose="02020603050405020304" pitchFamily="18" charset="0"/>
                          <a:cs typeface="Times New Roman" panose="02020603050405020304" pitchFamily="18" charset="0"/>
                        </a:rPr>
                        <a:t>0.962</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10950701"/>
                  </a:ext>
                </a:extLst>
              </a:tr>
              <a:tr h="410565">
                <a:tc>
                  <a:txBody>
                    <a:bodyPr/>
                    <a:lstStyle/>
                    <a:p>
                      <a:pPr algn="ctr" fontAlgn="ctr"/>
                      <a:r>
                        <a:rPr lang="en-CA" sz="2000" b="0" i="0" u="none" strike="noStrike" dirty="0">
                          <a:solidFill>
                            <a:srgbClr val="000000"/>
                          </a:solidFill>
                          <a:effectLst/>
                          <a:latin typeface="Times New Roman" panose="02020603050405020304" pitchFamily="18" charset="0"/>
                          <a:cs typeface="Times New Roman" panose="02020603050405020304" pitchFamily="18" charset="0"/>
                        </a:rPr>
                        <a:t>Commons Math</a:t>
                      </a:r>
                    </a:p>
                  </a:txBody>
                  <a:tcPr marL="9525" marR="9525" marT="9525" marB="0" anchor="ctr"/>
                </a:tc>
                <a:tc>
                  <a:txBody>
                    <a:bodyPr/>
                    <a:lstStyle/>
                    <a:p>
                      <a:pPr algn="ctr" fontAlgn="b"/>
                      <a:r>
                        <a:rPr lang="en-CA" sz="2000" b="0" u="none" strike="noStrike" dirty="0">
                          <a:effectLst/>
                          <a:latin typeface="Times New Roman" panose="02020603050405020304" pitchFamily="18" charset="0"/>
                          <a:cs typeface="Times New Roman" panose="02020603050405020304" pitchFamily="18" charset="0"/>
                        </a:rPr>
                        <a:t>0.487</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70218111"/>
                  </a:ext>
                </a:extLst>
              </a:tr>
              <a:tr h="41056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CA"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Apache Commons Lang</a:t>
                      </a:r>
                    </a:p>
                    <a:p>
                      <a:pPr algn="ctr" fontAlgn="ct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CA" sz="2000" b="0" i="0" u="none" strike="noStrike" dirty="0">
                          <a:solidFill>
                            <a:srgbClr val="000000"/>
                          </a:solidFill>
                          <a:effectLst/>
                          <a:latin typeface="Times New Roman" panose="02020603050405020304" pitchFamily="18" charset="0"/>
                          <a:cs typeface="Times New Roman" panose="02020603050405020304" pitchFamily="18" charset="0"/>
                        </a:rPr>
                        <a:t>-0.220</a:t>
                      </a:r>
                    </a:p>
                  </a:txBody>
                  <a:tcPr marL="9525" marR="9525" marT="9525" marB="0" anchor="b"/>
                </a:tc>
                <a:extLst>
                  <a:ext uri="{0D108BD9-81ED-4DB2-BD59-A6C34878D82A}">
                    <a16:rowId xmlns:a16="http://schemas.microsoft.com/office/drawing/2014/main" val="187172463"/>
                  </a:ext>
                </a:extLst>
              </a:tr>
              <a:tr h="410565">
                <a:tc>
                  <a:txBody>
                    <a:bodyPr/>
                    <a:lstStyle/>
                    <a:p>
                      <a:pPr algn="ctr" fontAlgn="ctr"/>
                      <a:r>
                        <a:rPr lang="en-CA" sz="2000" b="0" u="none" strike="noStrike" dirty="0" err="1">
                          <a:effectLst/>
                          <a:latin typeface="Times New Roman" panose="02020603050405020304" pitchFamily="18" charset="0"/>
                          <a:cs typeface="Times New Roman" panose="02020603050405020304" pitchFamily="18" charset="0"/>
                        </a:rPr>
                        <a:t>JFreeChart</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CA" sz="2000" b="0" i="0" u="none" strike="noStrike" dirty="0">
                          <a:solidFill>
                            <a:srgbClr val="000000"/>
                          </a:solidFill>
                          <a:effectLst/>
                          <a:latin typeface="Times New Roman" panose="02020603050405020304" pitchFamily="18" charset="0"/>
                          <a:cs typeface="Times New Roman" panose="02020603050405020304" pitchFamily="18" charset="0"/>
                        </a:rPr>
                        <a:t>-0.104</a:t>
                      </a:r>
                    </a:p>
                  </a:txBody>
                  <a:tcPr marL="9525" marR="9525" marT="9525" marB="0" anchor="b"/>
                </a:tc>
                <a:extLst>
                  <a:ext uri="{0D108BD9-81ED-4DB2-BD59-A6C34878D82A}">
                    <a16:rowId xmlns:a16="http://schemas.microsoft.com/office/drawing/2014/main" val="2190132751"/>
                  </a:ext>
                </a:extLst>
              </a:tr>
              <a:tr h="41056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CA"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Apache Commons </a:t>
                      </a:r>
                      <a:r>
                        <a:rPr lang="en-CA" sz="20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DbUtils</a:t>
                      </a:r>
                      <a:endParaRPr lang="en-CA"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p>
                      <a:pPr algn="ctr" fontAlgn="ct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CA" sz="2000" b="0" i="0" u="none" strike="noStrike" dirty="0">
                          <a:solidFill>
                            <a:srgbClr val="000000"/>
                          </a:solidFill>
                          <a:effectLst/>
                          <a:latin typeface="Times New Roman" panose="02020603050405020304" pitchFamily="18" charset="0"/>
                          <a:cs typeface="Times New Roman" panose="02020603050405020304" pitchFamily="18" charset="0"/>
                        </a:rPr>
                        <a:t>-0.315</a:t>
                      </a:r>
                    </a:p>
                  </a:txBody>
                  <a:tcPr marL="9525" marR="9525" marT="9525" marB="0" anchor="b"/>
                </a:tc>
                <a:extLst>
                  <a:ext uri="{0D108BD9-81ED-4DB2-BD59-A6C34878D82A}">
                    <a16:rowId xmlns:a16="http://schemas.microsoft.com/office/drawing/2014/main" val="1050998137"/>
                  </a:ext>
                </a:extLst>
              </a:tr>
            </a:tbl>
          </a:graphicData>
        </a:graphic>
      </p:graphicFrame>
    </p:spTree>
    <p:extLst>
      <p:ext uri="{BB962C8B-B14F-4D97-AF65-F5344CB8AC3E}">
        <p14:creationId xmlns:p14="http://schemas.microsoft.com/office/powerpoint/2010/main" val="40839608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596</TotalTime>
  <Words>832</Words>
  <Application>Microsoft Office PowerPoint</Application>
  <PresentationFormat>Widescreen</PresentationFormat>
  <Paragraphs>265</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Arial Unicode MS</vt:lpstr>
      <vt:lpstr>Calibri</vt:lpstr>
      <vt:lpstr>Century Gothic</vt:lpstr>
      <vt:lpstr>Times New Roman</vt:lpstr>
      <vt:lpstr>Trebuchet MS</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koteswara rao kothamasu</dc:creator>
  <cp:lastModifiedBy>koteswara rao kothamasu</cp:lastModifiedBy>
  <cp:revision>50</cp:revision>
  <dcterms:created xsi:type="dcterms:W3CDTF">2019-06-12T19:14:36Z</dcterms:created>
  <dcterms:modified xsi:type="dcterms:W3CDTF">2019-06-18T21:58:58Z</dcterms:modified>
</cp:coreProperties>
</file>