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media/image11.jpg" ContentType="image/png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90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59" r:id="rId4"/>
    <p:sldId id="260" r:id="rId5"/>
    <p:sldId id="261" r:id="rId6"/>
    <p:sldId id="290" r:id="rId7"/>
    <p:sldId id="291" r:id="rId8"/>
    <p:sldId id="293" r:id="rId9"/>
    <p:sldId id="282" r:id="rId10"/>
    <p:sldId id="269" r:id="rId11"/>
    <p:sldId id="270" r:id="rId12"/>
    <p:sldId id="263" r:id="rId13"/>
    <p:sldId id="284" r:id="rId14"/>
    <p:sldId id="271" r:id="rId15"/>
    <p:sldId id="280" r:id="rId16"/>
    <p:sldId id="287" r:id="rId17"/>
    <p:sldId id="297" r:id="rId18"/>
    <p:sldId id="285" r:id="rId19"/>
    <p:sldId id="298" r:id="rId20"/>
    <p:sldId id="299" r:id="rId21"/>
    <p:sldId id="301" r:id="rId22"/>
    <p:sldId id="302" r:id="rId23"/>
    <p:sldId id="276" r:id="rId24"/>
    <p:sldId id="304" r:id="rId25"/>
    <p:sldId id="307" r:id="rId26"/>
    <p:sldId id="309" r:id="rId27"/>
    <p:sldId id="311" r:id="rId28"/>
    <p:sldId id="306" r:id="rId29"/>
    <p:sldId id="279" r:id="rId30"/>
    <p:sldId id="277" r:id="rId31"/>
    <p:sldId id="278" r:id="rId3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53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4F5D0A-1E2F-45D9-B970-A6487650473A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F0CCD-B737-4767-9CA4-373FD2643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6261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7777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7777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7777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7777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7777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7777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7777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7777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7777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6665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7777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7777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7777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7777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7777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7777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7777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7777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88899" algn="l" rtl="0">
              <a:spcBef>
                <a:spcPts val="0"/>
              </a:spcBef>
              <a:buClr>
                <a:schemeClr val="dk1"/>
              </a:buClr>
              <a:buSzPct val="77777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88899" algn="l" rtl="0">
              <a:spcBef>
                <a:spcPts val="0"/>
              </a:spcBef>
              <a:buClr>
                <a:schemeClr val="dk1"/>
              </a:buClr>
              <a:buSzPct val="77777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88899" algn="l" rtl="0">
              <a:spcBef>
                <a:spcPts val="0"/>
              </a:spcBef>
              <a:buClr>
                <a:schemeClr val="dk1"/>
              </a:buClr>
              <a:buSzPct val="77777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88899" algn="l" rtl="0">
              <a:spcBef>
                <a:spcPts val="0"/>
              </a:spcBef>
              <a:buClr>
                <a:schemeClr val="dk1"/>
              </a:buClr>
              <a:buSzPct val="77777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88899" algn="l" rtl="0">
              <a:spcBef>
                <a:spcPts val="0"/>
              </a:spcBef>
              <a:buClr>
                <a:schemeClr val="dk1"/>
              </a:buClr>
              <a:buSzPct val="77777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88899" algn="l" rtl="0">
              <a:spcBef>
                <a:spcPts val="0"/>
              </a:spcBef>
              <a:buClr>
                <a:schemeClr val="dk1"/>
              </a:buClr>
              <a:buSzPct val="77777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88899" algn="l" rtl="0">
              <a:spcBef>
                <a:spcPts val="0"/>
              </a:spcBef>
              <a:buClr>
                <a:schemeClr val="dk1"/>
              </a:buClr>
              <a:buSzPct val="77777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88899" algn="l" rtl="0">
              <a:spcBef>
                <a:spcPts val="0"/>
              </a:spcBef>
              <a:buClr>
                <a:schemeClr val="dk1"/>
              </a:buClr>
              <a:buSzPct val="77777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88899" algn="l" rtl="0">
              <a:spcBef>
                <a:spcPts val="0"/>
              </a:spcBef>
              <a:buClr>
                <a:schemeClr val="dk1"/>
              </a:buClr>
              <a:buSzPct val="77777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7777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7777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7777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7777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7777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7777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7777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7777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7777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2940604"/>
      </p:ext>
    </p:extLst>
  </p:cSld>
  <p:clrMap bg1="lt1" tx1="dk1" bg2="dk2" tx2="lt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899" algn="l" rtl="0">
              <a:spcBef>
                <a:spcPts val="0"/>
              </a:spcBef>
              <a:buClr>
                <a:schemeClr val="dk1"/>
              </a:buClr>
              <a:buSzPct val="77777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899" algn="l" rtl="0">
              <a:spcBef>
                <a:spcPts val="0"/>
              </a:spcBef>
              <a:buClr>
                <a:schemeClr val="dk1"/>
              </a:buClr>
              <a:buSzPct val="77777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899" algn="l" rtl="0">
              <a:spcBef>
                <a:spcPts val="0"/>
              </a:spcBef>
              <a:buClr>
                <a:schemeClr val="dk1"/>
              </a:buClr>
              <a:buSzPct val="77777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04776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899" algn="l" rtl="0">
              <a:spcBef>
                <a:spcPts val="0"/>
              </a:spcBef>
              <a:buClr>
                <a:schemeClr val="dk1"/>
              </a:buClr>
              <a:buSzPct val="77777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899" algn="l" rtl="0">
              <a:spcBef>
                <a:spcPts val="0"/>
              </a:spcBef>
              <a:buClr>
                <a:schemeClr val="dk1"/>
              </a:buClr>
              <a:buSzPct val="77777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46472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899" algn="l" rtl="0">
              <a:spcBef>
                <a:spcPts val="0"/>
              </a:spcBef>
              <a:buClr>
                <a:schemeClr val="dk1"/>
              </a:buClr>
              <a:buSzPct val="77777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280164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899" algn="l" rtl="0">
              <a:spcBef>
                <a:spcPts val="0"/>
              </a:spcBef>
              <a:buClr>
                <a:schemeClr val="dk1"/>
              </a:buClr>
              <a:buSzPct val="77777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3814180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899" algn="l" rtl="0">
              <a:spcBef>
                <a:spcPts val="0"/>
              </a:spcBef>
              <a:buClr>
                <a:schemeClr val="dk1"/>
              </a:buClr>
              <a:buSzPct val="77777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790456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899" algn="l" rtl="0">
              <a:spcBef>
                <a:spcPts val="0"/>
              </a:spcBef>
              <a:buClr>
                <a:schemeClr val="dk1"/>
              </a:buClr>
              <a:buSzPct val="77777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0949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899" algn="l" rtl="0">
              <a:spcBef>
                <a:spcPts val="0"/>
              </a:spcBef>
              <a:buClr>
                <a:schemeClr val="dk1"/>
              </a:buClr>
              <a:buSzPct val="77777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899" algn="l" rtl="0">
              <a:spcBef>
                <a:spcPts val="0"/>
              </a:spcBef>
              <a:buClr>
                <a:schemeClr val="dk1"/>
              </a:buClr>
              <a:buSzPct val="77777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48717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899" algn="l" rtl="0">
              <a:spcBef>
                <a:spcPts val="0"/>
              </a:spcBef>
              <a:buClr>
                <a:schemeClr val="dk1"/>
              </a:buClr>
              <a:buSzPct val="77777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1714587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899" algn="l" rtl="0">
              <a:spcBef>
                <a:spcPts val="0"/>
              </a:spcBef>
              <a:buClr>
                <a:schemeClr val="dk1"/>
              </a:buClr>
              <a:buSzPct val="77777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1667038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899" algn="l" rtl="0">
              <a:spcBef>
                <a:spcPts val="0"/>
              </a:spcBef>
              <a:buClr>
                <a:schemeClr val="dk1"/>
              </a:buClr>
              <a:buSzPct val="77777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899" algn="l" rtl="0">
              <a:spcBef>
                <a:spcPts val="0"/>
              </a:spcBef>
              <a:buClr>
                <a:schemeClr val="dk1"/>
              </a:buClr>
              <a:buSzPct val="77777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1826744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899" algn="l" rtl="0">
              <a:spcBef>
                <a:spcPts val="0"/>
              </a:spcBef>
              <a:buClr>
                <a:schemeClr val="dk1"/>
              </a:buClr>
              <a:buSzPct val="77777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10589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899" algn="l" rtl="0">
              <a:spcBef>
                <a:spcPts val="0"/>
              </a:spcBef>
              <a:buClr>
                <a:schemeClr val="dk1"/>
              </a:buClr>
              <a:buSzPct val="77777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028186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899" algn="l" rtl="0">
              <a:spcBef>
                <a:spcPts val="0"/>
              </a:spcBef>
              <a:buClr>
                <a:schemeClr val="dk1"/>
              </a:buClr>
              <a:buSzPct val="77777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1570254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899" algn="l" rtl="0">
              <a:spcBef>
                <a:spcPts val="0"/>
              </a:spcBef>
              <a:buClr>
                <a:schemeClr val="dk1"/>
              </a:buClr>
              <a:buSzPct val="77777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217585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899" algn="l" rtl="0">
              <a:spcBef>
                <a:spcPts val="0"/>
              </a:spcBef>
              <a:buClr>
                <a:schemeClr val="dk1"/>
              </a:buClr>
              <a:buSzPct val="77777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209089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899" algn="l" rtl="0">
              <a:spcBef>
                <a:spcPts val="0"/>
              </a:spcBef>
              <a:buClr>
                <a:schemeClr val="dk1"/>
              </a:buClr>
              <a:buSzPct val="77777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899" algn="l" rtl="0">
              <a:spcBef>
                <a:spcPts val="0"/>
              </a:spcBef>
              <a:buClr>
                <a:schemeClr val="dk1"/>
              </a:buClr>
              <a:buSzPct val="77777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Shape 3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899" algn="l" rtl="0">
              <a:spcBef>
                <a:spcPts val="0"/>
              </a:spcBef>
              <a:buClr>
                <a:schemeClr val="dk1"/>
              </a:buClr>
              <a:buSzPct val="77777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899" algn="l" rtl="0">
              <a:spcBef>
                <a:spcPts val="0"/>
              </a:spcBef>
              <a:buClr>
                <a:schemeClr val="dk1"/>
              </a:buClr>
              <a:buSzPct val="77777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899" algn="l" rtl="0">
              <a:spcBef>
                <a:spcPts val="0"/>
              </a:spcBef>
              <a:buClr>
                <a:schemeClr val="dk1"/>
              </a:buClr>
              <a:buSzPct val="77777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Shape 3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055068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899" algn="l" rtl="0">
              <a:spcBef>
                <a:spcPts val="0"/>
              </a:spcBef>
              <a:buClr>
                <a:schemeClr val="dk1"/>
              </a:buClr>
              <a:buSzPct val="77777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Shape 3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934501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899" algn="l" rtl="0">
              <a:spcBef>
                <a:spcPts val="0"/>
              </a:spcBef>
              <a:buClr>
                <a:schemeClr val="dk1"/>
              </a:buClr>
              <a:buSzPct val="77777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Shape 3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742126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899" algn="l" rtl="0">
              <a:spcBef>
                <a:spcPts val="0"/>
              </a:spcBef>
              <a:buClr>
                <a:schemeClr val="dk1"/>
              </a:buClr>
              <a:buSzPct val="77777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30390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0551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-2222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2083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-2222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7206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57200" y="150813"/>
            <a:ext cx="8229600" cy="5635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43750"/>
              <a:buFont typeface="Verdana"/>
              <a:buNone/>
              <a:defRPr sz="3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43750"/>
              <a:buFont typeface="Verdana"/>
              <a:buNone/>
              <a:defRPr sz="3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43750"/>
              <a:buFont typeface="Verdana"/>
              <a:buNone/>
              <a:defRPr sz="3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43750"/>
              <a:buFont typeface="Verdana"/>
              <a:buNone/>
              <a:defRPr sz="3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43750"/>
              <a:buFont typeface="Verdana"/>
              <a:buNone/>
              <a:defRPr sz="3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43750"/>
              <a:buFont typeface="Verdana"/>
              <a:buNone/>
              <a:defRPr sz="3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43750"/>
              <a:buFont typeface="Verdana"/>
              <a:buNone/>
              <a:defRPr sz="3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43750"/>
              <a:buFont typeface="Verdana"/>
              <a:buNone/>
              <a:defRPr sz="3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43750"/>
              <a:buFont typeface="Verdana"/>
              <a:buNone/>
              <a:defRPr sz="3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457200" y="6523037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6665"/>
              <a:buFont typeface="Verdana"/>
              <a:buNone/>
              <a:defRPr sz="1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6324600" y="6537325"/>
            <a:ext cx="2438400" cy="3206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40000"/>
              <a:buFont typeface="Verdana"/>
              <a:buNone/>
              <a:defRPr sz="10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3276600" y="6537325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22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2857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-2222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1667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-2222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159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-2222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3614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-2222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9883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-2222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2338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-2222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0574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-2222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861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-2222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4319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-2222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8407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/>
        </p:nvSpPr>
        <p:spPr>
          <a:xfrm>
            <a:off x="539750" y="115887"/>
            <a:ext cx="8321675" cy="132873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85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-US" sz="1800" b="1" i="0" u="none" strike="noStrike" cap="none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TRƯỜNG 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ĐẠI HỌC CẦN THƠ</a:t>
            </a:r>
          </a:p>
          <a:p>
            <a:pPr marL="0" marR="0" lvl="0" indent="-285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-US" sz="1800" b="1" i="0" u="none" strike="noStrike" cap="none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KHOA 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CÔNG  NGHỆ </a:t>
            </a:r>
            <a:r>
              <a:rPr lang="en-US" sz="1800" b="1" i="0" u="none" strike="noStrike" cap="none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THÔNG TIN </a:t>
            </a:r>
            <a:r>
              <a:rPr lang="en-US" sz="18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&amp;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TRUYỀN THÔNG</a:t>
            </a:r>
          </a:p>
          <a:p>
            <a:pPr marL="0" marR="0" lvl="0" indent="-285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-US" sz="1800" b="1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BỘ MÔN HỆ THỐNG THÔNG TIN</a:t>
            </a:r>
          </a:p>
          <a:p>
            <a:pPr marL="0" marR="0" lvl="0" indent="-285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-US" sz="1800" b="0" i="0" u="none" strike="noStrike" cap="none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lang="en-US" sz="18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✧ •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4910571" y="4508500"/>
            <a:ext cx="4233430" cy="91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31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166E"/>
              </a:buClr>
              <a:buSzPct val="25000"/>
              <a:buFont typeface="Times New Roman"/>
              <a:buNone/>
            </a:pPr>
            <a:r>
              <a:rPr lang="en-US" sz="2400" b="0" i="1" u="none" strike="noStrike" cap="none" dirty="0" err="1">
                <a:solidFill>
                  <a:schemeClr val="tx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Giảng</a:t>
            </a:r>
            <a:r>
              <a:rPr lang="en-US" sz="2400" b="0" i="1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US" sz="2400" b="0" i="1" u="none" strike="noStrike" cap="none" dirty="0" err="1">
                <a:solidFill>
                  <a:schemeClr val="tx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viên</a:t>
            </a:r>
            <a:r>
              <a:rPr lang="en-US" sz="2400" b="0" i="1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US" sz="2400" b="0" i="1" u="none" strike="noStrike" cap="none" dirty="0" err="1">
                <a:solidFill>
                  <a:schemeClr val="tx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hướng</a:t>
            </a:r>
            <a:r>
              <a:rPr lang="en-US" sz="2400" b="0" i="1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US" sz="2400" b="0" i="1" u="none" strike="noStrike" cap="none" dirty="0" err="1">
                <a:solidFill>
                  <a:schemeClr val="tx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dẫn</a:t>
            </a:r>
            <a:r>
              <a:rPr lang="en-US" sz="2400" b="0" i="1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: </a:t>
            </a:r>
          </a:p>
          <a:p>
            <a:pPr marL="0" marR="0" lvl="0" indent="-31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166E"/>
              </a:buClr>
              <a:buSzPct val="25000"/>
              <a:buFont typeface="Times New Roman"/>
              <a:buNone/>
            </a:pPr>
            <a:r>
              <a:rPr lang="en-US" sz="2400" b="0" u="none" strike="noStrike" cap="none" dirty="0" err="1">
                <a:solidFill>
                  <a:schemeClr val="tx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Thầy</a:t>
            </a:r>
            <a:r>
              <a:rPr lang="en-US" sz="2400" b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TRƯƠNG QUỐC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ĐỊNH</a:t>
            </a:r>
            <a:endParaRPr lang="en-US" sz="2400" b="0" u="none" strike="noStrike" cap="none" dirty="0">
              <a:solidFill>
                <a:schemeClr val="tx1"/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marL="0" marR="0" lvl="0" indent="-38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B166E"/>
              </a:buClr>
              <a:buSzPct val="25000"/>
              <a:buFont typeface="Times New Roman"/>
              <a:buNone/>
            </a:pPr>
            <a:r>
              <a:rPr lang="en-US" sz="2400" b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			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539750" y="2243138"/>
            <a:ext cx="7990934" cy="193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63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0070C0"/>
                </a:solidFill>
                <a:latin typeface="+mj-lt"/>
                <a:cs typeface="Times New Roman" pitchFamily="18" charset="0"/>
                <a:sym typeface="Arial"/>
              </a:rPr>
              <a:t>XÂY DỰNG CÔNG CỤ TỰ ĐỘNG NHẬN DẠNG CẢM XÚC DỰA TRÊN MẶT NGƯỜI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285750" y="4521200"/>
            <a:ext cx="4429125" cy="14287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31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25000"/>
              <a:buFont typeface="Times New Roman"/>
              <a:buNone/>
            </a:pPr>
            <a:r>
              <a:rPr lang="en-US" sz="2400" b="0" i="1" u="none" strike="noStrike" cap="none" dirty="0" err="1">
                <a:solidFill>
                  <a:schemeClr val="tx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Học</a:t>
            </a:r>
            <a:r>
              <a:rPr lang="en-US" sz="2400" b="0" i="1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US" sz="2400" b="0" i="1" u="none" strike="noStrike" cap="none" dirty="0" err="1">
                <a:solidFill>
                  <a:schemeClr val="tx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viên</a:t>
            </a:r>
            <a:r>
              <a:rPr lang="en-US" sz="2400" b="0" i="1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US" sz="2400" b="0" i="1" u="none" strike="noStrike" cap="none" dirty="0" err="1">
                <a:solidFill>
                  <a:schemeClr val="tx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thực</a:t>
            </a:r>
            <a:r>
              <a:rPr lang="en-US" sz="2400" b="0" i="1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US" sz="2400" b="0" i="1" u="none" strike="noStrike" cap="none" dirty="0" err="1">
                <a:solidFill>
                  <a:schemeClr val="tx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hiện</a:t>
            </a:r>
            <a:r>
              <a:rPr lang="en-US" sz="2400" b="0" i="1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:</a:t>
            </a:r>
          </a:p>
          <a:p>
            <a:pPr marL="0" marR="0" lvl="0" indent="-31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25000"/>
              <a:buFont typeface="Times New Roman"/>
              <a:buNone/>
            </a:pPr>
            <a:r>
              <a:rPr lang="en-US" sz="2400" b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TRẦM VŨ </a:t>
            </a:r>
            <a:r>
              <a:rPr lang="en-US" sz="2400" b="0" u="none" strike="noStrike" cap="none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KIỆT</a:t>
            </a:r>
            <a:endParaRPr lang="en-US" sz="2400" b="0" u="none" strike="noStrike" cap="none" dirty="0">
              <a:solidFill>
                <a:schemeClr val="tx1"/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marL="0" marR="0" lvl="0" indent="-31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25000"/>
              <a:buFont typeface="Times New Roman"/>
              <a:buNone/>
            </a:pPr>
            <a:r>
              <a:rPr lang="en-US" sz="2400" b="0" i="1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MSHV: </a:t>
            </a:r>
          </a:p>
          <a:p>
            <a:pPr marL="0" marR="0" lvl="0" indent="-31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25000"/>
              <a:buFont typeface="Times New Roman"/>
              <a:buNone/>
            </a:pPr>
            <a:r>
              <a:rPr lang="en-US" sz="2400" b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M2516011</a:t>
            </a:r>
          </a:p>
          <a:p>
            <a:pPr marL="0" marR="0" lvl="0" indent="-222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25000"/>
              <a:buFont typeface="Times New Roman"/>
              <a:buNone/>
            </a:pPr>
            <a:endParaRPr sz="1400" b="0" u="none" strike="noStrike" cap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13" name="Shape 113"/>
          <p:cNvSpPr txBox="1"/>
          <p:nvPr/>
        </p:nvSpPr>
        <p:spPr>
          <a:xfrm>
            <a:off x="3962400" y="6375400"/>
            <a:ext cx="1395412" cy="366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2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Shape 114"/>
          <p:cNvSpPr txBox="1"/>
          <p:nvPr/>
        </p:nvSpPr>
        <p:spPr>
          <a:xfrm>
            <a:off x="4490604" y="6534267"/>
            <a:ext cx="419966" cy="357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857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Shape 115"/>
          <p:cNvSpPr txBox="1"/>
          <p:nvPr/>
        </p:nvSpPr>
        <p:spPr>
          <a:xfrm>
            <a:off x="2500312" y="1443037"/>
            <a:ext cx="4752109" cy="369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85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-US" sz="2400" b="1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BẢO VỆ </a:t>
            </a:r>
            <a:r>
              <a:rPr lang="en-US" sz="2400" b="1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LUẬN VĂN </a:t>
            </a:r>
            <a:r>
              <a:rPr lang="en-US" sz="2400" b="1" i="0" u="none" strike="noStrike" cap="none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CAO HỌC</a:t>
            </a:r>
            <a:endParaRPr lang="en-US" sz="2400" b="1" i="0" u="none" strike="noStrike" cap="none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6" name="Shape 116" descr="Logo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1887" y="178975"/>
            <a:ext cx="1415913" cy="142918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0"/>
          <p:cNvSpPr txBox="1"/>
          <p:nvPr/>
        </p:nvSpPr>
        <p:spPr>
          <a:xfrm>
            <a:off x="2687444" y="5958682"/>
            <a:ext cx="4125952" cy="4262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31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166E"/>
              </a:buClr>
              <a:buSzPct val="25000"/>
              <a:buFont typeface="Times New Roman"/>
              <a:buNone/>
            </a:pPr>
            <a:r>
              <a:rPr lang="en-US" sz="2000" b="0" u="none" strike="noStrike" cap="none" dirty="0" err="1" smtClean="0">
                <a:solidFill>
                  <a:schemeClr val="tx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Cần</a:t>
            </a:r>
            <a:r>
              <a:rPr lang="en-US" sz="2000" b="0" u="none" strike="noStrike" cap="none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US" sz="2000" b="0" u="none" strike="noStrike" cap="none" dirty="0" err="1" smtClean="0">
                <a:solidFill>
                  <a:schemeClr val="tx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Thơ</a:t>
            </a:r>
            <a:r>
              <a:rPr lang="en-US" sz="2000" b="0" u="none" strike="noStrike" cap="none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, </a:t>
            </a:r>
            <a:r>
              <a:rPr lang="en-US" sz="2000" b="0" u="none" strike="noStrike" cap="none" dirty="0" err="1" smtClean="0">
                <a:solidFill>
                  <a:schemeClr val="tx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ngày</a:t>
            </a:r>
            <a:r>
              <a:rPr lang="en-US" sz="2000" b="0" u="none" strike="noStrike" cap="none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 </a:t>
            </a:r>
            <a:r>
              <a:rPr lang="en-US" sz="2000" b="0" u="none" strike="noStrike" cap="none" dirty="0" err="1" smtClean="0">
                <a:solidFill>
                  <a:schemeClr val="tx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tháng</a:t>
            </a:r>
            <a:r>
              <a:rPr lang="en-US" sz="2000" b="0" u="none" strike="noStrike" cap="none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8</a:t>
            </a:r>
            <a:r>
              <a:rPr lang="en-US" sz="2000" b="0" u="none" strike="noStrike" cap="none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US" sz="2000" b="0" u="none" strike="noStrike" cap="none" dirty="0" err="1" smtClean="0">
                <a:solidFill>
                  <a:schemeClr val="tx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năm</a:t>
            </a:r>
            <a:r>
              <a:rPr lang="en-US" sz="2000" b="0" u="none" strike="noStrike" cap="none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2018</a:t>
            </a:r>
            <a:r>
              <a:rPr lang="en-US" sz="2400" b="0" u="none" strike="noStrike" cap="none" dirty="0" smtClean="0">
                <a:solidFill>
                  <a:schemeClr val="tx1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	</a:t>
            </a:r>
            <a:endParaRPr lang="en-US" sz="2400" b="0" u="none" strike="noStrike" cap="none" dirty="0">
              <a:solidFill>
                <a:schemeClr val="tx1"/>
              </a:solidFill>
              <a:latin typeface="Arial" panose="020B0604020202020204" pitchFamily="34" charset="0"/>
              <a:ea typeface="Verdana"/>
              <a:cs typeface="Arial" panose="020B0604020202020204" pitchFamily="34" charset="0"/>
              <a:sym typeface="Verdan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xfrm>
            <a:off x="0" y="-1"/>
            <a:ext cx="9144000" cy="83820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476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4000" b="1" i="0" u="none" strike="noStrike" cap="none" dirty="0" smtClean="0">
                <a:ea typeface="Arial"/>
                <a:cs typeface="Arial"/>
                <a:sym typeface="Arial"/>
              </a:rPr>
              <a:t>Histogram Of Oriented Gradients</a:t>
            </a:r>
            <a:endParaRPr lang="en-US" sz="4000" b="1" i="0" u="none" strike="noStrike" cap="none" dirty="0">
              <a:ea typeface="Arial"/>
              <a:cs typeface="Arial"/>
              <a:sym typeface="Arial"/>
            </a:endParaRPr>
          </a:p>
        </p:txBody>
      </p:sp>
      <p:sp>
        <p:nvSpPr>
          <p:cNvPr id="321" name="Shape 321"/>
          <p:cNvSpPr txBox="1">
            <a:spLocks noGrp="1"/>
          </p:cNvSpPr>
          <p:nvPr>
            <p:ph idx="1"/>
          </p:nvPr>
        </p:nvSpPr>
        <p:spPr>
          <a:xfrm>
            <a:off x="0" y="890854"/>
            <a:ext cx="9144000" cy="591449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00000"/>
            </a:pPr>
            <a:r>
              <a:rPr lang="en-US" sz="3600" dirty="0" err="1">
                <a:latin typeface="+mj-lt"/>
                <a:ea typeface="Arial"/>
                <a:cs typeface="Arial"/>
                <a:sym typeface="Arial"/>
              </a:rPr>
              <a:t>M</a:t>
            </a:r>
            <a:r>
              <a:rPr lang="en-US" sz="3600" b="0" dirty="0" err="1" smtClean="0">
                <a:latin typeface="+mj-lt"/>
                <a:ea typeface="Arial"/>
                <a:cs typeface="Arial"/>
                <a:sym typeface="Arial"/>
              </a:rPr>
              <a:t>ột</a:t>
            </a:r>
            <a:r>
              <a:rPr lang="en-US" sz="36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>
                <a:latin typeface="+mj-lt"/>
                <a:ea typeface="Arial"/>
                <a:cs typeface="Arial"/>
                <a:sym typeface="Arial"/>
              </a:rPr>
              <a:t>bộ</a:t>
            </a:r>
            <a:r>
              <a:rPr lang="en-US" sz="3600" b="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>
                <a:latin typeface="+mj-lt"/>
                <a:ea typeface="Arial"/>
                <a:cs typeface="Arial"/>
                <a:sym typeface="Arial"/>
              </a:rPr>
              <a:t>mô</a:t>
            </a:r>
            <a:r>
              <a:rPr lang="en-US" sz="3600" b="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>
                <a:latin typeface="+mj-lt"/>
                <a:ea typeface="Arial"/>
                <a:cs typeface="Arial"/>
                <a:sym typeface="Arial"/>
              </a:rPr>
              <a:t>tả</a:t>
            </a:r>
            <a:r>
              <a:rPr lang="en-US" sz="3600" b="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>
                <a:latin typeface="+mj-lt"/>
                <a:ea typeface="Arial"/>
                <a:cs typeface="Arial"/>
                <a:sym typeface="Arial"/>
              </a:rPr>
              <a:t>tính</a:t>
            </a:r>
            <a:r>
              <a:rPr lang="en-US" sz="3600" b="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>
                <a:latin typeface="+mj-lt"/>
                <a:ea typeface="Arial"/>
                <a:cs typeface="Arial"/>
                <a:sym typeface="Arial"/>
              </a:rPr>
              <a:t>năng</a:t>
            </a:r>
            <a:r>
              <a:rPr lang="en-US" sz="3600" b="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>
                <a:latin typeface="+mj-lt"/>
                <a:ea typeface="Arial"/>
                <a:cs typeface="Arial"/>
                <a:sym typeface="Arial"/>
              </a:rPr>
              <a:t>sử</a:t>
            </a:r>
            <a:r>
              <a:rPr lang="en-US" sz="3600" b="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>
                <a:latin typeface="+mj-lt"/>
                <a:ea typeface="Arial"/>
                <a:cs typeface="Arial"/>
                <a:sym typeface="Arial"/>
              </a:rPr>
              <a:t>dụng</a:t>
            </a:r>
            <a:r>
              <a:rPr lang="en-US" sz="3600" b="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>
                <a:latin typeface="+mj-lt"/>
                <a:ea typeface="Arial"/>
                <a:cs typeface="Arial"/>
                <a:sym typeface="Arial"/>
              </a:rPr>
              <a:t>trong</a:t>
            </a:r>
            <a:r>
              <a:rPr lang="en-US" sz="3600" b="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>
                <a:latin typeface="+mj-lt"/>
                <a:ea typeface="Arial"/>
                <a:cs typeface="Arial"/>
                <a:sym typeface="Arial"/>
              </a:rPr>
              <a:t>thị</a:t>
            </a:r>
            <a:r>
              <a:rPr lang="en-US" sz="3600" b="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>
                <a:latin typeface="+mj-lt"/>
                <a:ea typeface="Arial"/>
                <a:cs typeface="Arial"/>
                <a:sym typeface="Arial"/>
              </a:rPr>
              <a:t>giác</a:t>
            </a:r>
            <a:r>
              <a:rPr lang="en-US" sz="3600" b="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>
                <a:latin typeface="+mj-lt"/>
                <a:ea typeface="Arial"/>
                <a:cs typeface="Arial"/>
                <a:sym typeface="Arial"/>
              </a:rPr>
              <a:t>máy</a:t>
            </a:r>
            <a:r>
              <a:rPr lang="en-US" sz="3600" b="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>
                <a:latin typeface="+mj-lt"/>
                <a:ea typeface="Arial"/>
                <a:cs typeface="Arial"/>
                <a:sym typeface="Arial"/>
              </a:rPr>
              <a:t>tính</a:t>
            </a:r>
            <a:r>
              <a:rPr lang="en-US" sz="3600" b="0" dirty="0">
                <a:latin typeface="+mj-lt"/>
                <a:ea typeface="Arial"/>
                <a:cs typeface="Arial"/>
                <a:sym typeface="Arial"/>
              </a:rPr>
              <a:t>, </a:t>
            </a:r>
            <a:r>
              <a:rPr lang="en-US" sz="3600" b="0" dirty="0" err="1">
                <a:latin typeface="+mj-lt"/>
                <a:ea typeface="Arial"/>
                <a:cs typeface="Arial"/>
                <a:sym typeface="Arial"/>
              </a:rPr>
              <a:t>xử</a:t>
            </a:r>
            <a:r>
              <a:rPr lang="en-US" sz="3600" b="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>
                <a:latin typeface="+mj-lt"/>
                <a:ea typeface="Arial"/>
                <a:cs typeface="Arial"/>
                <a:sym typeface="Arial"/>
              </a:rPr>
              <a:t>lý</a:t>
            </a:r>
            <a:r>
              <a:rPr lang="en-US" sz="3600" b="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 smtClean="0">
                <a:latin typeface="+mj-lt"/>
                <a:ea typeface="Arial"/>
                <a:cs typeface="Arial"/>
                <a:sym typeface="Arial"/>
              </a:rPr>
              <a:t>ảnh</a:t>
            </a:r>
            <a:endParaRPr lang="en-US" sz="3600" dirty="0">
              <a:latin typeface="+mj-lt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00000"/>
            </a:pPr>
            <a:r>
              <a:rPr lang="en-US" sz="3600" dirty="0" err="1">
                <a:latin typeface="+mj-lt"/>
                <a:ea typeface="Arial"/>
                <a:cs typeface="Arial"/>
                <a:sym typeface="Arial"/>
              </a:rPr>
              <a:t>M</a:t>
            </a:r>
            <a:r>
              <a:rPr lang="en-US" sz="3600" b="0" dirty="0" err="1" smtClean="0">
                <a:latin typeface="+mj-lt"/>
                <a:ea typeface="Arial"/>
                <a:cs typeface="Arial"/>
                <a:sym typeface="Arial"/>
              </a:rPr>
              <a:t>ục</a:t>
            </a:r>
            <a:r>
              <a:rPr lang="en-US" sz="36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>
                <a:latin typeface="+mj-lt"/>
                <a:ea typeface="Arial"/>
                <a:cs typeface="Arial"/>
                <a:sym typeface="Arial"/>
              </a:rPr>
              <a:t>đích</a:t>
            </a:r>
            <a:r>
              <a:rPr lang="en-US" sz="3600" b="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 smtClean="0">
                <a:latin typeface="+mj-lt"/>
                <a:ea typeface="Arial"/>
                <a:cs typeface="Arial"/>
                <a:sym typeface="Arial"/>
              </a:rPr>
              <a:t>phát</a:t>
            </a:r>
            <a:r>
              <a:rPr lang="en-US" sz="36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 smtClean="0">
                <a:latin typeface="+mj-lt"/>
                <a:ea typeface="Arial"/>
                <a:cs typeface="Arial"/>
                <a:sym typeface="Arial"/>
              </a:rPr>
              <a:t>hiện</a:t>
            </a:r>
            <a:r>
              <a:rPr lang="en-US" sz="36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 smtClean="0">
                <a:latin typeface="+mj-lt"/>
                <a:ea typeface="Arial"/>
                <a:cs typeface="Arial"/>
                <a:sym typeface="Arial"/>
              </a:rPr>
              <a:t>và</a:t>
            </a:r>
            <a:r>
              <a:rPr lang="en-US" sz="36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 smtClean="0">
                <a:latin typeface="+mj-lt"/>
                <a:ea typeface="Arial"/>
                <a:cs typeface="Arial"/>
                <a:sym typeface="Arial"/>
              </a:rPr>
              <a:t>nhận</a:t>
            </a:r>
            <a:r>
              <a:rPr lang="en-US" sz="36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>
                <a:latin typeface="+mj-lt"/>
                <a:ea typeface="Arial"/>
                <a:cs typeface="Arial"/>
                <a:sym typeface="Arial"/>
              </a:rPr>
              <a:t>dạng</a:t>
            </a:r>
            <a:r>
              <a:rPr lang="en-US" sz="3600" b="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>
                <a:latin typeface="+mj-lt"/>
                <a:ea typeface="Arial"/>
                <a:cs typeface="Arial"/>
                <a:sym typeface="Arial"/>
              </a:rPr>
              <a:t>đối</a:t>
            </a:r>
            <a:r>
              <a:rPr lang="en-US" sz="3600" b="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 smtClean="0">
                <a:latin typeface="+mj-lt"/>
                <a:ea typeface="Arial"/>
                <a:cs typeface="Arial"/>
                <a:sym typeface="Arial"/>
              </a:rPr>
              <a:t>tượng</a:t>
            </a:r>
            <a:endParaRPr lang="en-US" sz="3600" dirty="0">
              <a:latin typeface="+mj-lt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00000"/>
            </a:pP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Đặc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trưng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hình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dáng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đối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tượng</a:t>
            </a:r>
            <a:endParaRPr lang="en-US" sz="3600" b="0" dirty="0">
              <a:latin typeface="+mj-lt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00000"/>
            </a:pPr>
            <a:r>
              <a:rPr lang="en-US" sz="3600" b="0" dirty="0" err="1">
                <a:latin typeface="+mj-lt"/>
                <a:ea typeface="Arial"/>
                <a:cs typeface="Arial"/>
                <a:sym typeface="Arial"/>
              </a:rPr>
              <a:t>Kỹ</a:t>
            </a:r>
            <a:r>
              <a:rPr lang="en-US" sz="3600" b="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>
                <a:latin typeface="+mj-lt"/>
                <a:ea typeface="Arial"/>
                <a:cs typeface="Arial"/>
                <a:sym typeface="Arial"/>
              </a:rPr>
              <a:t>thuật</a:t>
            </a:r>
            <a:r>
              <a:rPr lang="en-US" sz="3600" b="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>
                <a:latin typeface="+mj-lt"/>
                <a:ea typeface="Arial"/>
                <a:cs typeface="Arial"/>
                <a:sym typeface="Arial"/>
              </a:rPr>
              <a:t>tính</a:t>
            </a:r>
            <a:r>
              <a:rPr lang="en-US" sz="3600" b="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>
                <a:latin typeface="+mj-lt"/>
                <a:ea typeface="Arial"/>
                <a:cs typeface="Arial"/>
                <a:sym typeface="Arial"/>
              </a:rPr>
              <a:t>toán</a:t>
            </a:r>
            <a:r>
              <a:rPr lang="en-US" sz="3600" b="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>
                <a:latin typeface="+mj-lt"/>
                <a:ea typeface="Arial"/>
                <a:cs typeface="Arial"/>
                <a:sym typeface="Arial"/>
              </a:rPr>
              <a:t>tần</a:t>
            </a:r>
            <a:r>
              <a:rPr lang="en-US" sz="3600" b="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>
                <a:latin typeface="+mj-lt"/>
                <a:ea typeface="Arial"/>
                <a:cs typeface="Arial"/>
                <a:sym typeface="Arial"/>
              </a:rPr>
              <a:t>suất</a:t>
            </a:r>
            <a:r>
              <a:rPr lang="en-US" sz="3600" b="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>
                <a:latin typeface="+mj-lt"/>
                <a:ea typeface="Arial"/>
                <a:cs typeface="Arial"/>
                <a:sym typeface="Arial"/>
              </a:rPr>
              <a:t>xuất</a:t>
            </a:r>
            <a:r>
              <a:rPr lang="en-US" sz="3600" b="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>
                <a:latin typeface="+mj-lt"/>
                <a:ea typeface="Arial"/>
                <a:cs typeface="Arial"/>
                <a:sym typeface="Arial"/>
              </a:rPr>
              <a:t>hiện</a:t>
            </a:r>
            <a:r>
              <a:rPr lang="en-US" sz="3600" b="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>
                <a:latin typeface="+mj-lt"/>
                <a:ea typeface="Arial"/>
                <a:cs typeface="Arial"/>
                <a:sym typeface="Arial"/>
              </a:rPr>
              <a:t>của</a:t>
            </a:r>
            <a:r>
              <a:rPr lang="en-US" sz="3600" b="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>
                <a:latin typeface="+mj-lt"/>
                <a:ea typeface="Arial"/>
                <a:cs typeface="Arial"/>
                <a:sym typeface="Arial"/>
              </a:rPr>
              <a:t>định</a:t>
            </a:r>
            <a:r>
              <a:rPr lang="en-US" sz="3600" b="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>
                <a:latin typeface="+mj-lt"/>
                <a:ea typeface="Arial"/>
                <a:cs typeface="Arial"/>
                <a:sym typeface="Arial"/>
              </a:rPr>
              <a:t>hướng</a:t>
            </a:r>
            <a:r>
              <a:rPr lang="en-US" sz="3600" b="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>
                <a:latin typeface="+mj-lt"/>
                <a:ea typeface="Arial"/>
                <a:cs typeface="Arial"/>
                <a:sym typeface="Arial"/>
              </a:rPr>
              <a:t>độ</a:t>
            </a:r>
            <a:r>
              <a:rPr lang="en-US" sz="3600" b="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>
                <a:latin typeface="+mj-lt"/>
                <a:ea typeface="Arial"/>
                <a:cs typeface="Arial"/>
                <a:sym typeface="Arial"/>
              </a:rPr>
              <a:t>dốc</a:t>
            </a:r>
            <a:r>
              <a:rPr lang="en-US" sz="3600" b="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>
                <a:latin typeface="+mj-lt"/>
                <a:ea typeface="Arial"/>
                <a:cs typeface="Arial"/>
                <a:sym typeface="Arial"/>
              </a:rPr>
              <a:t>trong</a:t>
            </a:r>
            <a:r>
              <a:rPr lang="en-US" sz="3600" b="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>
                <a:latin typeface="+mj-lt"/>
                <a:ea typeface="Arial"/>
                <a:cs typeface="Arial"/>
                <a:sym typeface="Arial"/>
              </a:rPr>
              <a:t>các</a:t>
            </a:r>
            <a:r>
              <a:rPr lang="en-US" sz="3600" b="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>
                <a:latin typeface="+mj-lt"/>
                <a:ea typeface="Arial"/>
                <a:cs typeface="Arial"/>
                <a:sym typeface="Arial"/>
              </a:rPr>
              <a:t>phần</a:t>
            </a:r>
            <a:r>
              <a:rPr lang="en-US" sz="3600" b="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>
                <a:latin typeface="+mj-lt"/>
                <a:ea typeface="Arial"/>
                <a:cs typeface="Arial"/>
                <a:sym typeface="Arial"/>
              </a:rPr>
              <a:t>cục</a:t>
            </a:r>
            <a:r>
              <a:rPr lang="en-US" sz="3600" b="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>
                <a:latin typeface="+mj-lt"/>
                <a:ea typeface="Arial"/>
                <a:cs typeface="Arial"/>
                <a:sym typeface="Arial"/>
              </a:rPr>
              <a:t>bộ</a:t>
            </a:r>
            <a:r>
              <a:rPr lang="en-US" sz="3600" b="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>
                <a:latin typeface="+mj-lt"/>
                <a:ea typeface="Arial"/>
                <a:cs typeface="Arial"/>
                <a:sym typeface="Arial"/>
              </a:rPr>
              <a:t>của</a:t>
            </a:r>
            <a:r>
              <a:rPr lang="en-US" sz="3600" b="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>
                <a:latin typeface="+mj-lt"/>
                <a:ea typeface="Arial"/>
                <a:cs typeface="Arial"/>
                <a:sym typeface="Arial"/>
              </a:rPr>
              <a:t>ảnh</a:t>
            </a:r>
            <a:r>
              <a:rPr lang="en-US" sz="3600" b="0" dirty="0">
                <a:latin typeface="+mj-lt"/>
                <a:ea typeface="Arial"/>
                <a:cs typeface="Arial"/>
                <a:sym typeface="Arial"/>
              </a:rPr>
              <a:t>.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3505200" y="6532937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2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-US" sz="14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238" y="4598983"/>
            <a:ext cx="6209524" cy="202857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-2222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-US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xfrm>
            <a:off x="0" y="-1"/>
            <a:ext cx="9144000" cy="83820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476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4000" b="1" i="0" u="none" strike="noStrike" cap="none" dirty="0" smtClean="0">
                <a:ea typeface="Arial"/>
                <a:cs typeface="Arial"/>
                <a:sym typeface="Arial"/>
              </a:rPr>
              <a:t>Training Dataset</a:t>
            </a:r>
            <a:endParaRPr lang="en-US" sz="4000" b="1" i="0" u="none" strike="noStrike" cap="none" dirty="0">
              <a:ea typeface="Arial"/>
              <a:cs typeface="Arial"/>
              <a:sym typeface="Arial"/>
            </a:endParaRPr>
          </a:p>
        </p:txBody>
      </p:sp>
      <p:sp>
        <p:nvSpPr>
          <p:cNvPr id="333" name="Shape 333"/>
          <p:cNvSpPr txBox="1">
            <a:spLocks noGrp="1"/>
          </p:cNvSpPr>
          <p:nvPr>
            <p:ph idx="1"/>
          </p:nvPr>
        </p:nvSpPr>
        <p:spPr>
          <a:xfrm>
            <a:off x="0" y="928687"/>
            <a:ext cx="9144000" cy="524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00000"/>
            </a:pPr>
            <a:r>
              <a:rPr lang="en-US" sz="3600" b="0" dirty="0" err="1">
                <a:latin typeface="+mj-lt"/>
                <a:ea typeface="Arial"/>
                <a:cs typeface="Arial"/>
                <a:sym typeface="Arial"/>
              </a:rPr>
              <a:t>Hiện</a:t>
            </a:r>
            <a:r>
              <a:rPr lang="en-US" sz="3600" b="0" dirty="0">
                <a:latin typeface="+mj-lt"/>
                <a:ea typeface="Arial"/>
                <a:cs typeface="Arial"/>
                <a:sym typeface="Arial"/>
              </a:rPr>
              <a:t> nay </a:t>
            </a:r>
            <a:r>
              <a:rPr lang="en-US" sz="3600" b="0" dirty="0" err="1">
                <a:latin typeface="+mj-lt"/>
                <a:ea typeface="Arial"/>
                <a:cs typeface="Arial"/>
                <a:sym typeface="Arial"/>
              </a:rPr>
              <a:t>có</a:t>
            </a:r>
            <a:r>
              <a:rPr lang="en-US" sz="3600" b="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 smtClean="0">
                <a:latin typeface="+mj-lt"/>
                <a:ea typeface="Arial"/>
                <a:cs typeface="Arial"/>
                <a:sym typeface="Arial"/>
              </a:rPr>
              <a:t>nhiều</a:t>
            </a:r>
            <a:r>
              <a:rPr lang="en-US" sz="36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>
                <a:latin typeface="+mj-lt"/>
                <a:ea typeface="Arial"/>
                <a:cs typeface="Arial"/>
                <a:sym typeface="Arial"/>
              </a:rPr>
              <a:t>tập</a:t>
            </a:r>
            <a:r>
              <a:rPr lang="en-US" sz="3600" b="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>
                <a:latin typeface="+mj-lt"/>
                <a:ea typeface="Arial"/>
                <a:cs typeface="Arial"/>
                <a:sym typeface="Arial"/>
              </a:rPr>
              <a:t>huấn</a:t>
            </a:r>
            <a:r>
              <a:rPr lang="en-US" sz="3600" b="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>
                <a:latin typeface="+mj-lt"/>
                <a:ea typeface="Arial"/>
                <a:cs typeface="Arial"/>
                <a:sym typeface="Arial"/>
              </a:rPr>
              <a:t>luyện</a:t>
            </a:r>
            <a:r>
              <a:rPr lang="en-US" sz="3600" b="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 smtClean="0">
                <a:latin typeface="+mj-lt"/>
                <a:ea typeface="Arial"/>
                <a:cs typeface="Arial"/>
                <a:sym typeface="Arial"/>
              </a:rPr>
              <a:t>chuẩn</a:t>
            </a:r>
            <a:r>
              <a:rPr lang="en-US" sz="36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như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:</a:t>
            </a:r>
          </a:p>
          <a:p>
            <a:pPr lvl="1">
              <a:spcBef>
                <a:spcPts val="1100"/>
              </a:spcBef>
              <a:buSzPct val="100000"/>
              <a:buFont typeface="Courier New" panose="02070309020205020404" pitchFamily="49" charset="0"/>
              <a:buChar char="o"/>
            </a:pPr>
            <a:r>
              <a:rPr lang="en-US" sz="3600" dirty="0">
                <a:latin typeface="+mj-lt"/>
                <a:ea typeface="Arial"/>
                <a:cs typeface="Arial"/>
                <a:sym typeface="Arial"/>
              </a:rPr>
              <a:t>Cohn-</a:t>
            </a:r>
            <a:r>
              <a:rPr lang="en-US" sz="3600" dirty="0" err="1">
                <a:latin typeface="+mj-lt"/>
                <a:ea typeface="Arial"/>
                <a:cs typeface="Arial"/>
                <a:sym typeface="Arial"/>
              </a:rPr>
              <a:t>Kanade</a:t>
            </a:r>
            <a:endParaRPr lang="en-US" sz="3600" dirty="0">
              <a:latin typeface="+mj-lt"/>
              <a:ea typeface="Arial"/>
              <a:cs typeface="Arial"/>
              <a:sym typeface="Arial"/>
            </a:endParaRPr>
          </a:p>
          <a:p>
            <a:pPr lvl="1">
              <a:spcBef>
                <a:spcPts val="1100"/>
              </a:spcBef>
              <a:buSzPct val="100000"/>
              <a:buFont typeface="Courier New" panose="02070309020205020404" pitchFamily="49" charset="0"/>
              <a:buChar char="o"/>
            </a:pPr>
            <a:r>
              <a:rPr lang="en-US" sz="3600" b="0" dirty="0" smtClean="0">
                <a:latin typeface="+mj-lt"/>
                <a:ea typeface="Arial"/>
                <a:cs typeface="Arial"/>
                <a:sym typeface="Arial"/>
              </a:rPr>
              <a:t>JAFFE </a:t>
            </a:r>
            <a:r>
              <a:rPr lang="en-US" sz="3600" b="0" dirty="0">
                <a:latin typeface="+mj-lt"/>
                <a:ea typeface="Arial"/>
                <a:cs typeface="Arial"/>
                <a:sym typeface="Arial"/>
              </a:rPr>
              <a:t>(</a:t>
            </a:r>
            <a:r>
              <a:rPr lang="en-US" sz="3600" b="0" i="1" dirty="0">
                <a:latin typeface="+mj-lt"/>
                <a:ea typeface="Arial"/>
                <a:cs typeface="Arial"/>
                <a:sym typeface="Arial"/>
              </a:rPr>
              <a:t>Japanese Female Facial </a:t>
            </a:r>
            <a:r>
              <a:rPr lang="en-US" sz="3600" b="0" i="1" dirty="0" smtClean="0">
                <a:latin typeface="+mj-lt"/>
                <a:ea typeface="Arial"/>
                <a:cs typeface="Arial"/>
                <a:sym typeface="Arial"/>
              </a:rPr>
              <a:t>Expression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)</a:t>
            </a:r>
          </a:p>
          <a:p>
            <a:pPr lvl="1">
              <a:spcBef>
                <a:spcPts val="1100"/>
              </a:spcBef>
              <a:buSzPct val="100000"/>
              <a:buFont typeface="Courier New" panose="02070309020205020404" pitchFamily="49" charset="0"/>
              <a:buChar char="o"/>
            </a:pPr>
            <a:r>
              <a:rPr lang="en-US" sz="3600" b="0" dirty="0" smtClean="0">
                <a:latin typeface="+mj-lt"/>
                <a:ea typeface="Arial"/>
                <a:cs typeface="Arial"/>
                <a:sym typeface="Arial"/>
              </a:rPr>
              <a:t>MMI</a:t>
            </a:r>
          </a:p>
          <a:p>
            <a:pPr lvl="1">
              <a:spcBef>
                <a:spcPts val="1100"/>
              </a:spcBef>
              <a:buSzPct val="100000"/>
              <a:buFont typeface="Courier New" panose="02070309020205020404" pitchFamily="49" charset="0"/>
              <a:buChar char="o"/>
            </a:pPr>
            <a:r>
              <a:rPr lang="en-US" sz="3600" b="0" dirty="0" smtClean="0">
                <a:latin typeface="+mj-lt"/>
                <a:ea typeface="Arial"/>
                <a:cs typeface="Arial"/>
                <a:sym typeface="Arial"/>
              </a:rPr>
              <a:t>FERG-DB</a:t>
            </a:r>
          </a:p>
          <a:p>
            <a:pPr marR="0" lvl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00000"/>
            </a:pP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Cấu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trúc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thư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mục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và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tên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ảnh</a:t>
            </a:r>
            <a:endParaRPr lang="en-US" sz="3600" b="0" dirty="0"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331" name="Shape 331"/>
          <p:cNvSpPr txBox="1"/>
          <p:nvPr/>
        </p:nvSpPr>
        <p:spPr>
          <a:xfrm>
            <a:off x="3505200" y="6537325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2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en-US" sz="14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-2222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en-US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43750"/>
              <a:buFont typeface="Verdana"/>
              <a:buNone/>
            </a:pPr>
            <a:r>
              <a:rPr lang="en-US" sz="4000" b="1" i="0" u="none" strike="noStrike" cap="none" dirty="0" smtClean="0">
                <a:solidFill>
                  <a:schemeClr val="tx1"/>
                </a:solidFill>
                <a:latin typeface="+mj-lt"/>
                <a:ea typeface="Verdana"/>
                <a:cs typeface="Verdana"/>
                <a:sym typeface="Verdana"/>
              </a:rPr>
              <a:t>Training Dataset (</a:t>
            </a:r>
            <a:r>
              <a:rPr lang="en-US" sz="4000" b="1" i="0" u="none" strike="noStrike" cap="none" dirty="0" err="1" smtClean="0">
                <a:solidFill>
                  <a:schemeClr val="tx1"/>
                </a:solidFill>
                <a:latin typeface="+mj-lt"/>
                <a:ea typeface="Verdana"/>
                <a:cs typeface="Verdana"/>
                <a:sym typeface="Verdana"/>
              </a:rPr>
              <a:t>Cont</a:t>
            </a:r>
            <a:r>
              <a:rPr lang="en-US" sz="4000" b="1" i="0" u="none" strike="noStrike" cap="none" dirty="0" smtClean="0">
                <a:solidFill>
                  <a:schemeClr val="tx1"/>
                </a:solidFill>
                <a:latin typeface="+mj-lt"/>
                <a:ea typeface="Verdana"/>
                <a:cs typeface="Verdana"/>
                <a:sym typeface="Verdana"/>
              </a:rPr>
              <a:t>)</a:t>
            </a:r>
            <a:endParaRPr lang="en-US" sz="4000" b="1" i="0" u="none" strike="noStrike" cap="none" dirty="0">
              <a:solidFill>
                <a:schemeClr val="tx1"/>
              </a:solidFill>
              <a:latin typeface="+mj-lt"/>
              <a:ea typeface="Verdana"/>
              <a:cs typeface="Verdana"/>
              <a:sym typeface="Verdana"/>
            </a:endParaRPr>
          </a:p>
        </p:txBody>
      </p:sp>
      <p:pic>
        <p:nvPicPr>
          <p:cNvPr id="219" name="Shape 2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488" y="1444434"/>
            <a:ext cx="7081024" cy="490653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1031488" y="798103"/>
            <a:ext cx="5882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>
                <a:latin typeface="+mj-lt"/>
              </a:rPr>
              <a:t>Tập</a:t>
            </a:r>
            <a:r>
              <a:rPr lang="en-US" sz="3600" dirty="0" smtClean="0">
                <a:latin typeface="+mj-lt"/>
              </a:rPr>
              <a:t> </a:t>
            </a:r>
            <a:r>
              <a:rPr lang="en-US" sz="3600" dirty="0" err="1" smtClean="0">
                <a:latin typeface="+mj-lt"/>
              </a:rPr>
              <a:t>dữ</a:t>
            </a:r>
            <a:r>
              <a:rPr lang="en-US" sz="3600" dirty="0" smtClean="0">
                <a:latin typeface="+mj-lt"/>
              </a:rPr>
              <a:t> </a:t>
            </a:r>
            <a:r>
              <a:rPr lang="en-US" sz="3600" dirty="0" err="1" smtClean="0">
                <a:latin typeface="+mj-lt"/>
              </a:rPr>
              <a:t>liệu</a:t>
            </a:r>
            <a:r>
              <a:rPr lang="en-US" sz="3600" dirty="0" smtClean="0">
                <a:latin typeface="+mj-lt"/>
              </a:rPr>
              <a:t> Cohn-</a:t>
            </a:r>
            <a:r>
              <a:rPr lang="en-US" sz="3600" dirty="0" err="1" smtClean="0">
                <a:latin typeface="+mj-lt"/>
              </a:rPr>
              <a:t>Kanade</a:t>
            </a:r>
            <a:endParaRPr lang="en-US" sz="3600" dirty="0">
              <a:latin typeface="+mj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>
          <a:xfrm>
            <a:off x="3505200" y="6537325"/>
            <a:ext cx="2133600" cy="320675"/>
          </a:xfrm>
        </p:spPr>
        <p:txBody>
          <a:bodyPr/>
          <a:lstStyle/>
          <a:p>
            <a:pPr marL="0" marR="0" lvl="0" indent="-222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663D923F-6091-4024-B744-AFAE60C88A0F}" type="slidenum">
              <a:rPr lang="en-US" sz="1400" b="0" i="0" u="none" strike="noStrike" cap="none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en-US" sz="14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43750"/>
              <a:buFont typeface="Verdana"/>
              <a:buNone/>
            </a:pPr>
            <a:r>
              <a:rPr lang="en-US" sz="4000" b="1" i="0" u="none" strike="noStrike" cap="none" dirty="0" smtClean="0">
                <a:solidFill>
                  <a:schemeClr val="tx1"/>
                </a:solidFill>
                <a:latin typeface="+mj-lt"/>
                <a:ea typeface="Verdana"/>
                <a:cs typeface="Verdana"/>
                <a:sym typeface="Verdana"/>
              </a:rPr>
              <a:t>Training Dataset (</a:t>
            </a:r>
            <a:r>
              <a:rPr lang="en-US" sz="4000" b="1" i="0" u="none" strike="noStrike" cap="none" dirty="0" err="1" smtClean="0">
                <a:solidFill>
                  <a:schemeClr val="tx1"/>
                </a:solidFill>
                <a:latin typeface="+mj-lt"/>
                <a:ea typeface="Verdana"/>
                <a:cs typeface="Verdana"/>
                <a:sym typeface="Verdana"/>
              </a:rPr>
              <a:t>Cont</a:t>
            </a:r>
            <a:r>
              <a:rPr lang="en-US" sz="4000" b="1" i="0" u="none" strike="noStrike" cap="none" dirty="0" smtClean="0">
                <a:solidFill>
                  <a:schemeClr val="tx1"/>
                </a:solidFill>
                <a:latin typeface="+mj-lt"/>
                <a:ea typeface="Verdana"/>
                <a:cs typeface="Verdana"/>
                <a:sym typeface="Verdana"/>
              </a:rPr>
              <a:t>)</a:t>
            </a:r>
            <a:endParaRPr lang="en-US" sz="4000" b="1" i="0" u="none" strike="noStrike" cap="none" dirty="0">
              <a:solidFill>
                <a:schemeClr val="tx1"/>
              </a:solidFill>
              <a:latin typeface="+mj-lt"/>
              <a:ea typeface="Verdana"/>
              <a:cs typeface="Verdana"/>
              <a:sym typeface="Verdana"/>
            </a:endParaRPr>
          </a:p>
        </p:txBody>
      </p:sp>
      <p:pic>
        <p:nvPicPr>
          <p:cNvPr id="219" name="Shape 219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488" y="1623896"/>
            <a:ext cx="7081024" cy="460266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031488" y="798103"/>
            <a:ext cx="5882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>
                <a:latin typeface="+mj-lt"/>
              </a:rPr>
              <a:t>Tập</a:t>
            </a:r>
            <a:r>
              <a:rPr lang="en-US" sz="3600" dirty="0" smtClean="0">
                <a:latin typeface="+mj-lt"/>
              </a:rPr>
              <a:t> </a:t>
            </a:r>
            <a:r>
              <a:rPr lang="en-US" sz="3600" dirty="0" err="1" smtClean="0">
                <a:latin typeface="+mj-lt"/>
              </a:rPr>
              <a:t>dữ</a:t>
            </a:r>
            <a:r>
              <a:rPr lang="en-US" sz="3600" dirty="0" smtClean="0">
                <a:latin typeface="+mj-lt"/>
              </a:rPr>
              <a:t> </a:t>
            </a:r>
            <a:r>
              <a:rPr lang="en-US" sz="3600" dirty="0" err="1" smtClean="0">
                <a:latin typeface="+mj-lt"/>
              </a:rPr>
              <a:t>liệu</a:t>
            </a:r>
            <a:r>
              <a:rPr lang="en-US" sz="3600" dirty="0" smtClean="0">
                <a:latin typeface="+mj-lt"/>
              </a:rPr>
              <a:t> JAFFE</a:t>
            </a:r>
            <a:endParaRPr lang="en-US" sz="3600" dirty="0"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3505200" y="6537325"/>
            <a:ext cx="2133600" cy="320675"/>
          </a:xfrm>
        </p:spPr>
        <p:txBody>
          <a:bodyPr/>
          <a:lstStyle/>
          <a:p>
            <a:pPr marL="0" marR="0" lvl="0" indent="-222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-2222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t>13</a:t>
            </a:fld>
            <a:endParaRPr lang="en-US" sz="14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12079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title"/>
          </p:nvPr>
        </p:nvSpPr>
        <p:spPr>
          <a:xfrm>
            <a:off x="0" y="-1"/>
            <a:ext cx="9144000" cy="83820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476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4000" b="1" i="0" u="none" strike="noStrike" cap="none" dirty="0">
                <a:ea typeface="Arial"/>
                <a:cs typeface="Arial"/>
                <a:sym typeface="Arial"/>
              </a:rPr>
              <a:t>SVM – </a:t>
            </a:r>
            <a:r>
              <a:rPr lang="en-US" sz="4000" b="1" i="0" u="none" strike="noStrike" cap="none" dirty="0" smtClean="0">
                <a:ea typeface="Arial"/>
                <a:cs typeface="Arial"/>
                <a:sym typeface="Arial"/>
              </a:rPr>
              <a:t>Support Vector Machine</a:t>
            </a:r>
            <a:endParaRPr lang="en-US" sz="4000" b="1" i="0" u="none" strike="noStrike" cap="none" dirty="0">
              <a:ea typeface="Arial"/>
              <a:cs typeface="Arial"/>
              <a:sym typeface="Arial"/>
            </a:endParaRPr>
          </a:p>
        </p:txBody>
      </p:sp>
      <p:sp>
        <p:nvSpPr>
          <p:cNvPr id="344" name="Shape 344"/>
          <p:cNvSpPr txBox="1">
            <a:spLocks noGrp="1"/>
          </p:cNvSpPr>
          <p:nvPr>
            <p:ph idx="1"/>
          </p:nvPr>
        </p:nvSpPr>
        <p:spPr>
          <a:xfrm>
            <a:off x="0" y="928687"/>
            <a:ext cx="9143999" cy="524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00000"/>
            </a:pPr>
            <a:r>
              <a:rPr lang="en-US" sz="3600" b="0" dirty="0" err="1" smtClean="0">
                <a:latin typeface="+mj-lt"/>
                <a:ea typeface="Arial"/>
                <a:cs typeface="Arial"/>
                <a:sym typeface="Arial"/>
              </a:rPr>
              <a:t>Mô</a:t>
            </a:r>
            <a:r>
              <a:rPr lang="en-US" sz="36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>
                <a:latin typeface="+mj-lt"/>
                <a:ea typeface="Arial"/>
                <a:cs typeface="Arial"/>
                <a:sym typeface="Arial"/>
              </a:rPr>
              <a:t>hình</a:t>
            </a:r>
            <a:r>
              <a:rPr lang="en-US" sz="3600" b="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>
                <a:latin typeface="+mj-lt"/>
                <a:ea typeface="Arial"/>
                <a:cs typeface="Arial"/>
                <a:sym typeface="Arial"/>
              </a:rPr>
              <a:t>máy</a:t>
            </a:r>
            <a:r>
              <a:rPr lang="en-US" sz="3600" b="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 smtClean="0">
                <a:latin typeface="+mj-lt"/>
                <a:ea typeface="Arial"/>
                <a:cs typeface="Arial"/>
                <a:sym typeface="Arial"/>
              </a:rPr>
              <a:t>học</a:t>
            </a:r>
            <a:r>
              <a:rPr lang="en-US" sz="36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 smtClean="0">
                <a:latin typeface="+mj-lt"/>
                <a:ea typeface="Arial"/>
                <a:cs typeface="Arial"/>
                <a:sym typeface="Arial"/>
              </a:rPr>
              <a:t>véc-tơ</a:t>
            </a:r>
            <a:r>
              <a:rPr lang="en-US" sz="36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 smtClean="0">
                <a:latin typeface="+mj-lt"/>
                <a:ea typeface="Arial"/>
                <a:cs typeface="Arial"/>
                <a:sym typeface="Arial"/>
              </a:rPr>
              <a:t>hỗ</a:t>
            </a:r>
            <a:r>
              <a:rPr lang="en-US" sz="36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 smtClean="0">
                <a:latin typeface="+mj-lt"/>
                <a:ea typeface="Arial"/>
                <a:cs typeface="Arial"/>
                <a:sym typeface="Arial"/>
              </a:rPr>
              <a:t>trợ</a:t>
            </a:r>
            <a:r>
              <a:rPr lang="en-US" sz="36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 smtClean="0">
                <a:latin typeface="+mj-lt"/>
                <a:ea typeface="Arial"/>
                <a:cs typeface="Arial"/>
                <a:sym typeface="Arial"/>
              </a:rPr>
              <a:t>với</a:t>
            </a:r>
            <a:r>
              <a:rPr lang="en-US" sz="36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>
                <a:latin typeface="+mj-lt"/>
                <a:ea typeface="Arial"/>
                <a:cs typeface="Arial"/>
                <a:sym typeface="Arial"/>
              </a:rPr>
              <a:t>các</a:t>
            </a:r>
            <a:r>
              <a:rPr lang="en-US" sz="3600" b="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>
                <a:latin typeface="+mj-lt"/>
                <a:ea typeface="Arial"/>
                <a:cs typeface="Arial"/>
                <a:sym typeface="Arial"/>
              </a:rPr>
              <a:t>thuật</a:t>
            </a:r>
            <a:r>
              <a:rPr lang="en-US" sz="3600" b="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 smtClean="0">
                <a:latin typeface="+mj-lt"/>
                <a:ea typeface="Arial"/>
                <a:cs typeface="Arial"/>
                <a:sym typeface="Arial"/>
              </a:rPr>
              <a:t>toán</a:t>
            </a:r>
            <a:r>
              <a:rPr lang="en-US" sz="36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huấn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luyện</a:t>
            </a:r>
            <a:endParaRPr lang="en-US" sz="3600" dirty="0" smtClean="0">
              <a:latin typeface="+mj-lt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00000"/>
            </a:pP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Học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có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giám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sát</a:t>
            </a:r>
            <a:endParaRPr lang="en-US" sz="3600" dirty="0" smtClean="0">
              <a:latin typeface="+mj-lt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00000"/>
            </a:pPr>
            <a:r>
              <a:rPr lang="en-US" sz="3600" b="0" dirty="0" err="1" smtClean="0">
                <a:latin typeface="+mj-lt"/>
                <a:ea typeface="Arial"/>
                <a:cs typeface="Arial"/>
                <a:sym typeface="Arial"/>
              </a:rPr>
              <a:t>Phân</a:t>
            </a:r>
            <a:r>
              <a:rPr lang="en-US" sz="36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 smtClean="0">
                <a:latin typeface="+mj-lt"/>
                <a:ea typeface="Arial"/>
                <a:cs typeface="Arial"/>
                <a:sym typeface="Arial"/>
              </a:rPr>
              <a:t>tích</a:t>
            </a:r>
            <a:r>
              <a:rPr lang="en-US" sz="36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 smtClean="0">
                <a:latin typeface="+mj-lt"/>
                <a:ea typeface="Arial"/>
                <a:cs typeface="Arial"/>
                <a:sym typeface="Arial"/>
              </a:rPr>
              <a:t>dữ</a:t>
            </a:r>
            <a:r>
              <a:rPr lang="en-US" sz="36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 smtClean="0">
                <a:latin typeface="+mj-lt"/>
                <a:ea typeface="Arial"/>
                <a:cs typeface="Arial"/>
                <a:sym typeface="Arial"/>
              </a:rPr>
              <a:t>liệu</a:t>
            </a:r>
            <a:endParaRPr lang="en-US" sz="3600" b="0" dirty="0" smtClean="0">
              <a:latin typeface="+mj-lt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00000"/>
            </a:pPr>
            <a:r>
              <a:rPr lang="en-US" sz="3600" dirty="0" err="1">
                <a:latin typeface="+mj-lt"/>
                <a:ea typeface="Arial"/>
                <a:cs typeface="Arial"/>
                <a:sym typeface="Arial"/>
              </a:rPr>
              <a:t>P</a:t>
            </a:r>
            <a:r>
              <a:rPr lang="en-US" sz="3600" b="0" dirty="0" err="1" smtClean="0">
                <a:latin typeface="+mj-lt"/>
                <a:ea typeface="Arial"/>
                <a:cs typeface="Arial"/>
                <a:sym typeface="Arial"/>
              </a:rPr>
              <a:t>hân</a:t>
            </a:r>
            <a:r>
              <a:rPr lang="en-US" sz="36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 smtClean="0">
                <a:latin typeface="+mj-lt"/>
                <a:ea typeface="Arial"/>
                <a:cs typeface="Arial"/>
                <a:sym typeface="Arial"/>
              </a:rPr>
              <a:t>lớp</a:t>
            </a:r>
            <a:endParaRPr lang="en-US" sz="3600" dirty="0">
              <a:latin typeface="+mj-lt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00000"/>
            </a:pPr>
            <a:r>
              <a:rPr lang="en-US" sz="3600" dirty="0" err="1">
                <a:latin typeface="+mj-lt"/>
                <a:ea typeface="Arial"/>
                <a:cs typeface="Arial"/>
                <a:sym typeface="Arial"/>
              </a:rPr>
              <a:t>H</a:t>
            </a:r>
            <a:r>
              <a:rPr lang="en-US" sz="3600" b="0" dirty="0" err="1" smtClean="0">
                <a:latin typeface="+mj-lt"/>
                <a:ea typeface="Arial"/>
                <a:cs typeface="Arial"/>
                <a:sym typeface="Arial"/>
              </a:rPr>
              <a:t>ồi</a:t>
            </a:r>
            <a:r>
              <a:rPr lang="en-US" sz="36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 smtClean="0">
                <a:latin typeface="+mj-lt"/>
                <a:ea typeface="Arial"/>
                <a:cs typeface="Arial"/>
                <a:sym typeface="Arial"/>
              </a:rPr>
              <a:t>quy</a:t>
            </a:r>
            <a:endParaRPr lang="en-US" sz="3600" b="0" dirty="0" smtClean="0">
              <a:latin typeface="+mj-lt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00000"/>
            </a:pP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Siêu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phẳng</a:t>
            </a:r>
            <a:endParaRPr lang="en-US" sz="3600" dirty="0" smtClean="0">
              <a:latin typeface="+mj-lt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00000"/>
            </a:pPr>
            <a:r>
              <a:rPr lang="en-US" sz="3600" b="0" dirty="0" err="1" smtClean="0">
                <a:latin typeface="+mj-lt"/>
                <a:ea typeface="Arial"/>
                <a:cs typeface="Arial"/>
                <a:sym typeface="Arial"/>
              </a:rPr>
              <a:t>Hàm</a:t>
            </a:r>
            <a:r>
              <a:rPr lang="en-US" sz="36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 smtClean="0">
                <a:latin typeface="+mj-lt"/>
                <a:ea typeface="Arial"/>
                <a:cs typeface="Arial"/>
                <a:sym typeface="Arial"/>
              </a:rPr>
              <a:t>nhân</a:t>
            </a:r>
            <a:endParaRPr lang="en-US" sz="3600" b="0" dirty="0"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341" name="Shape 341"/>
          <p:cNvSpPr txBox="1"/>
          <p:nvPr/>
        </p:nvSpPr>
        <p:spPr>
          <a:xfrm>
            <a:off x="3505199" y="6538912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2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lang="en-US" sz="14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Shape 343"/>
          <p:cNvSpPr txBox="1"/>
          <p:nvPr/>
        </p:nvSpPr>
        <p:spPr>
          <a:xfrm>
            <a:off x="4934963" y="5999355"/>
            <a:ext cx="3560100" cy="307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Source:</a:t>
            </a:r>
            <a:r>
              <a:rPr lang="en-US" dirty="0"/>
              <a:t> https://goo.gl/VUPvAr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217" y="2843561"/>
            <a:ext cx="3207593" cy="315579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-2222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lang="en-US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title"/>
          </p:nvPr>
        </p:nvSpPr>
        <p:spPr>
          <a:xfrm>
            <a:off x="0" y="-1"/>
            <a:ext cx="9144000" cy="83820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476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4000" b="1" i="0" u="none" strike="noStrike" cap="none" dirty="0" smtClean="0">
                <a:ea typeface="Arial"/>
                <a:cs typeface="Arial"/>
                <a:sym typeface="Arial"/>
              </a:rPr>
              <a:t>CNN </a:t>
            </a:r>
            <a:r>
              <a:rPr lang="en-US" sz="4000" b="1" i="0" u="none" strike="noStrike" cap="none" dirty="0">
                <a:ea typeface="Arial"/>
                <a:cs typeface="Arial"/>
                <a:sym typeface="Arial"/>
              </a:rPr>
              <a:t>– </a:t>
            </a:r>
            <a:r>
              <a:rPr lang="en-US" sz="4000" b="1" i="0" u="none" strike="noStrike" cap="none" dirty="0" smtClean="0">
                <a:ea typeface="Arial"/>
                <a:cs typeface="Arial"/>
                <a:sym typeface="Arial"/>
              </a:rPr>
              <a:t>Convolutional Neutral Network</a:t>
            </a:r>
            <a:endParaRPr lang="en-US" sz="4000" b="1" i="0" u="none" strike="noStrike" cap="none" dirty="0">
              <a:ea typeface="Arial"/>
              <a:cs typeface="Arial"/>
              <a:sym typeface="Arial"/>
            </a:endParaRPr>
          </a:p>
        </p:txBody>
      </p:sp>
      <p:sp>
        <p:nvSpPr>
          <p:cNvPr id="344" name="Shape 344"/>
          <p:cNvSpPr txBox="1">
            <a:spLocks noGrp="1"/>
          </p:cNvSpPr>
          <p:nvPr>
            <p:ph idx="1"/>
          </p:nvPr>
        </p:nvSpPr>
        <p:spPr>
          <a:xfrm>
            <a:off x="0" y="928687"/>
            <a:ext cx="9143999" cy="524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00000"/>
            </a:pPr>
            <a:r>
              <a:rPr lang="en-US" sz="3600" dirty="0" err="1">
                <a:latin typeface="+mj-lt"/>
                <a:ea typeface="Arial"/>
                <a:cs typeface="Arial"/>
                <a:sym typeface="Arial"/>
              </a:rPr>
              <a:t>M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ạng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nơ-ron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tích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chập</a:t>
            </a:r>
            <a:endParaRPr lang="en-US" sz="3600" dirty="0" smtClean="0">
              <a:latin typeface="+mj-lt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00000"/>
            </a:pP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Cấu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trúc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đặc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biệt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của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MLP</a:t>
            </a:r>
          </a:p>
          <a:p>
            <a:pPr marR="0" lvl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00000"/>
            </a:pP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Công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cụ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mạnh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mẽ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,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học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độ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chính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xác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và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độ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lỗi</a:t>
            </a:r>
            <a:endParaRPr lang="en-US" sz="3600" dirty="0" smtClean="0">
              <a:latin typeface="+mj-lt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00000"/>
            </a:pP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Máy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học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và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học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sâu</a:t>
            </a:r>
            <a:endParaRPr lang="en-US" sz="3600" dirty="0" smtClean="0">
              <a:latin typeface="+mj-lt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00000"/>
            </a:pPr>
            <a:endParaRPr lang="en-US" sz="3600" dirty="0" smtClean="0">
              <a:latin typeface="+mj-lt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00000"/>
            </a:pPr>
            <a:endParaRPr lang="en-US" sz="3600" b="0" dirty="0"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341" name="Shape 341"/>
          <p:cNvSpPr txBox="1"/>
          <p:nvPr/>
        </p:nvSpPr>
        <p:spPr>
          <a:xfrm>
            <a:off x="3471746" y="6537325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2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lang="en-US" sz="14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08542"/>
            <a:ext cx="9144000" cy="281353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-2222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lang="en-US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104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/>
          <p:nvPr/>
        </p:nvSpPr>
        <p:spPr>
          <a:xfrm>
            <a:off x="3505199" y="6537325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2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lang="en-US" sz="14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Shape 372"/>
          <p:cNvSpPr txBox="1">
            <a:spLocks noGrp="1"/>
          </p:cNvSpPr>
          <p:nvPr>
            <p:ph type="title"/>
          </p:nvPr>
        </p:nvSpPr>
        <p:spPr>
          <a:xfrm>
            <a:off x="457200" y="-23802"/>
            <a:ext cx="8229600" cy="82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476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4000" b="1" dirty="0" err="1" smtClean="0">
                <a:ea typeface="Arial"/>
                <a:cs typeface="Arial"/>
                <a:sym typeface="Arial"/>
              </a:rPr>
              <a:t>Các</a:t>
            </a:r>
            <a:r>
              <a:rPr lang="en-US" sz="4000" b="1" dirty="0" smtClean="0">
                <a:ea typeface="Arial"/>
                <a:cs typeface="Arial"/>
                <a:sym typeface="Arial"/>
              </a:rPr>
              <a:t> Module </a:t>
            </a:r>
            <a:r>
              <a:rPr lang="en-US" sz="4000" b="1" dirty="0" err="1" smtClean="0">
                <a:ea typeface="Arial"/>
                <a:cs typeface="Arial"/>
                <a:sym typeface="Arial"/>
              </a:rPr>
              <a:t>Của</a:t>
            </a:r>
            <a:r>
              <a:rPr lang="en-US" sz="4000" b="1" dirty="0" smtClean="0"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 smtClean="0">
                <a:ea typeface="Arial"/>
                <a:cs typeface="Arial"/>
                <a:sym typeface="Arial"/>
              </a:rPr>
              <a:t>Hệ</a:t>
            </a:r>
            <a:r>
              <a:rPr lang="en-US" sz="4000" b="1" dirty="0" smtClean="0"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 smtClean="0">
                <a:ea typeface="Arial"/>
                <a:cs typeface="Arial"/>
                <a:sym typeface="Arial"/>
              </a:rPr>
              <a:t>Thống</a:t>
            </a:r>
            <a:endParaRPr lang="en-US" sz="4000" b="1" dirty="0">
              <a:ea typeface="Arial"/>
              <a:cs typeface="Arial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56" y="804498"/>
            <a:ext cx="8155487" cy="573282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-2222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lang="en-US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592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xfrm>
            <a:off x="0" y="-1"/>
            <a:ext cx="9144000" cy="83820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476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4000" b="1" dirty="0" err="1" smtClean="0">
                <a:ea typeface="Arial"/>
                <a:cs typeface="Arial"/>
                <a:sym typeface="Arial"/>
              </a:rPr>
              <a:t>Chuẩn</a:t>
            </a:r>
            <a:r>
              <a:rPr lang="en-US" sz="4000" b="1" dirty="0" smtClean="0"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 smtClean="0">
                <a:ea typeface="Arial"/>
                <a:cs typeface="Arial"/>
                <a:sym typeface="Arial"/>
              </a:rPr>
              <a:t>Bị</a:t>
            </a:r>
            <a:r>
              <a:rPr lang="en-US" sz="4000" b="1" dirty="0" smtClean="0"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 smtClean="0">
                <a:ea typeface="Arial"/>
                <a:cs typeface="Arial"/>
                <a:sym typeface="Arial"/>
              </a:rPr>
              <a:t>Dữ</a:t>
            </a:r>
            <a:r>
              <a:rPr lang="en-US" sz="4000" b="1" dirty="0" smtClean="0"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 smtClean="0">
                <a:ea typeface="Arial"/>
                <a:cs typeface="Arial"/>
                <a:sym typeface="Arial"/>
              </a:rPr>
              <a:t>Liệu</a:t>
            </a:r>
            <a:r>
              <a:rPr lang="en-US" sz="4000" b="1" dirty="0" smtClean="0"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 smtClean="0">
                <a:ea typeface="Arial"/>
                <a:cs typeface="Arial"/>
                <a:sym typeface="Arial"/>
              </a:rPr>
              <a:t>Huấn</a:t>
            </a:r>
            <a:r>
              <a:rPr lang="en-US" sz="4000" b="1" dirty="0" smtClean="0"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 smtClean="0">
                <a:ea typeface="Arial"/>
                <a:cs typeface="Arial"/>
                <a:sym typeface="Arial"/>
              </a:rPr>
              <a:t>Luyện</a:t>
            </a:r>
            <a:endParaRPr lang="en-US" sz="4000" b="1" i="0" u="none" strike="noStrike" cap="none" dirty="0">
              <a:ea typeface="Arial"/>
              <a:cs typeface="Arial"/>
              <a:sym typeface="Arial"/>
            </a:endParaRPr>
          </a:p>
        </p:txBody>
      </p:sp>
      <p:sp>
        <p:nvSpPr>
          <p:cNvPr id="333" name="Shape 333"/>
          <p:cNvSpPr txBox="1">
            <a:spLocks noGrp="1"/>
          </p:cNvSpPr>
          <p:nvPr>
            <p:ph idx="1"/>
          </p:nvPr>
        </p:nvSpPr>
        <p:spPr>
          <a:xfrm>
            <a:off x="0" y="928687"/>
            <a:ext cx="9144000" cy="524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00000"/>
            </a:pPr>
            <a:r>
              <a:rPr lang="en-US" sz="4000" dirty="0" err="1" smtClean="0">
                <a:latin typeface="+mj-lt"/>
                <a:ea typeface="Arial"/>
                <a:cs typeface="Arial"/>
                <a:sym typeface="Arial"/>
              </a:rPr>
              <a:t>Tổ</a:t>
            </a:r>
            <a:r>
              <a:rPr lang="en-US" sz="40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4000" dirty="0" err="1" smtClean="0">
                <a:latin typeface="+mj-lt"/>
                <a:ea typeface="Arial"/>
                <a:cs typeface="Arial"/>
                <a:sym typeface="Arial"/>
              </a:rPr>
              <a:t>chức</a:t>
            </a:r>
            <a:r>
              <a:rPr lang="en-US" sz="40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4000" dirty="0" err="1" smtClean="0">
                <a:latin typeface="+mj-lt"/>
                <a:ea typeface="Arial"/>
                <a:cs typeface="Arial"/>
                <a:sym typeface="Arial"/>
              </a:rPr>
              <a:t>thư</a:t>
            </a:r>
            <a:r>
              <a:rPr lang="en-US" sz="40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4000" dirty="0" err="1" smtClean="0">
                <a:latin typeface="+mj-lt"/>
                <a:ea typeface="Arial"/>
                <a:cs typeface="Arial"/>
                <a:sym typeface="Arial"/>
              </a:rPr>
              <a:t>mục</a:t>
            </a:r>
            <a:r>
              <a:rPr lang="en-US" sz="40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4000" dirty="0" err="1" smtClean="0">
                <a:latin typeface="+mj-lt"/>
                <a:ea typeface="Arial"/>
                <a:cs typeface="Arial"/>
                <a:sym typeface="Arial"/>
              </a:rPr>
              <a:t>ảnh</a:t>
            </a:r>
            <a:r>
              <a:rPr lang="en-US" sz="40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4000" dirty="0" err="1" smtClean="0">
                <a:latin typeface="+mj-lt"/>
                <a:ea typeface="Arial"/>
                <a:cs typeface="Arial"/>
                <a:sym typeface="Arial"/>
              </a:rPr>
              <a:t>huấn</a:t>
            </a:r>
            <a:r>
              <a:rPr lang="en-US" sz="40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4000" dirty="0" err="1" smtClean="0">
                <a:latin typeface="+mj-lt"/>
                <a:ea typeface="Arial"/>
                <a:cs typeface="Arial"/>
                <a:sym typeface="Arial"/>
              </a:rPr>
              <a:t>luyện</a:t>
            </a:r>
            <a:endParaRPr lang="en-US" sz="4000" dirty="0" smtClean="0">
              <a:latin typeface="+mj-lt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00000"/>
            </a:pPr>
            <a:r>
              <a:rPr lang="en-US" sz="4000" dirty="0" err="1" smtClean="0">
                <a:latin typeface="+mj-lt"/>
                <a:ea typeface="Arial"/>
                <a:cs typeface="Arial"/>
                <a:sym typeface="Arial"/>
              </a:rPr>
              <a:t>Tên</a:t>
            </a:r>
            <a:r>
              <a:rPr lang="en-US" sz="40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4000" dirty="0" err="1" smtClean="0">
                <a:latin typeface="+mj-lt"/>
                <a:ea typeface="Arial"/>
                <a:cs typeface="Arial"/>
                <a:sym typeface="Arial"/>
              </a:rPr>
              <a:t>thư</a:t>
            </a:r>
            <a:r>
              <a:rPr lang="en-US" sz="40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4000" dirty="0" err="1" smtClean="0">
                <a:latin typeface="+mj-lt"/>
                <a:ea typeface="Arial"/>
                <a:cs typeface="Arial"/>
                <a:sym typeface="Arial"/>
              </a:rPr>
              <a:t>mục</a:t>
            </a:r>
            <a:r>
              <a:rPr lang="en-US" sz="40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4000" dirty="0" err="1" smtClean="0">
                <a:latin typeface="+mj-lt"/>
                <a:ea typeface="Arial"/>
                <a:cs typeface="Arial"/>
                <a:sym typeface="Arial"/>
              </a:rPr>
              <a:t>trùng</a:t>
            </a:r>
            <a:r>
              <a:rPr lang="en-US" sz="40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4000" dirty="0" err="1" smtClean="0">
                <a:latin typeface="+mj-lt"/>
                <a:ea typeface="Arial"/>
                <a:cs typeface="Arial"/>
                <a:sym typeface="Arial"/>
              </a:rPr>
              <a:t>với</a:t>
            </a:r>
            <a:r>
              <a:rPr lang="en-US" sz="40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4000" dirty="0" err="1" smtClean="0">
                <a:latin typeface="+mj-lt"/>
                <a:ea typeface="Arial"/>
                <a:cs typeface="Arial"/>
                <a:sym typeface="Arial"/>
              </a:rPr>
              <a:t>tên</a:t>
            </a:r>
            <a:r>
              <a:rPr lang="en-US" sz="40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4000" dirty="0" err="1" smtClean="0">
                <a:latin typeface="+mj-lt"/>
                <a:ea typeface="Arial"/>
                <a:cs typeface="Arial"/>
                <a:sym typeface="Arial"/>
              </a:rPr>
              <a:t>cảm</a:t>
            </a:r>
            <a:r>
              <a:rPr lang="en-US" sz="40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4000" dirty="0" err="1" smtClean="0">
                <a:latin typeface="+mj-lt"/>
                <a:ea typeface="Arial"/>
                <a:cs typeface="Arial"/>
                <a:sym typeface="Arial"/>
              </a:rPr>
              <a:t>xúc</a:t>
            </a:r>
            <a:endParaRPr lang="en-US" sz="4000" dirty="0" smtClean="0">
              <a:latin typeface="+mj-lt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00000"/>
            </a:pPr>
            <a:r>
              <a:rPr lang="en-US" sz="4000" dirty="0" err="1" smtClean="0">
                <a:latin typeface="+mj-lt"/>
                <a:ea typeface="Arial"/>
                <a:cs typeface="Arial"/>
                <a:sym typeface="Arial"/>
              </a:rPr>
              <a:t>Hình</a:t>
            </a:r>
            <a:r>
              <a:rPr lang="en-US" sz="40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4000" dirty="0" err="1" smtClean="0">
                <a:latin typeface="+mj-lt"/>
                <a:ea typeface="Arial"/>
                <a:cs typeface="Arial"/>
                <a:sym typeface="Arial"/>
              </a:rPr>
              <a:t>ảnh</a:t>
            </a:r>
            <a:r>
              <a:rPr lang="en-US" sz="40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4000" dirty="0" err="1" smtClean="0">
                <a:latin typeface="+mj-lt"/>
                <a:ea typeface="Arial"/>
                <a:cs typeface="Arial"/>
                <a:sym typeface="Arial"/>
              </a:rPr>
              <a:t>thể</a:t>
            </a:r>
            <a:r>
              <a:rPr lang="en-US" sz="40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4000" dirty="0" err="1" smtClean="0">
                <a:latin typeface="+mj-lt"/>
                <a:ea typeface="Arial"/>
                <a:cs typeface="Arial"/>
                <a:sym typeface="Arial"/>
              </a:rPr>
              <a:t>hiện</a:t>
            </a:r>
            <a:r>
              <a:rPr lang="en-US" sz="40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4000" dirty="0" err="1" smtClean="0">
                <a:latin typeface="+mj-lt"/>
                <a:ea typeface="Arial"/>
                <a:cs typeface="Arial"/>
                <a:sym typeface="Arial"/>
              </a:rPr>
              <a:t>cảm</a:t>
            </a:r>
            <a:r>
              <a:rPr lang="en-US" sz="40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4000" dirty="0" err="1" smtClean="0">
                <a:latin typeface="+mj-lt"/>
                <a:ea typeface="Arial"/>
                <a:cs typeface="Arial"/>
                <a:sym typeface="Arial"/>
              </a:rPr>
              <a:t>xúc</a:t>
            </a:r>
            <a:r>
              <a:rPr lang="en-US" sz="40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4000" dirty="0" err="1" smtClean="0">
                <a:latin typeface="+mj-lt"/>
                <a:ea typeface="Arial"/>
                <a:cs typeface="Arial"/>
                <a:sym typeface="Arial"/>
              </a:rPr>
              <a:t>tương</a:t>
            </a:r>
            <a:r>
              <a:rPr lang="en-US" sz="40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4000" dirty="0" err="1" smtClean="0">
                <a:latin typeface="+mj-lt"/>
                <a:ea typeface="Arial"/>
                <a:cs typeface="Arial"/>
                <a:sym typeface="Arial"/>
              </a:rPr>
              <a:t>ứng</a:t>
            </a:r>
            <a:r>
              <a:rPr lang="en-US" sz="40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4000" dirty="0" err="1" smtClean="0">
                <a:latin typeface="+mj-lt"/>
                <a:ea typeface="Arial"/>
                <a:cs typeface="Arial"/>
                <a:sym typeface="Arial"/>
              </a:rPr>
              <a:t>với</a:t>
            </a:r>
            <a:r>
              <a:rPr lang="en-US" sz="40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4000" dirty="0" err="1" smtClean="0">
                <a:latin typeface="+mj-lt"/>
                <a:ea typeface="Arial"/>
                <a:cs typeface="Arial"/>
                <a:sym typeface="Arial"/>
              </a:rPr>
              <a:t>tên</a:t>
            </a:r>
            <a:r>
              <a:rPr lang="en-US" sz="40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4000" dirty="0" err="1" smtClean="0">
                <a:latin typeface="+mj-lt"/>
                <a:ea typeface="Arial"/>
                <a:cs typeface="Arial"/>
                <a:sym typeface="Arial"/>
              </a:rPr>
              <a:t>thư</a:t>
            </a:r>
            <a:r>
              <a:rPr lang="en-US" sz="40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4000" dirty="0" err="1" smtClean="0">
                <a:latin typeface="+mj-lt"/>
                <a:ea typeface="Arial"/>
                <a:cs typeface="Arial"/>
                <a:sym typeface="Arial"/>
              </a:rPr>
              <a:t>mục</a:t>
            </a:r>
            <a:endParaRPr lang="en-US" sz="4000" dirty="0" smtClean="0">
              <a:latin typeface="+mj-lt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00000"/>
            </a:pPr>
            <a:r>
              <a:rPr lang="en-US" sz="4000" b="0" dirty="0" err="1" smtClean="0">
                <a:latin typeface="+mj-lt"/>
                <a:ea typeface="Arial"/>
                <a:cs typeface="Arial"/>
                <a:sym typeface="Arial"/>
              </a:rPr>
              <a:t>Số</a:t>
            </a:r>
            <a:r>
              <a:rPr lang="en-US" sz="40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4000" b="0" dirty="0" err="1" smtClean="0">
                <a:latin typeface="+mj-lt"/>
                <a:ea typeface="Arial"/>
                <a:cs typeface="Arial"/>
                <a:sym typeface="Arial"/>
              </a:rPr>
              <a:t>lượng</a:t>
            </a:r>
            <a:r>
              <a:rPr lang="en-US" sz="40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4000" b="0" dirty="0" err="1" smtClean="0">
                <a:latin typeface="+mj-lt"/>
                <a:ea typeface="Arial"/>
                <a:cs typeface="Arial"/>
                <a:sym typeface="Arial"/>
              </a:rPr>
              <a:t>ảnh</a:t>
            </a:r>
            <a:r>
              <a:rPr lang="en-US" sz="40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4000" b="0" dirty="0" err="1" smtClean="0">
                <a:latin typeface="+mj-lt"/>
                <a:ea typeface="Arial"/>
                <a:cs typeface="Arial"/>
                <a:sym typeface="Arial"/>
              </a:rPr>
              <a:t>của</a:t>
            </a:r>
            <a:r>
              <a:rPr lang="en-US" sz="40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4000" b="0" dirty="0" err="1" smtClean="0">
                <a:latin typeface="+mj-lt"/>
                <a:ea typeface="Arial"/>
                <a:cs typeface="Arial"/>
                <a:sym typeface="Arial"/>
              </a:rPr>
              <a:t>từng</a:t>
            </a:r>
            <a:r>
              <a:rPr lang="en-US" sz="40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4000" b="0" dirty="0" err="1" smtClean="0">
                <a:latin typeface="+mj-lt"/>
                <a:ea typeface="Arial"/>
                <a:cs typeface="Arial"/>
                <a:sym typeface="Arial"/>
              </a:rPr>
              <a:t>thư</a:t>
            </a:r>
            <a:r>
              <a:rPr lang="en-US" sz="40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4000" b="0" dirty="0" err="1" smtClean="0">
                <a:latin typeface="+mj-lt"/>
                <a:ea typeface="Arial"/>
                <a:cs typeface="Arial"/>
                <a:sym typeface="Arial"/>
              </a:rPr>
              <a:t>mục</a:t>
            </a:r>
            <a:r>
              <a:rPr lang="en-US" sz="40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4000" b="0" dirty="0" err="1" smtClean="0">
                <a:latin typeface="+mj-lt"/>
                <a:ea typeface="Arial"/>
                <a:cs typeface="Arial"/>
                <a:sym typeface="Arial"/>
              </a:rPr>
              <a:t>là</a:t>
            </a:r>
            <a:r>
              <a:rPr lang="en-US" sz="40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4000" b="0" dirty="0" err="1" smtClean="0">
                <a:latin typeface="+mj-lt"/>
                <a:ea typeface="Arial"/>
                <a:cs typeface="Arial"/>
                <a:sym typeface="Arial"/>
              </a:rPr>
              <a:t>khác</a:t>
            </a:r>
            <a:r>
              <a:rPr lang="en-US" sz="40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4000" b="0" dirty="0" err="1" smtClean="0">
                <a:latin typeface="+mj-lt"/>
                <a:ea typeface="Arial"/>
                <a:cs typeface="Arial"/>
                <a:sym typeface="Arial"/>
              </a:rPr>
              <a:t>nhau</a:t>
            </a:r>
            <a:endParaRPr lang="en-US" sz="4000" b="0" dirty="0" smtClean="0">
              <a:latin typeface="+mj-lt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00000"/>
            </a:pPr>
            <a:r>
              <a:rPr lang="en-US" sz="4000" dirty="0" err="1" smtClean="0">
                <a:latin typeface="+mj-lt"/>
                <a:ea typeface="Arial"/>
                <a:cs typeface="Arial"/>
                <a:sym typeface="Arial"/>
              </a:rPr>
              <a:t>Số</a:t>
            </a:r>
            <a:r>
              <a:rPr lang="en-US" sz="40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4000" dirty="0" err="1" smtClean="0">
                <a:latin typeface="+mj-lt"/>
                <a:ea typeface="Arial"/>
                <a:cs typeface="Arial"/>
                <a:sym typeface="Arial"/>
              </a:rPr>
              <a:t>ảnh</a:t>
            </a:r>
            <a:r>
              <a:rPr lang="en-US" sz="40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4000" dirty="0" err="1" smtClean="0">
                <a:latin typeface="+mj-lt"/>
                <a:ea typeface="Arial"/>
                <a:cs typeface="Arial"/>
                <a:sym typeface="Arial"/>
              </a:rPr>
              <a:t>đủ</a:t>
            </a:r>
            <a:r>
              <a:rPr lang="en-US" sz="40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4000" dirty="0" err="1" smtClean="0">
                <a:latin typeface="+mj-lt"/>
                <a:ea typeface="Arial"/>
                <a:cs typeface="Arial"/>
                <a:sym typeface="Arial"/>
              </a:rPr>
              <a:t>lớn</a:t>
            </a:r>
            <a:endParaRPr lang="en-US" sz="4000" b="0" dirty="0"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331" name="Shape 331"/>
          <p:cNvSpPr txBox="1"/>
          <p:nvPr/>
        </p:nvSpPr>
        <p:spPr>
          <a:xfrm>
            <a:off x="3394868" y="6537325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2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lang="en-US" sz="14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Shape 332"/>
          <p:cNvSpPr txBox="1"/>
          <p:nvPr/>
        </p:nvSpPr>
        <p:spPr>
          <a:xfrm>
            <a:off x="4238625" y="4813300"/>
            <a:ext cx="446087" cy="3206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58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Verdana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SLD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-2222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lang="en-US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1052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xfrm>
            <a:off x="0" y="-1"/>
            <a:ext cx="9144000" cy="83820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476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4000" b="1" i="0" u="none" strike="noStrike" cap="none" dirty="0" err="1" smtClean="0">
                <a:ea typeface="Arial"/>
                <a:cs typeface="Arial"/>
                <a:sym typeface="Arial"/>
              </a:rPr>
              <a:t>Tiền</a:t>
            </a:r>
            <a:r>
              <a:rPr lang="en-US" sz="4000" b="1" i="0" u="none" strike="noStrike" cap="none" dirty="0" smtClean="0">
                <a:ea typeface="Arial"/>
                <a:cs typeface="Arial"/>
                <a:sym typeface="Arial"/>
              </a:rPr>
              <a:t> </a:t>
            </a:r>
            <a:r>
              <a:rPr lang="en-US" sz="4000" b="1" i="0" u="none" strike="noStrike" cap="none" dirty="0" err="1" smtClean="0">
                <a:ea typeface="Arial"/>
                <a:cs typeface="Arial"/>
                <a:sym typeface="Arial"/>
              </a:rPr>
              <a:t>Xử</a:t>
            </a:r>
            <a:r>
              <a:rPr lang="en-US" sz="4000" b="1" i="0" u="none" strike="noStrike" cap="none" dirty="0" smtClean="0">
                <a:ea typeface="Arial"/>
                <a:cs typeface="Arial"/>
                <a:sym typeface="Arial"/>
              </a:rPr>
              <a:t> </a:t>
            </a:r>
            <a:r>
              <a:rPr lang="en-US" sz="4000" b="1" i="0" u="none" strike="noStrike" cap="none" dirty="0" err="1" smtClean="0">
                <a:ea typeface="Arial"/>
                <a:cs typeface="Arial"/>
                <a:sym typeface="Arial"/>
              </a:rPr>
              <a:t>Lý</a:t>
            </a:r>
            <a:r>
              <a:rPr lang="en-US" sz="4000" b="1" i="0" u="none" strike="noStrike" cap="none" dirty="0" smtClean="0">
                <a:ea typeface="Arial"/>
                <a:cs typeface="Arial"/>
                <a:sym typeface="Arial"/>
              </a:rPr>
              <a:t> </a:t>
            </a:r>
            <a:r>
              <a:rPr lang="en-US" sz="4000" b="1" i="0" u="none" strike="noStrike" cap="none" dirty="0" err="1" smtClean="0">
                <a:ea typeface="Arial"/>
                <a:cs typeface="Arial"/>
                <a:sym typeface="Arial"/>
              </a:rPr>
              <a:t>Ảnh</a:t>
            </a:r>
            <a:endParaRPr lang="en-US" sz="4000" b="1" i="0" u="none" strike="noStrike" cap="none" dirty="0">
              <a:ea typeface="Arial"/>
              <a:cs typeface="Arial"/>
              <a:sym typeface="Arial"/>
            </a:endParaRPr>
          </a:p>
        </p:txBody>
      </p:sp>
      <p:sp>
        <p:nvSpPr>
          <p:cNvPr id="333" name="Shape 333"/>
          <p:cNvSpPr txBox="1">
            <a:spLocks noGrp="1"/>
          </p:cNvSpPr>
          <p:nvPr>
            <p:ph idx="1"/>
          </p:nvPr>
        </p:nvSpPr>
        <p:spPr>
          <a:xfrm>
            <a:off x="0" y="928687"/>
            <a:ext cx="9144000" cy="524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>
              <a:spcBef>
                <a:spcPts val="1100"/>
              </a:spcBef>
              <a:buSzPct val="100000"/>
            </a:pPr>
            <a:r>
              <a:rPr lang="en-US" sz="3600" b="0" dirty="0" err="1" smtClean="0">
                <a:latin typeface="+mj-lt"/>
                <a:ea typeface="Arial"/>
                <a:cs typeface="Arial"/>
                <a:sym typeface="Arial"/>
              </a:rPr>
              <a:t>Chuẩn</a:t>
            </a:r>
            <a:r>
              <a:rPr lang="en-US" sz="36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 smtClean="0">
                <a:latin typeface="+mj-lt"/>
                <a:ea typeface="Arial"/>
                <a:cs typeface="Arial"/>
                <a:sym typeface="Arial"/>
              </a:rPr>
              <a:t>hóa</a:t>
            </a:r>
            <a:r>
              <a:rPr lang="en-US" sz="36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 smtClean="0">
                <a:latin typeface="+mj-lt"/>
                <a:ea typeface="Arial"/>
                <a:cs typeface="Arial"/>
                <a:sym typeface="Arial"/>
              </a:rPr>
              <a:t>ảnh</a:t>
            </a:r>
            <a:r>
              <a:rPr lang="en-US" sz="3600" b="0" dirty="0" smtClean="0">
                <a:latin typeface="+mj-lt"/>
                <a:ea typeface="Arial"/>
                <a:cs typeface="Arial"/>
                <a:sym typeface="Arial"/>
              </a:rPr>
              <a:t>, </a:t>
            </a:r>
            <a:r>
              <a:rPr lang="en-US" sz="3600" dirty="0" err="1">
                <a:latin typeface="+mj-lt"/>
              </a:rPr>
              <a:t>chuyển</a:t>
            </a:r>
            <a:r>
              <a:rPr lang="en-US" sz="3600" dirty="0">
                <a:latin typeface="+mj-lt"/>
              </a:rPr>
              <a:t> </a:t>
            </a:r>
            <a:r>
              <a:rPr lang="en-US" sz="3600" dirty="0" err="1">
                <a:latin typeface="+mj-lt"/>
              </a:rPr>
              <a:t>các</a:t>
            </a:r>
            <a:r>
              <a:rPr lang="en-US" sz="3600" dirty="0">
                <a:latin typeface="+mj-lt"/>
              </a:rPr>
              <a:t> </a:t>
            </a:r>
            <a:r>
              <a:rPr lang="en-US" sz="3600" dirty="0" err="1">
                <a:latin typeface="+mj-lt"/>
              </a:rPr>
              <a:t>ảnh</a:t>
            </a:r>
            <a:r>
              <a:rPr lang="en-US" sz="3600" dirty="0">
                <a:latin typeface="+mj-lt"/>
              </a:rPr>
              <a:t> </a:t>
            </a:r>
            <a:r>
              <a:rPr lang="en-US" sz="3600" dirty="0" err="1">
                <a:latin typeface="+mj-lt"/>
              </a:rPr>
              <a:t>về</a:t>
            </a:r>
            <a:r>
              <a:rPr lang="en-US" sz="3600" dirty="0">
                <a:latin typeface="+mj-lt"/>
              </a:rPr>
              <a:t> </a:t>
            </a:r>
            <a:r>
              <a:rPr lang="en-US" sz="3600" dirty="0" err="1">
                <a:latin typeface="+mj-lt"/>
              </a:rPr>
              <a:t>cùng</a:t>
            </a:r>
            <a:r>
              <a:rPr lang="en-US" sz="3600" dirty="0">
                <a:latin typeface="+mj-lt"/>
              </a:rPr>
              <a:t> </a:t>
            </a:r>
            <a:r>
              <a:rPr lang="en-US" sz="3600" dirty="0" err="1">
                <a:latin typeface="+mj-lt"/>
              </a:rPr>
              <a:t>một</a:t>
            </a:r>
            <a:r>
              <a:rPr lang="en-US" sz="3600" dirty="0">
                <a:latin typeface="+mj-lt"/>
              </a:rPr>
              <a:t> </a:t>
            </a:r>
            <a:r>
              <a:rPr lang="en-US" sz="3600" dirty="0" err="1">
                <a:latin typeface="+mj-lt"/>
              </a:rPr>
              <a:t>kích</a:t>
            </a:r>
            <a:r>
              <a:rPr lang="en-US" sz="3600" dirty="0">
                <a:latin typeface="+mj-lt"/>
              </a:rPr>
              <a:t> </a:t>
            </a:r>
            <a:r>
              <a:rPr lang="en-US" sz="3600" dirty="0" err="1">
                <a:latin typeface="+mj-lt"/>
              </a:rPr>
              <a:t>thước</a:t>
            </a:r>
            <a:r>
              <a:rPr lang="en-US" sz="3600" dirty="0">
                <a:latin typeface="+mj-lt"/>
              </a:rPr>
              <a:t> </a:t>
            </a:r>
            <a:r>
              <a:rPr lang="en-US" sz="3600" dirty="0" err="1">
                <a:latin typeface="+mj-lt"/>
              </a:rPr>
              <a:t>nhưng</a:t>
            </a:r>
            <a:r>
              <a:rPr lang="en-US" sz="3600" dirty="0">
                <a:latin typeface="+mj-lt"/>
              </a:rPr>
              <a:t> </a:t>
            </a:r>
            <a:r>
              <a:rPr lang="en-US" sz="3600" dirty="0" err="1">
                <a:latin typeface="+mj-lt"/>
              </a:rPr>
              <a:t>vẫn</a:t>
            </a:r>
            <a:r>
              <a:rPr lang="en-US" sz="3600" dirty="0">
                <a:latin typeface="+mj-lt"/>
              </a:rPr>
              <a:t> </a:t>
            </a:r>
            <a:r>
              <a:rPr lang="en-US" sz="3600" dirty="0" err="1" smtClean="0">
                <a:latin typeface="+mj-lt"/>
              </a:rPr>
              <a:t>giữ</a:t>
            </a:r>
            <a:r>
              <a:rPr lang="en-US" sz="3600" dirty="0" smtClean="0">
                <a:latin typeface="+mj-lt"/>
              </a:rPr>
              <a:t> </a:t>
            </a:r>
            <a:r>
              <a:rPr lang="en-US" sz="3600" dirty="0" err="1" smtClean="0">
                <a:latin typeface="+mj-lt"/>
              </a:rPr>
              <a:t>nguyên</a:t>
            </a:r>
            <a:r>
              <a:rPr lang="en-US" sz="3600" dirty="0" smtClean="0">
                <a:latin typeface="+mj-lt"/>
              </a:rPr>
              <a:t> </a:t>
            </a:r>
            <a:r>
              <a:rPr lang="en-US" sz="3600" dirty="0" err="1" smtClean="0">
                <a:latin typeface="+mj-lt"/>
              </a:rPr>
              <a:t>nội</a:t>
            </a:r>
            <a:r>
              <a:rPr lang="en-US" sz="3600" dirty="0" smtClean="0">
                <a:latin typeface="+mj-lt"/>
              </a:rPr>
              <a:t> </a:t>
            </a:r>
            <a:r>
              <a:rPr lang="en-US" sz="3600" dirty="0">
                <a:latin typeface="+mj-lt"/>
              </a:rPr>
              <a:t>dung </a:t>
            </a:r>
            <a:r>
              <a:rPr lang="en-US" sz="3600" dirty="0" err="1" smtClean="0">
                <a:latin typeface="+mj-lt"/>
              </a:rPr>
              <a:t>ảnh</a:t>
            </a:r>
            <a:r>
              <a:rPr lang="en-US" sz="3600" dirty="0" smtClean="0">
                <a:latin typeface="+mj-lt"/>
              </a:rPr>
              <a:t>, </a:t>
            </a:r>
            <a:r>
              <a:rPr lang="en-US" sz="3600" dirty="0" err="1">
                <a:latin typeface="+mj-lt"/>
              </a:rPr>
              <a:t>không</a:t>
            </a:r>
            <a:r>
              <a:rPr lang="en-US" sz="3600" dirty="0">
                <a:latin typeface="+mj-lt"/>
              </a:rPr>
              <a:t> </a:t>
            </a:r>
            <a:r>
              <a:rPr lang="en-US" sz="3600" dirty="0" err="1">
                <a:latin typeface="+mj-lt"/>
              </a:rPr>
              <a:t>bị</a:t>
            </a:r>
            <a:r>
              <a:rPr lang="en-US" sz="3600" dirty="0">
                <a:latin typeface="+mj-lt"/>
              </a:rPr>
              <a:t> </a:t>
            </a:r>
            <a:r>
              <a:rPr lang="en-US" sz="3600" dirty="0" err="1">
                <a:latin typeface="+mj-lt"/>
              </a:rPr>
              <a:t>biến</a:t>
            </a:r>
            <a:r>
              <a:rPr lang="en-US" sz="3600" dirty="0">
                <a:latin typeface="+mj-lt"/>
              </a:rPr>
              <a:t> </a:t>
            </a:r>
            <a:r>
              <a:rPr lang="en-US" sz="3600" dirty="0" err="1" smtClean="0">
                <a:latin typeface="+mj-lt"/>
              </a:rPr>
              <a:t>dạng</a:t>
            </a:r>
            <a:endParaRPr lang="en-US" sz="3600" dirty="0" smtClean="0">
              <a:latin typeface="+mj-lt"/>
            </a:endParaRPr>
          </a:p>
          <a:p>
            <a:pPr lvl="0">
              <a:spcBef>
                <a:spcPts val="1100"/>
              </a:spcBef>
              <a:buSzPct val="100000"/>
            </a:pPr>
            <a:r>
              <a:rPr lang="en-US" sz="3600" b="0" dirty="0" err="1" smtClean="0">
                <a:latin typeface="+mj-lt"/>
                <a:ea typeface="Arial"/>
                <a:cs typeface="Arial"/>
                <a:sym typeface="Arial"/>
              </a:rPr>
              <a:t>Hỗ</a:t>
            </a:r>
            <a:r>
              <a:rPr lang="en-US" sz="36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 smtClean="0">
                <a:latin typeface="+mj-lt"/>
                <a:ea typeface="Arial"/>
                <a:cs typeface="Arial"/>
                <a:sym typeface="Arial"/>
              </a:rPr>
              <a:t>trợ</a:t>
            </a:r>
            <a:r>
              <a:rPr lang="en-US" sz="36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 smtClean="0">
                <a:latin typeface="+mj-lt"/>
                <a:ea typeface="Arial"/>
                <a:cs typeface="Arial"/>
                <a:sym typeface="Arial"/>
              </a:rPr>
              <a:t>cho</a:t>
            </a:r>
            <a:r>
              <a:rPr lang="en-US" sz="36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 smtClean="0">
                <a:latin typeface="+mj-lt"/>
                <a:ea typeface="Arial"/>
                <a:cs typeface="Arial"/>
                <a:sym typeface="Arial"/>
              </a:rPr>
              <a:t>huấn</a:t>
            </a:r>
            <a:r>
              <a:rPr lang="en-US" sz="36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 smtClean="0">
                <a:latin typeface="+mj-lt"/>
                <a:ea typeface="Arial"/>
                <a:cs typeface="Arial"/>
                <a:sym typeface="Arial"/>
              </a:rPr>
              <a:t>luyện</a:t>
            </a:r>
            <a:endParaRPr lang="en-US" sz="3600" b="0" dirty="0"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331" name="Shape 331"/>
          <p:cNvSpPr txBox="1"/>
          <p:nvPr/>
        </p:nvSpPr>
        <p:spPr>
          <a:xfrm>
            <a:off x="3394868" y="6538835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2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lang="en-US" sz="14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Shape 332"/>
          <p:cNvSpPr txBox="1"/>
          <p:nvPr/>
        </p:nvSpPr>
        <p:spPr>
          <a:xfrm>
            <a:off x="4238625" y="4813300"/>
            <a:ext cx="446087" cy="3206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58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Verdana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SLD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14" y="3818062"/>
            <a:ext cx="7628571" cy="199047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-2222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lang="en-US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058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xfrm>
            <a:off x="457200" y="-23811"/>
            <a:ext cx="8229600" cy="8620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476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4000" b="1" dirty="0" err="1" smtClean="0">
                <a:ea typeface="Arial"/>
                <a:cs typeface="Arial"/>
                <a:sym typeface="Arial"/>
              </a:rPr>
              <a:t>Phát</a:t>
            </a:r>
            <a:r>
              <a:rPr lang="en-US" sz="4000" b="1" dirty="0" smtClean="0"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 smtClean="0">
                <a:ea typeface="Arial"/>
                <a:cs typeface="Arial"/>
                <a:sym typeface="Arial"/>
              </a:rPr>
              <a:t>Hiện</a:t>
            </a:r>
            <a:r>
              <a:rPr lang="en-US" sz="4000" b="1" dirty="0" smtClean="0"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 smtClean="0">
                <a:ea typeface="Arial"/>
                <a:cs typeface="Arial"/>
                <a:sym typeface="Arial"/>
              </a:rPr>
              <a:t>Vùng</a:t>
            </a:r>
            <a:r>
              <a:rPr lang="en-US" sz="4000" b="1" dirty="0" smtClean="0"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 smtClean="0">
                <a:ea typeface="Arial"/>
                <a:cs typeface="Arial"/>
                <a:sym typeface="Arial"/>
              </a:rPr>
              <a:t>Ứng</a:t>
            </a:r>
            <a:r>
              <a:rPr lang="en-US" sz="4000" b="1" dirty="0" smtClean="0"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 smtClean="0">
                <a:ea typeface="Arial"/>
                <a:cs typeface="Arial"/>
                <a:sym typeface="Arial"/>
              </a:rPr>
              <a:t>Viên</a:t>
            </a:r>
            <a:endParaRPr lang="en-US" sz="4000" b="1" i="0" u="none" strike="noStrike" cap="none" dirty="0">
              <a:ea typeface="Arial"/>
              <a:cs typeface="Arial"/>
              <a:sym typeface="Arial"/>
            </a:endParaRPr>
          </a:p>
        </p:txBody>
      </p:sp>
      <p:sp>
        <p:nvSpPr>
          <p:cNvPr id="333" name="Shape 333"/>
          <p:cNvSpPr txBox="1">
            <a:spLocks noGrp="1"/>
          </p:cNvSpPr>
          <p:nvPr>
            <p:ph idx="1"/>
          </p:nvPr>
        </p:nvSpPr>
        <p:spPr>
          <a:xfrm>
            <a:off x="0" y="928687"/>
            <a:ext cx="9144000" cy="560863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00000"/>
            </a:pPr>
            <a:r>
              <a:rPr lang="en-US" sz="3600" b="0" dirty="0" err="1" smtClean="0">
                <a:latin typeface="+mj-lt"/>
                <a:ea typeface="Arial"/>
                <a:cs typeface="Arial"/>
                <a:sym typeface="Arial"/>
              </a:rPr>
              <a:t>Phát</a:t>
            </a:r>
            <a:r>
              <a:rPr lang="en-US" sz="36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 smtClean="0">
                <a:latin typeface="+mj-lt"/>
                <a:ea typeface="Arial"/>
                <a:cs typeface="Arial"/>
                <a:sym typeface="Arial"/>
              </a:rPr>
              <a:t>hiện</a:t>
            </a:r>
            <a:r>
              <a:rPr lang="en-US" sz="36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 smtClean="0">
                <a:latin typeface="+mj-lt"/>
                <a:ea typeface="Arial"/>
                <a:cs typeface="Arial"/>
                <a:sym typeface="Arial"/>
              </a:rPr>
              <a:t>vùng</a:t>
            </a:r>
            <a:r>
              <a:rPr lang="en-US" sz="36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 smtClean="0">
                <a:latin typeface="+mj-lt"/>
                <a:ea typeface="Arial"/>
                <a:cs typeface="Arial"/>
                <a:sym typeface="Arial"/>
              </a:rPr>
              <a:t>mặt</a:t>
            </a:r>
            <a:endParaRPr lang="en-US" sz="3600" b="0" dirty="0" smtClean="0">
              <a:latin typeface="+mj-lt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00000"/>
            </a:pP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Dùng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đặc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trưng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Haar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-like</a:t>
            </a:r>
          </a:p>
          <a:p>
            <a:pPr marR="0" lvl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00000"/>
            </a:pPr>
            <a:r>
              <a:rPr lang="en-US" sz="3600" b="0" dirty="0" err="1" smtClean="0">
                <a:latin typeface="+mj-lt"/>
                <a:ea typeface="Arial"/>
                <a:cs typeface="Arial"/>
                <a:sym typeface="Arial"/>
              </a:rPr>
              <a:t>Nhiều</a:t>
            </a:r>
            <a:r>
              <a:rPr lang="en-US" sz="36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 smtClean="0">
                <a:latin typeface="+mj-lt"/>
                <a:ea typeface="Arial"/>
                <a:cs typeface="Arial"/>
                <a:sym typeface="Arial"/>
              </a:rPr>
              <a:t>vùng</a:t>
            </a:r>
            <a:r>
              <a:rPr lang="en-US" sz="36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không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là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vùng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ứng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viên</a:t>
            </a:r>
            <a:endParaRPr lang="en-US" sz="3600" dirty="0" smtClean="0"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331" name="Shape 331"/>
          <p:cNvSpPr txBox="1"/>
          <p:nvPr/>
        </p:nvSpPr>
        <p:spPr>
          <a:xfrm>
            <a:off x="3505200" y="6537325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2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lang="en-US" sz="14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Shape 332"/>
          <p:cNvSpPr txBox="1"/>
          <p:nvPr/>
        </p:nvSpPr>
        <p:spPr>
          <a:xfrm>
            <a:off x="4238625" y="4813300"/>
            <a:ext cx="446087" cy="3206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58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Verdana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SLD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524" y="3310551"/>
            <a:ext cx="4001749" cy="300549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-2222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lang="en-US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2745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717786" y="46736"/>
            <a:ext cx="8229600" cy="87153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63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33333"/>
              <a:buFont typeface="Arial"/>
              <a:buNone/>
            </a:pPr>
            <a:r>
              <a:rPr lang="en-US" sz="3200" b="1" i="0" u="none" strike="noStrike" cap="none" dirty="0" err="1" smtClean="0">
                <a:ea typeface="Arial"/>
                <a:cs typeface="Arial"/>
                <a:sym typeface="Arial"/>
              </a:rPr>
              <a:t>Nội</a:t>
            </a:r>
            <a:r>
              <a:rPr lang="en-US" sz="3200" b="1" i="0" u="none" strike="noStrike" cap="none" dirty="0" smtClean="0">
                <a:ea typeface="Arial"/>
                <a:cs typeface="Arial"/>
                <a:sym typeface="Arial"/>
              </a:rPr>
              <a:t> Dung</a:t>
            </a:r>
            <a:endParaRPr lang="en-US" sz="3200" b="1" i="0" u="none" strike="noStrike" cap="none" dirty="0">
              <a:ea typeface="Arial"/>
              <a:cs typeface="Arial"/>
              <a:sym typeface="Arial"/>
            </a:endParaRPr>
          </a:p>
        </p:txBody>
      </p:sp>
      <p:grpSp>
        <p:nvGrpSpPr>
          <p:cNvPr id="122" name="Shape 122"/>
          <p:cNvGrpSpPr/>
          <p:nvPr/>
        </p:nvGrpSpPr>
        <p:grpSpPr>
          <a:xfrm>
            <a:off x="1663273" y="1246092"/>
            <a:ext cx="5990457" cy="627063"/>
            <a:chOff x="1981200" y="1757362"/>
            <a:chExt cx="5106988" cy="627063"/>
          </a:xfrm>
        </p:grpSpPr>
        <p:cxnSp>
          <p:nvCxnSpPr>
            <p:cNvPr id="123" name="Shape 123"/>
            <p:cNvCxnSpPr/>
            <p:nvPr/>
          </p:nvCxnSpPr>
          <p:spPr>
            <a:xfrm>
              <a:off x="2286000" y="2384425"/>
              <a:ext cx="4800600" cy="0"/>
            </a:xfrm>
            <a:prstGeom prst="straightConnector1">
              <a:avLst/>
            </a:prstGeom>
            <a:noFill/>
            <a:ln w="25400" cap="flat" cmpd="sng">
              <a:solidFill>
                <a:srgbClr val="C0C0C0"/>
              </a:solidFill>
              <a:prstDash val="solid"/>
              <a:miter lim="8000"/>
              <a:headEnd type="none" w="med" len="med"/>
              <a:tailEnd type="oval" w="med" len="med"/>
            </a:ln>
          </p:spPr>
        </p:cxnSp>
        <p:sp>
          <p:nvSpPr>
            <p:cNvPr id="124" name="Shape 124"/>
            <p:cNvSpPr txBox="1"/>
            <p:nvPr/>
          </p:nvSpPr>
          <p:spPr>
            <a:xfrm rot="3360000">
              <a:off x="2001837" y="1808162"/>
              <a:ext cx="479425" cy="5207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Shape 125"/>
            <p:cNvSpPr txBox="1"/>
            <p:nvPr/>
          </p:nvSpPr>
          <p:spPr>
            <a:xfrm>
              <a:off x="2659062" y="1757362"/>
              <a:ext cx="4429126" cy="5238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-44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lang="en-US" sz="3600" i="0" u="none" strike="noStrike" cap="none" dirty="0" err="1">
                  <a:solidFill>
                    <a:schemeClr val="tx1"/>
                  </a:solidFill>
                  <a:latin typeface="+mj-lt"/>
                </a:rPr>
                <a:t>Tổng</a:t>
              </a:r>
              <a:r>
                <a:rPr lang="en-US" sz="3600" i="0" u="none" strike="noStrike" cap="none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US" sz="3600" i="0" u="none" strike="noStrike" cap="none" dirty="0" err="1">
                  <a:solidFill>
                    <a:schemeClr val="tx1"/>
                  </a:solidFill>
                  <a:latin typeface="+mj-lt"/>
                </a:rPr>
                <a:t>quan</a:t>
              </a:r>
              <a:endParaRPr lang="en-US" sz="3600" i="0" u="none" strike="noStrike" cap="none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26" name="Shape 126"/>
            <p:cNvSpPr txBox="1"/>
            <p:nvPr/>
          </p:nvSpPr>
          <p:spPr>
            <a:xfrm>
              <a:off x="2057400" y="1851025"/>
              <a:ext cx="312737" cy="461962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-381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Times New Roman"/>
                <a:buNone/>
              </a:pPr>
              <a:r>
                <a:rPr lang="en-US" sz="2400" b="1" i="0" u="none" strike="noStrike" cap="none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</a:p>
          </p:txBody>
        </p:sp>
      </p:grpSp>
      <p:grpSp>
        <p:nvGrpSpPr>
          <p:cNvPr id="127" name="Shape 127"/>
          <p:cNvGrpSpPr/>
          <p:nvPr/>
        </p:nvGrpSpPr>
        <p:grpSpPr>
          <a:xfrm>
            <a:off x="1566471" y="2009851"/>
            <a:ext cx="6083266" cy="688633"/>
            <a:chOff x="1891664" y="2486196"/>
            <a:chExt cx="5194936" cy="688633"/>
          </a:xfrm>
        </p:grpSpPr>
        <p:cxnSp>
          <p:nvCxnSpPr>
            <p:cNvPr id="128" name="Shape 128"/>
            <p:cNvCxnSpPr/>
            <p:nvPr/>
          </p:nvCxnSpPr>
          <p:spPr>
            <a:xfrm>
              <a:off x="2286000" y="3146425"/>
              <a:ext cx="4800600" cy="0"/>
            </a:xfrm>
            <a:prstGeom prst="straightConnector1">
              <a:avLst/>
            </a:prstGeom>
            <a:noFill/>
            <a:ln w="25400" cap="flat" cmpd="sng">
              <a:solidFill>
                <a:srgbClr val="C0C0C0"/>
              </a:solidFill>
              <a:prstDash val="solid"/>
              <a:miter lim="8000"/>
              <a:headEnd type="none" w="med" len="med"/>
              <a:tailEnd type="oval" w="med" len="med"/>
            </a:ln>
          </p:spPr>
        </p:cxnSp>
        <p:sp>
          <p:nvSpPr>
            <p:cNvPr id="129" name="Shape 129"/>
            <p:cNvSpPr txBox="1"/>
            <p:nvPr/>
          </p:nvSpPr>
          <p:spPr>
            <a:xfrm rot="3360000">
              <a:off x="2001837" y="2570162"/>
              <a:ext cx="479425" cy="5207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Shape 130"/>
            <p:cNvSpPr txBox="1"/>
            <p:nvPr/>
          </p:nvSpPr>
          <p:spPr>
            <a:xfrm>
              <a:off x="2659062" y="2543175"/>
              <a:ext cx="4357687" cy="5238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-44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lang="en-US" sz="3600" i="0" u="none" strike="noStrike" cap="none" dirty="0" err="1" smtClean="0">
                  <a:solidFill>
                    <a:schemeClr val="tx1"/>
                  </a:solidFill>
                  <a:latin typeface="+mj-lt"/>
                </a:rPr>
                <a:t>Cơ</a:t>
              </a:r>
              <a:r>
                <a:rPr lang="en-US" sz="3600" i="0" u="none" strike="noStrike" cap="none" dirty="0" smtClean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US" sz="3600" i="0" u="none" strike="noStrike" cap="none" dirty="0" err="1" smtClean="0">
                  <a:solidFill>
                    <a:schemeClr val="tx1"/>
                  </a:solidFill>
                  <a:latin typeface="+mj-lt"/>
                </a:rPr>
                <a:t>sở</a:t>
              </a:r>
              <a:r>
                <a:rPr lang="en-US" sz="3600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US" sz="3600" i="0" u="none" strike="noStrike" cap="none" dirty="0" err="1" smtClean="0">
                  <a:solidFill>
                    <a:schemeClr val="tx1"/>
                  </a:solidFill>
                  <a:latin typeface="+mj-lt"/>
                </a:rPr>
                <a:t>thực</a:t>
              </a:r>
              <a:r>
                <a:rPr lang="en-US" sz="3600" i="0" u="none" strike="noStrike" cap="none" dirty="0" smtClean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US" sz="3600" i="0" u="none" strike="noStrike" cap="none" dirty="0" err="1" smtClean="0">
                  <a:solidFill>
                    <a:schemeClr val="tx1"/>
                  </a:solidFill>
                  <a:latin typeface="+mj-lt"/>
                </a:rPr>
                <a:t>tiễn</a:t>
              </a:r>
              <a:endParaRPr lang="en-US" sz="3600" i="0" u="none" strike="noStrike" cap="none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31" name="Shape 131"/>
            <p:cNvSpPr txBox="1"/>
            <p:nvPr/>
          </p:nvSpPr>
          <p:spPr>
            <a:xfrm>
              <a:off x="2057400" y="2613025"/>
              <a:ext cx="312737" cy="461962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-381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Times New Roman"/>
                <a:buNone/>
              </a:pPr>
              <a:r>
                <a:rPr lang="en-US" sz="2400" b="1" i="0" u="none" strike="noStrike" cap="none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</p:grpSp>
      <p:grpSp>
        <p:nvGrpSpPr>
          <p:cNvPr id="132" name="Shape 132"/>
          <p:cNvGrpSpPr/>
          <p:nvPr/>
        </p:nvGrpSpPr>
        <p:grpSpPr>
          <a:xfrm>
            <a:off x="1566471" y="2867101"/>
            <a:ext cx="6083266" cy="688633"/>
            <a:chOff x="1891664" y="3378370"/>
            <a:chExt cx="5194936" cy="688633"/>
          </a:xfrm>
        </p:grpSpPr>
        <p:cxnSp>
          <p:nvCxnSpPr>
            <p:cNvPr id="133" name="Shape 133"/>
            <p:cNvCxnSpPr/>
            <p:nvPr/>
          </p:nvCxnSpPr>
          <p:spPr>
            <a:xfrm>
              <a:off x="2286000" y="4038600"/>
              <a:ext cx="4800600" cy="0"/>
            </a:xfrm>
            <a:prstGeom prst="straightConnector1">
              <a:avLst/>
            </a:prstGeom>
            <a:noFill/>
            <a:ln w="25400" cap="flat" cmpd="sng">
              <a:solidFill>
                <a:srgbClr val="C0C0C0"/>
              </a:solidFill>
              <a:prstDash val="solid"/>
              <a:miter lim="8000"/>
              <a:headEnd type="none" w="med" len="med"/>
              <a:tailEnd type="oval" w="med" len="med"/>
            </a:ln>
          </p:spPr>
        </p:cxnSp>
        <p:sp>
          <p:nvSpPr>
            <p:cNvPr id="134" name="Shape 134"/>
            <p:cNvSpPr txBox="1"/>
            <p:nvPr/>
          </p:nvSpPr>
          <p:spPr>
            <a:xfrm rot="3360000">
              <a:off x="2001837" y="3462337"/>
              <a:ext cx="479425" cy="5207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Shape 135"/>
            <p:cNvSpPr txBox="1"/>
            <p:nvPr/>
          </p:nvSpPr>
          <p:spPr>
            <a:xfrm>
              <a:off x="2659062" y="3395662"/>
              <a:ext cx="4383000" cy="523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-44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lang="en-US" sz="3600" dirty="0" err="1" smtClean="0">
                  <a:solidFill>
                    <a:schemeClr val="tx1"/>
                  </a:solidFill>
                  <a:latin typeface="+mj-lt"/>
                </a:rPr>
                <a:t>Cơ</a:t>
              </a:r>
              <a:r>
                <a:rPr lang="en-US" sz="3600" dirty="0" smtClean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US" sz="3600" dirty="0" err="1" smtClean="0">
                  <a:solidFill>
                    <a:schemeClr val="tx1"/>
                  </a:solidFill>
                  <a:latin typeface="+mj-lt"/>
                </a:rPr>
                <a:t>sở</a:t>
              </a:r>
              <a:r>
                <a:rPr lang="en-US" sz="3600" dirty="0" smtClean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US" sz="3600" dirty="0" err="1" smtClean="0">
                  <a:solidFill>
                    <a:schemeClr val="tx1"/>
                  </a:solidFill>
                  <a:latin typeface="+mj-lt"/>
                </a:rPr>
                <a:t>khoa</a:t>
              </a:r>
              <a:r>
                <a:rPr lang="en-US" sz="3600" dirty="0" smtClean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US" sz="3600" dirty="0" err="1" smtClean="0">
                  <a:solidFill>
                    <a:schemeClr val="tx1"/>
                  </a:solidFill>
                  <a:latin typeface="+mj-lt"/>
                </a:rPr>
                <a:t>học</a:t>
              </a:r>
              <a:endParaRPr lang="en-US" sz="3600" i="0" u="none" strike="noStrike" cap="none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36" name="Shape 136"/>
            <p:cNvSpPr txBox="1"/>
            <p:nvPr/>
          </p:nvSpPr>
          <p:spPr>
            <a:xfrm>
              <a:off x="2057400" y="3505200"/>
              <a:ext cx="317500" cy="461962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-381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Times New Roman"/>
                <a:buNone/>
              </a:pPr>
              <a:r>
                <a:rPr lang="en-US" sz="2400" b="1" i="0" u="none" strike="noStrike" cap="non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grpSp>
        <p:nvGrpSpPr>
          <p:cNvPr id="137" name="Shape 137"/>
          <p:cNvGrpSpPr/>
          <p:nvPr/>
        </p:nvGrpSpPr>
        <p:grpSpPr>
          <a:xfrm>
            <a:off x="1566471" y="3705300"/>
            <a:ext cx="6083266" cy="688633"/>
            <a:chOff x="1891664" y="4216570"/>
            <a:chExt cx="5194936" cy="688633"/>
          </a:xfrm>
        </p:grpSpPr>
        <p:cxnSp>
          <p:nvCxnSpPr>
            <p:cNvPr id="138" name="Shape 138"/>
            <p:cNvCxnSpPr/>
            <p:nvPr/>
          </p:nvCxnSpPr>
          <p:spPr>
            <a:xfrm>
              <a:off x="2286000" y="4876800"/>
              <a:ext cx="4800600" cy="0"/>
            </a:xfrm>
            <a:prstGeom prst="straightConnector1">
              <a:avLst/>
            </a:prstGeom>
            <a:noFill/>
            <a:ln w="25400" cap="flat" cmpd="sng">
              <a:solidFill>
                <a:srgbClr val="C0C0C0"/>
              </a:solidFill>
              <a:prstDash val="solid"/>
              <a:miter lim="8000"/>
              <a:headEnd type="none" w="med" len="med"/>
              <a:tailEnd type="oval" w="med" len="med"/>
            </a:ln>
          </p:spPr>
        </p:cxnSp>
        <p:sp>
          <p:nvSpPr>
            <p:cNvPr id="139" name="Shape 139"/>
            <p:cNvSpPr txBox="1"/>
            <p:nvPr/>
          </p:nvSpPr>
          <p:spPr>
            <a:xfrm rot="3360000">
              <a:off x="2001837" y="4300537"/>
              <a:ext cx="479425" cy="5207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Shape 140"/>
            <p:cNvSpPr txBox="1"/>
            <p:nvPr/>
          </p:nvSpPr>
          <p:spPr>
            <a:xfrm>
              <a:off x="2659062" y="4257675"/>
              <a:ext cx="4305300" cy="5238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-44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lang="en-US" sz="3600" i="0" u="none" strike="noStrike" cap="none" dirty="0" err="1">
                  <a:solidFill>
                    <a:schemeClr val="tx1"/>
                  </a:solidFill>
                  <a:latin typeface="+mj-lt"/>
                </a:rPr>
                <a:t>Nội</a:t>
              </a:r>
              <a:r>
                <a:rPr lang="en-US" sz="3600" i="0" u="none" strike="noStrike" cap="none" dirty="0">
                  <a:solidFill>
                    <a:schemeClr val="tx1"/>
                  </a:solidFill>
                  <a:latin typeface="+mj-lt"/>
                </a:rPr>
                <a:t> dung </a:t>
              </a:r>
              <a:r>
                <a:rPr lang="en-US" sz="3600" i="0" u="none" strike="noStrike" cap="none" dirty="0" err="1" smtClean="0">
                  <a:solidFill>
                    <a:schemeClr val="tx1"/>
                  </a:solidFill>
                  <a:latin typeface="+mj-lt"/>
                </a:rPr>
                <a:t>thực</a:t>
              </a:r>
              <a:r>
                <a:rPr lang="en-US" sz="3600" i="0" u="none" strike="noStrike" cap="none" dirty="0" smtClean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US" sz="3600" i="0" u="none" strike="noStrike" cap="none" dirty="0" err="1" smtClean="0">
                  <a:solidFill>
                    <a:schemeClr val="tx1"/>
                  </a:solidFill>
                  <a:latin typeface="+mj-lt"/>
                </a:rPr>
                <a:t>hiện</a:t>
              </a:r>
              <a:endParaRPr lang="en-US" sz="3600" i="0" u="none" strike="noStrike" cap="none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41" name="Shape 141"/>
            <p:cNvSpPr txBox="1"/>
            <p:nvPr/>
          </p:nvSpPr>
          <p:spPr>
            <a:xfrm>
              <a:off x="2057400" y="4343400"/>
              <a:ext cx="317500" cy="461962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-381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Times New Roman"/>
                <a:buNone/>
              </a:pPr>
              <a:r>
                <a:rPr lang="en-US" sz="2400" b="1" i="0" u="none" strike="noStrike" cap="none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</a:p>
          </p:txBody>
        </p:sp>
      </p:grpSp>
      <p:grpSp>
        <p:nvGrpSpPr>
          <p:cNvPr id="142" name="Shape 142"/>
          <p:cNvGrpSpPr/>
          <p:nvPr/>
        </p:nvGrpSpPr>
        <p:grpSpPr>
          <a:xfrm>
            <a:off x="1663273" y="4675093"/>
            <a:ext cx="6644386" cy="582613"/>
            <a:chOff x="1981200" y="5186362"/>
            <a:chExt cx="5671176" cy="582613"/>
          </a:xfrm>
        </p:grpSpPr>
        <p:cxnSp>
          <p:nvCxnSpPr>
            <p:cNvPr id="143" name="Shape 143"/>
            <p:cNvCxnSpPr/>
            <p:nvPr/>
          </p:nvCxnSpPr>
          <p:spPr>
            <a:xfrm>
              <a:off x="2286000" y="5768975"/>
              <a:ext cx="4800600" cy="0"/>
            </a:xfrm>
            <a:prstGeom prst="straightConnector1">
              <a:avLst/>
            </a:prstGeom>
            <a:noFill/>
            <a:ln w="25400" cap="flat" cmpd="sng">
              <a:solidFill>
                <a:srgbClr val="C0C0C0"/>
              </a:solidFill>
              <a:prstDash val="solid"/>
              <a:miter lim="8000"/>
              <a:headEnd type="none" w="med" len="med"/>
              <a:tailEnd type="oval" w="med" len="med"/>
            </a:ln>
          </p:spPr>
        </p:cxnSp>
        <p:sp>
          <p:nvSpPr>
            <p:cNvPr id="144" name="Shape 144"/>
            <p:cNvSpPr txBox="1"/>
            <p:nvPr/>
          </p:nvSpPr>
          <p:spPr>
            <a:xfrm rot="3360000">
              <a:off x="2001837" y="5192712"/>
              <a:ext cx="479425" cy="5207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Shape 145"/>
            <p:cNvSpPr txBox="1"/>
            <p:nvPr/>
          </p:nvSpPr>
          <p:spPr>
            <a:xfrm>
              <a:off x="2659062" y="5186362"/>
              <a:ext cx="4993314" cy="5238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-44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lang="en-US" sz="3600" i="0" u="none" strike="noStrike" cap="none" dirty="0" err="1" smtClean="0">
                  <a:solidFill>
                    <a:schemeClr val="tx1"/>
                  </a:solidFill>
                  <a:latin typeface="+mj-lt"/>
                </a:rPr>
                <a:t>Kết</a:t>
              </a:r>
              <a:r>
                <a:rPr lang="en-US" sz="3600" i="0" u="none" strike="noStrike" cap="none" dirty="0" smtClean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US" sz="3600" i="0" u="none" strike="noStrike" cap="none" dirty="0" err="1" smtClean="0">
                  <a:solidFill>
                    <a:schemeClr val="tx1"/>
                  </a:solidFill>
                  <a:latin typeface="+mj-lt"/>
                </a:rPr>
                <a:t>luận</a:t>
              </a:r>
              <a:endParaRPr lang="en-US" sz="3600" i="0" u="none" strike="noStrike" cap="none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46" name="Shape 146"/>
            <p:cNvSpPr txBox="1"/>
            <p:nvPr/>
          </p:nvSpPr>
          <p:spPr>
            <a:xfrm>
              <a:off x="2057400" y="5235575"/>
              <a:ext cx="317500" cy="461962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-381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Times New Roman"/>
                <a:buNone/>
              </a:pPr>
              <a:r>
                <a:rPr lang="en-US" sz="2400" b="1" i="0" u="none" strike="noStrike" cap="none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</p:grpSp>
      <p:sp>
        <p:nvSpPr>
          <p:cNvPr id="147" name="Shape 147"/>
          <p:cNvSpPr txBox="1"/>
          <p:nvPr/>
        </p:nvSpPr>
        <p:spPr>
          <a:xfrm>
            <a:off x="3276600" y="6537325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2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lang="en-US" sz="1400" b="0" i="0" u="none" strike="noStrike" cap="none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9" name="Shape 142"/>
          <p:cNvGrpSpPr/>
          <p:nvPr/>
        </p:nvGrpSpPr>
        <p:grpSpPr>
          <a:xfrm>
            <a:off x="1596462" y="5477837"/>
            <a:ext cx="6083266" cy="688633"/>
            <a:chOff x="1891664" y="5108745"/>
            <a:chExt cx="5194936" cy="688633"/>
          </a:xfrm>
        </p:grpSpPr>
        <p:cxnSp>
          <p:nvCxnSpPr>
            <p:cNvPr id="30" name="Shape 143"/>
            <p:cNvCxnSpPr/>
            <p:nvPr/>
          </p:nvCxnSpPr>
          <p:spPr>
            <a:xfrm>
              <a:off x="2286000" y="5768975"/>
              <a:ext cx="4800600" cy="0"/>
            </a:xfrm>
            <a:prstGeom prst="straightConnector1">
              <a:avLst/>
            </a:prstGeom>
            <a:noFill/>
            <a:ln w="25400" cap="flat" cmpd="sng">
              <a:solidFill>
                <a:srgbClr val="C0C0C0"/>
              </a:solidFill>
              <a:prstDash val="solid"/>
              <a:miter lim="8000"/>
              <a:headEnd type="none" w="med" len="med"/>
              <a:tailEnd type="oval" w="med" len="med"/>
            </a:ln>
          </p:spPr>
        </p:cxnSp>
        <p:sp>
          <p:nvSpPr>
            <p:cNvPr id="31" name="Shape 144"/>
            <p:cNvSpPr txBox="1"/>
            <p:nvPr/>
          </p:nvSpPr>
          <p:spPr>
            <a:xfrm rot="3360000">
              <a:off x="2001837" y="5192712"/>
              <a:ext cx="479425" cy="5207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285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Shape 145"/>
            <p:cNvSpPr txBox="1"/>
            <p:nvPr/>
          </p:nvSpPr>
          <p:spPr>
            <a:xfrm>
              <a:off x="2659062" y="5186362"/>
              <a:ext cx="4352925" cy="5238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-44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lang="en-US" sz="3600" i="0" u="none" strike="noStrike" cap="none" dirty="0" err="1">
                  <a:solidFill>
                    <a:schemeClr val="tx1"/>
                  </a:solidFill>
                  <a:latin typeface="+mj-lt"/>
                </a:rPr>
                <a:t>Tài</a:t>
              </a:r>
              <a:r>
                <a:rPr lang="en-US" sz="3600" i="0" u="none" strike="noStrike" cap="none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US" sz="3600" i="0" u="none" strike="noStrike" cap="none" dirty="0" err="1">
                  <a:solidFill>
                    <a:schemeClr val="tx1"/>
                  </a:solidFill>
                  <a:latin typeface="+mj-lt"/>
                </a:rPr>
                <a:t>liệu</a:t>
              </a:r>
              <a:r>
                <a:rPr lang="en-US" sz="3600" i="0" u="none" strike="noStrike" cap="none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US" sz="3600" i="0" u="none" strike="noStrike" cap="none" dirty="0" err="1">
                  <a:solidFill>
                    <a:schemeClr val="tx1"/>
                  </a:solidFill>
                  <a:latin typeface="+mj-lt"/>
                </a:rPr>
                <a:t>tham</a:t>
              </a:r>
              <a:r>
                <a:rPr lang="en-US" sz="3600" i="0" u="none" strike="noStrike" cap="none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US" sz="3600" i="0" u="none" strike="noStrike" cap="none" dirty="0" err="1">
                  <a:solidFill>
                    <a:schemeClr val="tx1"/>
                  </a:solidFill>
                  <a:latin typeface="+mj-lt"/>
                </a:rPr>
                <a:t>khảo</a:t>
              </a:r>
              <a:endParaRPr lang="en-US" sz="3600" i="0" u="none" strike="noStrike" cap="none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3" name="Shape 146"/>
            <p:cNvSpPr txBox="1"/>
            <p:nvPr/>
          </p:nvSpPr>
          <p:spPr>
            <a:xfrm>
              <a:off x="2057400" y="5235575"/>
              <a:ext cx="317500" cy="461962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-381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Times New Roman"/>
                <a:buNone/>
              </a:pPr>
              <a:r>
                <a:rPr lang="en-US" sz="2400" b="1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endParaRPr lang="en-US" sz="2400" b="1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-2222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en-US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xfrm>
            <a:off x="0" y="-1"/>
            <a:ext cx="9144000" cy="83820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476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4000" b="1" dirty="0" err="1" smtClean="0">
                <a:ea typeface="Arial"/>
                <a:cs typeface="Arial"/>
                <a:sym typeface="Arial"/>
              </a:rPr>
              <a:t>Lấy</a:t>
            </a:r>
            <a:r>
              <a:rPr lang="en-US" sz="4000" b="1" dirty="0" smtClean="0">
                <a:ea typeface="Arial"/>
                <a:cs typeface="Arial"/>
                <a:sym typeface="Arial"/>
              </a:rPr>
              <a:t> Landmarks </a:t>
            </a:r>
            <a:r>
              <a:rPr lang="en-US" sz="4000" b="1" dirty="0" err="1">
                <a:ea typeface="Arial"/>
                <a:cs typeface="Arial"/>
                <a:sym typeface="Arial"/>
              </a:rPr>
              <a:t>G</a:t>
            </a:r>
            <a:r>
              <a:rPr lang="en-US" sz="4000" b="1" dirty="0" err="1" smtClean="0">
                <a:ea typeface="Arial"/>
                <a:cs typeface="Arial"/>
                <a:sym typeface="Arial"/>
              </a:rPr>
              <a:t>ương</a:t>
            </a:r>
            <a:r>
              <a:rPr lang="en-US" sz="4000" b="1" dirty="0" smtClean="0"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>
                <a:ea typeface="Arial"/>
                <a:cs typeface="Arial"/>
                <a:sym typeface="Arial"/>
              </a:rPr>
              <a:t>M</a:t>
            </a:r>
            <a:r>
              <a:rPr lang="en-US" sz="4000" b="1" dirty="0" err="1" smtClean="0">
                <a:ea typeface="Arial"/>
                <a:cs typeface="Arial"/>
                <a:sym typeface="Arial"/>
              </a:rPr>
              <a:t>ặt</a:t>
            </a:r>
            <a:endParaRPr lang="en-US" sz="4000" b="1" i="0" u="none" strike="noStrike" cap="none" dirty="0">
              <a:ea typeface="Arial"/>
              <a:cs typeface="Arial"/>
              <a:sym typeface="Arial"/>
            </a:endParaRPr>
          </a:p>
        </p:txBody>
      </p:sp>
      <p:sp>
        <p:nvSpPr>
          <p:cNvPr id="333" name="Shape 333"/>
          <p:cNvSpPr txBox="1">
            <a:spLocks noGrp="1"/>
          </p:cNvSpPr>
          <p:nvPr>
            <p:ph idx="1"/>
          </p:nvPr>
        </p:nvSpPr>
        <p:spPr>
          <a:xfrm>
            <a:off x="0" y="928687"/>
            <a:ext cx="9144000" cy="524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00000"/>
              <a:buNone/>
            </a:pPr>
            <a:r>
              <a:rPr lang="en-US" sz="3600" b="0" dirty="0" err="1" smtClean="0">
                <a:latin typeface="+mj-lt"/>
                <a:ea typeface="Arial"/>
                <a:cs typeface="Arial"/>
                <a:sym typeface="Arial"/>
              </a:rPr>
              <a:t>Lấy</a:t>
            </a:r>
            <a:r>
              <a:rPr lang="en-US" sz="3600" b="0" dirty="0" smtClean="0">
                <a:latin typeface="+mj-lt"/>
                <a:ea typeface="Arial"/>
                <a:cs typeface="Arial"/>
                <a:sym typeface="Arial"/>
              </a:rPr>
              <a:t> landmarks </a:t>
            </a:r>
            <a:r>
              <a:rPr lang="en-US" sz="3600" b="0" dirty="0" err="1" smtClean="0">
                <a:latin typeface="+mj-lt"/>
                <a:ea typeface="Arial"/>
                <a:cs typeface="Arial"/>
                <a:sym typeface="Arial"/>
              </a:rPr>
              <a:t>vùng</a:t>
            </a:r>
            <a:r>
              <a:rPr lang="en-US" sz="36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 smtClean="0">
                <a:latin typeface="+mj-lt"/>
                <a:ea typeface="Arial"/>
                <a:cs typeface="Arial"/>
                <a:sym typeface="Arial"/>
              </a:rPr>
              <a:t>mặt</a:t>
            </a:r>
            <a:r>
              <a:rPr lang="en-US" sz="36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 smtClean="0">
                <a:latin typeface="+mj-lt"/>
                <a:ea typeface="Arial"/>
                <a:cs typeface="Arial"/>
                <a:sym typeface="Arial"/>
              </a:rPr>
              <a:t>vừa</a:t>
            </a:r>
            <a:r>
              <a:rPr lang="en-US" sz="36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 smtClean="0">
                <a:latin typeface="+mj-lt"/>
                <a:ea typeface="Arial"/>
                <a:cs typeface="Arial"/>
                <a:sym typeface="Arial"/>
              </a:rPr>
              <a:t>phát</a:t>
            </a:r>
            <a:r>
              <a:rPr lang="en-US" sz="36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 smtClean="0">
                <a:latin typeface="+mj-lt"/>
                <a:ea typeface="Arial"/>
                <a:cs typeface="Arial"/>
                <a:sym typeface="Arial"/>
              </a:rPr>
              <a:t>hiện</a:t>
            </a:r>
            <a:r>
              <a:rPr lang="en-US" sz="36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 smtClean="0">
                <a:latin typeface="+mj-lt"/>
                <a:ea typeface="Arial"/>
                <a:cs typeface="Arial"/>
                <a:sym typeface="Arial"/>
              </a:rPr>
              <a:t>được</a:t>
            </a:r>
            <a:endParaRPr lang="en-US" sz="3600" b="0" dirty="0" smtClean="0">
              <a:latin typeface="+mj-lt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00000"/>
            </a:pPr>
            <a:endParaRPr lang="en-US" sz="3600" b="0" dirty="0"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331" name="Shape 331"/>
          <p:cNvSpPr txBox="1"/>
          <p:nvPr/>
        </p:nvSpPr>
        <p:spPr>
          <a:xfrm>
            <a:off x="3576562" y="6537325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2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lang="en-US" sz="14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Shape 332"/>
          <p:cNvSpPr txBox="1"/>
          <p:nvPr/>
        </p:nvSpPr>
        <p:spPr>
          <a:xfrm>
            <a:off x="4238625" y="4813300"/>
            <a:ext cx="446087" cy="3206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58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Verdana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SLD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009" y="2120008"/>
            <a:ext cx="4117981" cy="405612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-2222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lang="en-US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462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xfrm>
            <a:off x="0" y="-1"/>
            <a:ext cx="9144000" cy="83820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476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4000" b="1" dirty="0" err="1" smtClean="0">
                <a:ea typeface="Arial"/>
                <a:cs typeface="Arial"/>
                <a:sym typeface="Arial"/>
              </a:rPr>
              <a:t>Huấn</a:t>
            </a:r>
            <a:r>
              <a:rPr lang="en-US" sz="4000" b="1" dirty="0" smtClean="0"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 smtClean="0">
                <a:ea typeface="Arial"/>
                <a:cs typeface="Arial"/>
                <a:sym typeface="Arial"/>
              </a:rPr>
              <a:t>Luyện</a:t>
            </a:r>
            <a:r>
              <a:rPr lang="en-US" sz="4000" b="1" dirty="0" smtClean="0"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 smtClean="0">
                <a:ea typeface="Arial"/>
                <a:cs typeface="Arial"/>
                <a:sym typeface="Arial"/>
              </a:rPr>
              <a:t>Với</a:t>
            </a:r>
            <a:r>
              <a:rPr lang="en-US" sz="4000" b="1" dirty="0" smtClean="0"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 smtClean="0">
                <a:ea typeface="Arial"/>
                <a:cs typeface="Arial"/>
                <a:sym typeface="Arial"/>
              </a:rPr>
              <a:t>Mô</a:t>
            </a:r>
            <a:r>
              <a:rPr lang="en-US" sz="4000" b="1" dirty="0" smtClean="0"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 smtClean="0">
                <a:ea typeface="Arial"/>
                <a:cs typeface="Arial"/>
                <a:sym typeface="Arial"/>
              </a:rPr>
              <a:t>Hình</a:t>
            </a:r>
            <a:r>
              <a:rPr lang="en-US" sz="4000" b="1" dirty="0" smtClean="0">
                <a:ea typeface="Arial"/>
                <a:cs typeface="Arial"/>
                <a:sym typeface="Arial"/>
              </a:rPr>
              <a:t> SVM</a:t>
            </a:r>
            <a:endParaRPr lang="en-US" sz="4000" b="1" i="0" u="none" strike="noStrike" cap="none" dirty="0">
              <a:ea typeface="Arial"/>
              <a:cs typeface="Arial"/>
              <a:sym typeface="Arial"/>
            </a:endParaRPr>
          </a:p>
        </p:txBody>
      </p:sp>
      <p:sp>
        <p:nvSpPr>
          <p:cNvPr id="333" name="Shape 333"/>
          <p:cNvSpPr txBox="1">
            <a:spLocks noGrp="1"/>
          </p:cNvSpPr>
          <p:nvPr>
            <p:ph idx="1"/>
          </p:nvPr>
        </p:nvSpPr>
        <p:spPr>
          <a:xfrm>
            <a:off x="0" y="928687"/>
            <a:ext cx="9144000" cy="524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00000"/>
            </a:pPr>
            <a:r>
              <a:rPr lang="en-US" sz="3600" b="0" dirty="0" err="1" smtClean="0">
                <a:latin typeface="+mj-lt"/>
                <a:ea typeface="Arial"/>
                <a:cs typeface="Arial"/>
                <a:sym typeface="Arial"/>
              </a:rPr>
              <a:t>Lấy</a:t>
            </a:r>
            <a:r>
              <a:rPr lang="en-US" sz="36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 smtClean="0">
                <a:latin typeface="+mj-lt"/>
                <a:ea typeface="Arial"/>
                <a:cs typeface="Arial"/>
                <a:sym typeface="Arial"/>
              </a:rPr>
              <a:t>véc-tơ</a:t>
            </a:r>
            <a:r>
              <a:rPr lang="en-US" sz="36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 smtClean="0">
                <a:latin typeface="+mj-lt"/>
                <a:ea typeface="Arial"/>
                <a:cs typeface="Arial"/>
                <a:sym typeface="Arial"/>
              </a:rPr>
              <a:t>đặc</a:t>
            </a:r>
            <a:r>
              <a:rPr lang="en-US" sz="36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 smtClean="0">
                <a:latin typeface="+mj-lt"/>
                <a:ea typeface="Arial"/>
                <a:cs typeface="Arial"/>
                <a:sym typeface="Arial"/>
              </a:rPr>
              <a:t>trưng</a:t>
            </a:r>
            <a:endParaRPr lang="en-US" sz="3600" b="0" dirty="0" smtClean="0">
              <a:latin typeface="+mj-lt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00000"/>
            </a:pP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Tìm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tham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số</a:t>
            </a:r>
            <a:r>
              <a:rPr lang="en-US" sz="36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huấn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luyện</a:t>
            </a:r>
            <a:endParaRPr lang="en-US" sz="3600" dirty="0" smtClean="0">
              <a:latin typeface="+mj-lt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00000"/>
            </a:pP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Huấn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luyện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mô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hình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nhận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dạng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cảm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xúc</a:t>
            </a:r>
            <a:endParaRPr lang="en-US" sz="3600" dirty="0" smtClean="0">
              <a:latin typeface="+mj-lt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00000"/>
            </a:pP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Tinh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chỉnh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tham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số</a:t>
            </a:r>
            <a:endParaRPr lang="en-US" sz="3600" dirty="0" smtClean="0">
              <a:latin typeface="+mj-lt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00000"/>
            </a:pP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Tối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ưu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độ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chính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xác</a:t>
            </a:r>
          </a:p>
          <a:p>
            <a:pPr marR="0" lvl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00000"/>
            </a:pP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94%(</a:t>
            </a:r>
            <a:r>
              <a:rPr lang="en-US" sz="3600" i="1" dirty="0" smtClean="0">
                <a:latin typeface="+mj-lt"/>
                <a:ea typeface="Arial"/>
                <a:cs typeface="Arial"/>
                <a:sym typeface="Arial"/>
              </a:rPr>
              <a:t>kernel=poly, C=1000, gamma=0.01, decision function shape=</a:t>
            </a:r>
            <a:r>
              <a:rPr lang="en-US" sz="3600" i="1" dirty="0" err="1" smtClean="0">
                <a:latin typeface="+mj-lt"/>
                <a:ea typeface="Arial"/>
                <a:cs typeface="Arial"/>
                <a:sym typeface="Arial"/>
              </a:rPr>
              <a:t>ovo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)</a:t>
            </a:r>
          </a:p>
          <a:p>
            <a:pPr marR="0" lvl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00000"/>
            </a:pP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90%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3505200" y="6538835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2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lang="en-US" sz="14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Shape 332"/>
          <p:cNvSpPr txBox="1"/>
          <p:nvPr/>
        </p:nvSpPr>
        <p:spPr>
          <a:xfrm>
            <a:off x="4238625" y="4813300"/>
            <a:ext cx="446087" cy="3206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58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Verdana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SLD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-2222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lang="en-US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2902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xfrm>
            <a:off x="0" y="-1"/>
            <a:ext cx="9144000" cy="83820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476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4000" b="1" dirty="0" err="1" smtClean="0">
                <a:ea typeface="Arial"/>
                <a:cs typeface="Arial"/>
                <a:sym typeface="Arial"/>
              </a:rPr>
              <a:t>Huấn</a:t>
            </a:r>
            <a:r>
              <a:rPr lang="en-US" sz="4000" b="1" dirty="0" smtClean="0"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 smtClean="0">
                <a:ea typeface="Arial"/>
                <a:cs typeface="Arial"/>
                <a:sym typeface="Arial"/>
              </a:rPr>
              <a:t>Luyện</a:t>
            </a:r>
            <a:r>
              <a:rPr lang="en-US" sz="4000" b="1" dirty="0" smtClean="0"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 smtClean="0">
                <a:ea typeface="Arial"/>
                <a:cs typeface="Arial"/>
                <a:sym typeface="Arial"/>
              </a:rPr>
              <a:t>Với</a:t>
            </a:r>
            <a:r>
              <a:rPr lang="en-US" sz="4000" b="1" dirty="0" smtClean="0"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 smtClean="0">
                <a:ea typeface="Arial"/>
                <a:cs typeface="Arial"/>
                <a:sym typeface="Arial"/>
              </a:rPr>
              <a:t>Mạng</a:t>
            </a:r>
            <a:r>
              <a:rPr lang="en-US" sz="4000" b="1" dirty="0" smtClean="0">
                <a:ea typeface="Arial"/>
                <a:cs typeface="Arial"/>
                <a:sym typeface="Arial"/>
              </a:rPr>
              <a:t> CNN</a:t>
            </a:r>
            <a:endParaRPr lang="en-US" sz="4000" b="1" i="0" u="none" strike="noStrike" cap="none" dirty="0">
              <a:ea typeface="Arial"/>
              <a:cs typeface="Arial"/>
              <a:sym typeface="Arial"/>
            </a:endParaRPr>
          </a:p>
        </p:txBody>
      </p:sp>
      <p:sp>
        <p:nvSpPr>
          <p:cNvPr id="333" name="Shape 333"/>
          <p:cNvSpPr txBox="1">
            <a:spLocks noGrp="1"/>
          </p:cNvSpPr>
          <p:nvPr>
            <p:ph idx="1"/>
          </p:nvPr>
        </p:nvSpPr>
        <p:spPr>
          <a:xfrm>
            <a:off x="0" y="928687"/>
            <a:ext cx="9144000" cy="524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00000"/>
            </a:pPr>
            <a:r>
              <a:rPr lang="en-US" sz="3600" b="0" dirty="0" err="1" smtClean="0">
                <a:latin typeface="+mj-lt"/>
                <a:ea typeface="Arial"/>
                <a:cs typeface="Arial"/>
                <a:sym typeface="Arial"/>
              </a:rPr>
              <a:t>Chọn</a:t>
            </a:r>
            <a:r>
              <a:rPr lang="en-US" sz="36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 smtClean="0">
                <a:latin typeface="+mj-lt"/>
                <a:ea typeface="Arial"/>
                <a:cs typeface="Arial"/>
                <a:sym typeface="Arial"/>
              </a:rPr>
              <a:t>tham</a:t>
            </a:r>
            <a:r>
              <a:rPr lang="en-US" sz="36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 smtClean="0">
                <a:latin typeface="+mj-lt"/>
                <a:ea typeface="Arial"/>
                <a:cs typeface="Arial"/>
                <a:sym typeface="Arial"/>
              </a:rPr>
              <a:t>số</a:t>
            </a:r>
            <a:r>
              <a:rPr lang="en-US" sz="36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 smtClean="0">
                <a:latin typeface="+mj-lt"/>
                <a:ea typeface="Arial"/>
                <a:cs typeface="Arial"/>
                <a:sym typeface="Arial"/>
              </a:rPr>
              <a:t>huấn</a:t>
            </a:r>
            <a:r>
              <a:rPr lang="en-US" sz="36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 smtClean="0">
                <a:latin typeface="+mj-lt"/>
                <a:ea typeface="Arial"/>
                <a:cs typeface="Arial"/>
                <a:sym typeface="Arial"/>
              </a:rPr>
              <a:t>luyện</a:t>
            </a:r>
            <a:endParaRPr lang="en-US" sz="3600" dirty="0">
              <a:latin typeface="+mj-lt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00000"/>
            </a:pPr>
            <a:r>
              <a:rPr lang="en-US" sz="3600" b="0" dirty="0" err="1" smtClean="0">
                <a:latin typeface="+mj-lt"/>
                <a:ea typeface="Arial"/>
                <a:cs typeface="Arial"/>
                <a:sym typeface="Arial"/>
              </a:rPr>
              <a:t>Huấn</a:t>
            </a:r>
            <a:r>
              <a:rPr lang="en-US" sz="36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 smtClean="0">
                <a:latin typeface="+mj-lt"/>
                <a:ea typeface="Arial"/>
                <a:cs typeface="Arial"/>
                <a:sym typeface="Arial"/>
              </a:rPr>
              <a:t>luyện</a:t>
            </a:r>
            <a:r>
              <a:rPr lang="en-US" sz="36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 smtClean="0">
                <a:latin typeface="+mj-lt"/>
                <a:ea typeface="Arial"/>
                <a:cs typeface="Arial"/>
                <a:sym typeface="Arial"/>
              </a:rPr>
              <a:t>với</a:t>
            </a:r>
            <a:r>
              <a:rPr lang="en-US" sz="36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 smtClean="0">
                <a:latin typeface="+mj-lt"/>
                <a:ea typeface="Arial"/>
                <a:cs typeface="Arial"/>
                <a:sym typeface="Arial"/>
              </a:rPr>
              <a:t>mạng</a:t>
            </a:r>
            <a:r>
              <a:rPr lang="en-US" sz="3600" b="0" dirty="0" smtClean="0">
                <a:latin typeface="+mj-lt"/>
                <a:ea typeface="Arial"/>
                <a:cs typeface="Arial"/>
                <a:sym typeface="Arial"/>
              </a:rPr>
              <a:t> CNN</a:t>
            </a:r>
          </a:p>
          <a:p>
            <a:pPr marR="0" lvl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00000"/>
            </a:pP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8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lớp</a:t>
            </a:r>
            <a:endParaRPr lang="en-US" sz="3600" dirty="0" smtClean="0">
              <a:latin typeface="+mj-lt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00000"/>
            </a:pPr>
            <a:r>
              <a:rPr lang="en-US" sz="3600" b="0" dirty="0" smtClean="0">
                <a:latin typeface="+mj-lt"/>
                <a:ea typeface="Arial"/>
                <a:cs typeface="Arial"/>
                <a:sym typeface="Arial"/>
              </a:rPr>
              <a:t>5293 </a:t>
            </a:r>
            <a:r>
              <a:rPr lang="en-US" sz="3600" b="0" dirty="0" err="1" smtClean="0">
                <a:latin typeface="+mj-lt"/>
                <a:ea typeface="Arial"/>
                <a:cs typeface="Arial"/>
                <a:sym typeface="Arial"/>
              </a:rPr>
              <a:t>ảnh</a:t>
            </a:r>
            <a:r>
              <a:rPr lang="en-US" sz="36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(4234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ảnh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huấn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luyện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)</a:t>
            </a:r>
            <a:endParaRPr lang="en-US" sz="3600" b="0" dirty="0" smtClean="0">
              <a:latin typeface="+mj-lt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00000"/>
            </a:pP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50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lần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huấn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luyện</a:t>
            </a:r>
            <a:endParaRPr lang="en-US" sz="3600" dirty="0" smtClean="0">
              <a:latin typeface="+mj-lt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00000"/>
            </a:pP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99%</a:t>
            </a:r>
          </a:p>
          <a:p>
            <a:pPr marR="0" lvl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00000"/>
            </a:pP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94%</a:t>
            </a:r>
          </a:p>
          <a:p>
            <a:pPr marR="0" lvl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00000"/>
            </a:pPr>
            <a:endParaRPr lang="en-US" sz="3600" b="0" dirty="0"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331" name="Shape 331"/>
          <p:cNvSpPr txBox="1"/>
          <p:nvPr/>
        </p:nvSpPr>
        <p:spPr>
          <a:xfrm>
            <a:off x="3505200" y="6537325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2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lang="en-US" sz="14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Shape 332"/>
          <p:cNvSpPr txBox="1"/>
          <p:nvPr/>
        </p:nvSpPr>
        <p:spPr>
          <a:xfrm>
            <a:off x="4238625" y="4813300"/>
            <a:ext cx="446087" cy="3206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58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Verdana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SLD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-2222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lang="en-US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4353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title"/>
          </p:nvPr>
        </p:nvSpPr>
        <p:spPr>
          <a:xfrm>
            <a:off x="0" y="-12700"/>
            <a:ext cx="9144000" cy="87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476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4000" b="1" dirty="0" err="1" smtClean="0">
                <a:ea typeface="Arial"/>
                <a:cs typeface="Arial"/>
                <a:sym typeface="Arial"/>
              </a:rPr>
              <a:t>Kết</a:t>
            </a:r>
            <a:r>
              <a:rPr lang="en-US" sz="4000" b="1" dirty="0" smtClean="0"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 smtClean="0">
                <a:ea typeface="Arial"/>
                <a:cs typeface="Arial"/>
                <a:sym typeface="Arial"/>
              </a:rPr>
              <a:t>Quả</a:t>
            </a:r>
            <a:endParaRPr lang="en-US" sz="4000" b="1" i="0" u="none" strike="noStrike" cap="none" dirty="0">
              <a:ea typeface="Arial"/>
              <a:cs typeface="Arial"/>
              <a:sym typeface="Arial"/>
            </a:endParaRPr>
          </a:p>
        </p:txBody>
      </p:sp>
      <p:sp>
        <p:nvSpPr>
          <p:cNvPr id="384" name="Shape 384"/>
          <p:cNvSpPr txBox="1">
            <a:spLocks noGrp="1"/>
          </p:cNvSpPr>
          <p:nvPr>
            <p:ph idx="1"/>
          </p:nvPr>
        </p:nvSpPr>
        <p:spPr>
          <a:xfrm>
            <a:off x="0" y="900112"/>
            <a:ext cx="9144000" cy="5600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indent="0">
              <a:spcBef>
                <a:spcPts val="400"/>
              </a:spcBef>
              <a:buClr>
                <a:srgbClr val="000000"/>
              </a:buClr>
              <a:buSzPct val="100000"/>
              <a:buNone/>
            </a:pPr>
            <a:endParaRPr lang="en-US" sz="3600" b="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85" name="Shape 385"/>
          <p:cNvSpPr txBox="1"/>
          <p:nvPr/>
        </p:nvSpPr>
        <p:spPr>
          <a:xfrm>
            <a:off x="3505199" y="6537325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2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</a:t>
            </a:fld>
            <a:endParaRPr lang="en-US" sz="1400" b="0" i="0" u="none" strike="noStrike" cap="none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704" y="1031903"/>
            <a:ext cx="7268589" cy="548716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-2222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lang="en-US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title"/>
          </p:nvPr>
        </p:nvSpPr>
        <p:spPr>
          <a:xfrm>
            <a:off x="0" y="-12700"/>
            <a:ext cx="9144000" cy="9128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476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4000" b="1" dirty="0" err="1" smtClean="0">
                <a:ea typeface="Arial"/>
                <a:cs typeface="Arial"/>
                <a:sym typeface="Arial"/>
              </a:rPr>
              <a:t>Kết</a:t>
            </a:r>
            <a:r>
              <a:rPr lang="en-US" sz="4000" b="1" dirty="0" smtClean="0"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 smtClean="0">
                <a:ea typeface="Arial"/>
                <a:cs typeface="Arial"/>
                <a:sym typeface="Arial"/>
              </a:rPr>
              <a:t>Quả</a:t>
            </a:r>
            <a:r>
              <a:rPr lang="en-US" sz="4000" b="1" dirty="0" smtClean="0">
                <a:ea typeface="Arial"/>
                <a:cs typeface="Arial"/>
                <a:sym typeface="Arial"/>
              </a:rPr>
              <a:t> (</a:t>
            </a:r>
            <a:r>
              <a:rPr lang="en-US" sz="4000" b="1" dirty="0" err="1" smtClean="0">
                <a:ea typeface="Arial"/>
                <a:cs typeface="Arial"/>
                <a:sym typeface="Arial"/>
              </a:rPr>
              <a:t>Cont</a:t>
            </a:r>
            <a:r>
              <a:rPr lang="en-US" sz="4000" b="1" dirty="0" smtClean="0">
                <a:ea typeface="Arial"/>
                <a:cs typeface="Arial"/>
                <a:sym typeface="Arial"/>
              </a:rPr>
              <a:t>)</a:t>
            </a:r>
            <a:endParaRPr lang="en-US" sz="4000" b="1" i="0" u="none" strike="noStrike" cap="none" dirty="0">
              <a:ea typeface="Arial"/>
              <a:cs typeface="Arial"/>
              <a:sym typeface="Arial"/>
            </a:endParaRPr>
          </a:p>
        </p:txBody>
      </p:sp>
      <p:sp>
        <p:nvSpPr>
          <p:cNvPr id="384" name="Shape 384"/>
          <p:cNvSpPr txBox="1">
            <a:spLocks noGrp="1"/>
          </p:cNvSpPr>
          <p:nvPr>
            <p:ph idx="1"/>
          </p:nvPr>
        </p:nvSpPr>
        <p:spPr>
          <a:xfrm>
            <a:off x="0" y="900112"/>
            <a:ext cx="9144000" cy="5600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indent="0">
              <a:spcBef>
                <a:spcPts val="400"/>
              </a:spcBef>
              <a:buClr>
                <a:srgbClr val="000000"/>
              </a:buClr>
              <a:buSzPct val="100000"/>
              <a:buNone/>
            </a:pPr>
            <a:endParaRPr lang="en-US" sz="2800" b="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85" name="Shape 385"/>
          <p:cNvSpPr txBox="1"/>
          <p:nvPr/>
        </p:nvSpPr>
        <p:spPr>
          <a:xfrm>
            <a:off x="3505199" y="653726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2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</a:t>
            </a:fld>
            <a:endParaRPr lang="en-US" sz="1400" b="0" i="0" u="none" strike="noStrike" cap="none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602"/>
            <a:ext cx="9144000" cy="4644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-2222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lang="en-US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4977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title"/>
          </p:nvPr>
        </p:nvSpPr>
        <p:spPr>
          <a:xfrm>
            <a:off x="0" y="-12700"/>
            <a:ext cx="9144000" cy="87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476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4000" b="1" dirty="0" err="1" smtClean="0">
                <a:ea typeface="Arial"/>
                <a:cs typeface="Arial"/>
                <a:sym typeface="Arial"/>
              </a:rPr>
              <a:t>Kết</a:t>
            </a:r>
            <a:r>
              <a:rPr lang="en-US" sz="4000" b="1" dirty="0" smtClean="0"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 smtClean="0">
                <a:ea typeface="Arial"/>
                <a:cs typeface="Arial"/>
                <a:sym typeface="Arial"/>
              </a:rPr>
              <a:t>Quả</a:t>
            </a:r>
            <a:r>
              <a:rPr lang="en-US" sz="4000" b="1" dirty="0" smtClean="0">
                <a:ea typeface="Arial"/>
                <a:cs typeface="Arial"/>
                <a:sym typeface="Arial"/>
              </a:rPr>
              <a:t> (</a:t>
            </a:r>
            <a:r>
              <a:rPr lang="en-US" sz="4000" b="1" dirty="0" err="1" smtClean="0">
                <a:ea typeface="Arial"/>
                <a:cs typeface="Arial"/>
                <a:sym typeface="Arial"/>
              </a:rPr>
              <a:t>Cont</a:t>
            </a:r>
            <a:r>
              <a:rPr lang="en-US" sz="4000" b="1" dirty="0" smtClean="0">
                <a:ea typeface="Arial"/>
                <a:cs typeface="Arial"/>
                <a:sym typeface="Arial"/>
              </a:rPr>
              <a:t>)</a:t>
            </a:r>
            <a:endParaRPr lang="en-US" sz="4000" b="1" i="0" u="none" strike="noStrike" cap="none" dirty="0">
              <a:ea typeface="Arial"/>
              <a:cs typeface="Arial"/>
              <a:sym typeface="Arial"/>
            </a:endParaRPr>
          </a:p>
        </p:txBody>
      </p:sp>
      <p:sp>
        <p:nvSpPr>
          <p:cNvPr id="384" name="Shape 384"/>
          <p:cNvSpPr txBox="1">
            <a:spLocks noGrp="1"/>
          </p:cNvSpPr>
          <p:nvPr>
            <p:ph idx="1"/>
          </p:nvPr>
        </p:nvSpPr>
        <p:spPr>
          <a:xfrm>
            <a:off x="0" y="900112"/>
            <a:ext cx="9144000" cy="5600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indent="0">
              <a:spcBef>
                <a:spcPts val="400"/>
              </a:spcBef>
              <a:buClr>
                <a:srgbClr val="000000"/>
              </a:buClr>
              <a:buSzPct val="100000"/>
              <a:buNone/>
            </a:pPr>
            <a:r>
              <a:rPr lang="en-US" sz="3600" dirty="0" err="1" smtClean="0">
                <a:latin typeface="+mj-lt"/>
                <a:cs typeface="Arial" panose="020B0604020202020204" pitchFamily="34" charset="0"/>
              </a:rPr>
              <a:t>Huấn</a:t>
            </a:r>
            <a:r>
              <a:rPr lang="en-US" sz="36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atin typeface="+mj-lt"/>
                <a:cs typeface="Arial" panose="020B0604020202020204" pitchFamily="34" charset="0"/>
              </a:rPr>
              <a:t>luyện</a:t>
            </a:r>
            <a:r>
              <a:rPr lang="en-US" sz="3600" dirty="0" smtClean="0">
                <a:latin typeface="+mj-lt"/>
                <a:cs typeface="Arial" panose="020B0604020202020204" pitchFamily="34" charset="0"/>
              </a:rPr>
              <a:t> CNN </a:t>
            </a:r>
            <a:r>
              <a:rPr lang="en-US" sz="3600" dirty="0" err="1" smtClean="0">
                <a:latin typeface="+mj-lt"/>
                <a:cs typeface="Arial" panose="020B0604020202020204" pitchFamily="34" charset="0"/>
              </a:rPr>
              <a:t>với</a:t>
            </a:r>
            <a:r>
              <a:rPr lang="en-US" sz="3600" dirty="0" smtClean="0">
                <a:latin typeface="+mj-lt"/>
                <a:cs typeface="Arial" panose="020B0604020202020204" pitchFamily="34" charset="0"/>
              </a:rPr>
              <a:t> Cohn-</a:t>
            </a:r>
            <a:r>
              <a:rPr lang="en-US" sz="3600" dirty="0" err="1" smtClean="0">
                <a:latin typeface="+mj-lt"/>
                <a:cs typeface="Arial" panose="020B0604020202020204" pitchFamily="34" charset="0"/>
              </a:rPr>
              <a:t>Kanade</a:t>
            </a:r>
            <a:r>
              <a:rPr lang="en-US" sz="36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atin typeface="+mj-lt"/>
                <a:cs typeface="Arial" panose="020B0604020202020204" pitchFamily="34" charset="0"/>
              </a:rPr>
              <a:t>và</a:t>
            </a:r>
            <a:r>
              <a:rPr lang="en-US" sz="3600" dirty="0" smtClean="0">
                <a:latin typeface="+mj-lt"/>
                <a:cs typeface="Arial" panose="020B0604020202020204" pitchFamily="34" charset="0"/>
              </a:rPr>
              <a:t> JAFFE</a:t>
            </a:r>
          </a:p>
          <a:p>
            <a:pPr marL="387350" indent="-457200">
              <a:spcBef>
                <a:spcPts val="400"/>
              </a:spcBef>
              <a:buClr>
                <a:srgbClr val="000000"/>
              </a:buClr>
              <a:buSzPct val="100000"/>
            </a:pPr>
            <a:endParaRPr lang="en-US" sz="3600" b="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85" name="Shape 385"/>
          <p:cNvSpPr txBox="1"/>
          <p:nvPr/>
        </p:nvSpPr>
        <p:spPr>
          <a:xfrm>
            <a:off x="3505200" y="6537325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2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fld>
            <a:endParaRPr lang="en-US" sz="1400" b="0" i="0" u="none" strike="noStrike" cap="none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927" y="2152185"/>
            <a:ext cx="7325307" cy="382460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-2222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lang="en-US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765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title"/>
          </p:nvPr>
        </p:nvSpPr>
        <p:spPr>
          <a:xfrm>
            <a:off x="0" y="-12700"/>
            <a:ext cx="9144000" cy="87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476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4000" b="1" dirty="0" err="1" smtClean="0">
                <a:ea typeface="Arial"/>
                <a:cs typeface="Arial"/>
                <a:sym typeface="Arial"/>
              </a:rPr>
              <a:t>Kết</a:t>
            </a:r>
            <a:r>
              <a:rPr lang="en-US" sz="4000" b="1" dirty="0" smtClean="0"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 smtClean="0">
                <a:ea typeface="Arial"/>
                <a:cs typeface="Arial"/>
                <a:sym typeface="Arial"/>
              </a:rPr>
              <a:t>Quả</a:t>
            </a:r>
            <a:r>
              <a:rPr lang="en-US" sz="4000" b="1" dirty="0" smtClean="0">
                <a:ea typeface="Arial"/>
                <a:cs typeface="Arial"/>
                <a:sym typeface="Arial"/>
              </a:rPr>
              <a:t> (</a:t>
            </a:r>
            <a:r>
              <a:rPr lang="en-US" sz="4000" b="1" dirty="0" err="1" smtClean="0">
                <a:ea typeface="Arial"/>
                <a:cs typeface="Arial"/>
                <a:sym typeface="Arial"/>
              </a:rPr>
              <a:t>Cont</a:t>
            </a:r>
            <a:r>
              <a:rPr lang="en-US" sz="4000" b="1" dirty="0" smtClean="0">
                <a:ea typeface="Arial"/>
                <a:cs typeface="Arial"/>
                <a:sym typeface="Arial"/>
              </a:rPr>
              <a:t>)</a:t>
            </a:r>
            <a:endParaRPr lang="en-US" sz="4000" b="1" i="0" u="none" strike="noStrike" cap="none" dirty="0">
              <a:ea typeface="Arial"/>
              <a:cs typeface="Arial"/>
              <a:sym typeface="Arial"/>
            </a:endParaRPr>
          </a:p>
        </p:txBody>
      </p:sp>
      <p:sp>
        <p:nvSpPr>
          <p:cNvPr id="384" name="Shape 384"/>
          <p:cNvSpPr txBox="1">
            <a:spLocks noGrp="1"/>
          </p:cNvSpPr>
          <p:nvPr>
            <p:ph idx="1"/>
          </p:nvPr>
        </p:nvSpPr>
        <p:spPr>
          <a:xfrm>
            <a:off x="0" y="900112"/>
            <a:ext cx="9144000" cy="5600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indent="0">
              <a:spcBef>
                <a:spcPts val="400"/>
              </a:spcBef>
              <a:buClr>
                <a:srgbClr val="000000"/>
              </a:buClr>
              <a:buSzPct val="100000"/>
              <a:buNone/>
            </a:pPr>
            <a:r>
              <a:rPr lang="en-US" sz="3600" dirty="0" smtClean="0">
                <a:latin typeface="+mj-lt"/>
                <a:cs typeface="Arial" panose="020B0604020202020204" pitchFamily="34" charset="0"/>
              </a:rPr>
              <a:t>So </a:t>
            </a:r>
            <a:r>
              <a:rPr lang="en-US" sz="3600" dirty="0" err="1" smtClean="0">
                <a:latin typeface="+mj-lt"/>
                <a:cs typeface="Arial" panose="020B0604020202020204" pitchFamily="34" charset="0"/>
              </a:rPr>
              <a:t>sánh</a:t>
            </a:r>
            <a:r>
              <a:rPr lang="en-US" sz="36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atin typeface="+mj-lt"/>
                <a:cs typeface="Arial" panose="020B0604020202020204" pitchFamily="34" charset="0"/>
              </a:rPr>
              <a:t>độ</a:t>
            </a:r>
            <a:r>
              <a:rPr lang="en-US" sz="36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atin typeface="+mj-lt"/>
                <a:cs typeface="Arial" panose="020B0604020202020204" pitchFamily="34" charset="0"/>
              </a:rPr>
              <a:t>chính</a:t>
            </a:r>
            <a:r>
              <a:rPr lang="en-US" sz="3600" dirty="0" smtClean="0">
                <a:latin typeface="+mj-lt"/>
                <a:cs typeface="Arial" panose="020B0604020202020204" pitchFamily="34" charset="0"/>
              </a:rPr>
              <a:t> xác </a:t>
            </a:r>
            <a:r>
              <a:rPr lang="en-US" sz="3600" dirty="0" err="1" smtClean="0">
                <a:latin typeface="+mj-lt"/>
                <a:cs typeface="Arial" panose="020B0604020202020204" pitchFamily="34" charset="0"/>
              </a:rPr>
              <a:t>giữa</a:t>
            </a:r>
            <a:r>
              <a:rPr lang="en-US" sz="36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atin typeface="+mj-lt"/>
                <a:cs typeface="Arial" panose="020B0604020202020204" pitchFamily="34" charset="0"/>
              </a:rPr>
              <a:t>các</a:t>
            </a:r>
            <a:r>
              <a:rPr lang="en-US" sz="36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atin typeface="+mj-lt"/>
                <a:cs typeface="Arial" panose="020B0604020202020204" pitchFamily="34" charset="0"/>
              </a:rPr>
              <a:t>tập</a:t>
            </a:r>
            <a:r>
              <a:rPr lang="en-US" sz="36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atin typeface="+mj-lt"/>
                <a:cs typeface="Arial" panose="020B0604020202020204" pitchFamily="34" charset="0"/>
              </a:rPr>
              <a:t>huấn</a:t>
            </a:r>
            <a:r>
              <a:rPr lang="en-US" sz="36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atin typeface="+mj-lt"/>
                <a:cs typeface="Arial" panose="020B0604020202020204" pitchFamily="34" charset="0"/>
              </a:rPr>
              <a:t>luyện</a:t>
            </a:r>
            <a:r>
              <a:rPr lang="en-US" sz="3600" dirty="0" smtClean="0">
                <a:latin typeface="+mj-lt"/>
                <a:cs typeface="Arial" panose="020B0604020202020204" pitchFamily="34" charset="0"/>
              </a:rPr>
              <a:t>:</a:t>
            </a:r>
          </a:p>
          <a:p>
            <a:pPr marL="387350" indent="-457200">
              <a:spcBef>
                <a:spcPts val="400"/>
              </a:spcBef>
              <a:buClr>
                <a:srgbClr val="000000"/>
              </a:buClr>
              <a:buSzPct val="100000"/>
            </a:pPr>
            <a:endParaRPr lang="en-US" sz="3600" b="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85" name="Shape 385"/>
          <p:cNvSpPr txBox="1"/>
          <p:nvPr/>
        </p:nvSpPr>
        <p:spPr>
          <a:xfrm>
            <a:off x="3470563" y="6537325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2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26</a:t>
            </a:fld>
            <a:endParaRPr lang="en-US" sz="1400" b="0" i="0" u="none" strike="noStrike" cap="none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28" y="1505897"/>
            <a:ext cx="6462206" cy="484665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-2222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 lang="en-US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4216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title"/>
          </p:nvPr>
        </p:nvSpPr>
        <p:spPr>
          <a:xfrm>
            <a:off x="0" y="-12700"/>
            <a:ext cx="9144000" cy="87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476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4000" b="1" dirty="0" err="1" smtClean="0">
                <a:ea typeface="Arial"/>
                <a:cs typeface="Arial"/>
                <a:sym typeface="Arial"/>
              </a:rPr>
              <a:t>Kết</a:t>
            </a:r>
            <a:r>
              <a:rPr lang="en-US" sz="4000" b="1" dirty="0" smtClean="0"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 smtClean="0">
                <a:ea typeface="Arial"/>
                <a:cs typeface="Arial"/>
                <a:sym typeface="Arial"/>
              </a:rPr>
              <a:t>Quả</a:t>
            </a:r>
            <a:r>
              <a:rPr lang="en-US" sz="4000" b="1" dirty="0" smtClean="0">
                <a:ea typeface="Arial"/>
                <a:cs typeface="Arial"/>
                <a:sym typeface="Arial"/>
              </a:rPr>
              <a:t> (</a:t>
            </a:r>
            <a:r>
              <a:rPr lang="en-US" sz="4000" b="1" dirty="0" err="1" smtClean="0">
                <a:ea typeface="Arial"/>
                <a:cs typeface="Arial"/>
                <a:sym typeface="Arial"/>
              </a:rPr>
              <a:t>Cont</a:t>
            </a:r>
            <a:r>
              <a:rPr lang="en-US" sz="4000" b="1" dirty="0" smtClean="0">
                <a:ea typeface="Arial"/>
                <a:cs typeface="Arial"/>
                <a:sym typeface="Arial"/>
              </a:rPr>
              <a:t>)</a:t>
            </a:r>
            <a:endParaRPr lang="en-US" sz="4000" b="1" i="0" u="none" strike="noStrike" cap="none" dirty="0">
              <a:ea typeface="Arial"/>
              <a:cs typeface="Arial"/>
              <a:sym typeface="Arial"/>
            </a:endParaRPr>
          </a:p>
        </p:txBody>
      </p:sp>
      <p:sp>
        <p:nvSpPr>
          <p:cNvPr id="384" name="Shape 384"/>
          <p:cNvSpPr txBox="1">
            <a:spLocks noGrp="1"/>
          </p:cNvSpPr>
          <p:nvPr>
            <p:ph idx="1"/>
          </p:nvPr>
        </p:nvSpPr>
        <p:spPr>
          <a:xfrm>
            <a:off x="0" y="900112"/>
            <a:ext cx="9144000" cy="5600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indent="0">
              <a:spcBef>
                <a:spcPts val="400"/>
              </a:spcBef>
              <a:buClr>
                <a:srgbClr val="000000"/>
              </a:buClr>
              <a:buSzPct val="100000"/>
              <a:buNone/>
            </a:pPr>
            <a:r>
              <a:rPr lang="en-US" sz="3600" dirty="0" smtClean="0">
                <a:latin typeface="+mj-lt"/>
                <a:cs typeface="Arial" panose="020B0604020202020204" pitchFamily="34" charset="0"/>
              </a:rPr>
              <a:t>So </a:t>
            </a:r>
            <a:r>
              <a:rPr lang="en-US" sz="3600" dirty="0" err="1" smtClean="0">
                <a:latin typeface="+mj-lt"/>
                <a:cs typeface="Arial" panose="020B0604020202020204" pitchFamily="34" charset="0"/>
              </a:rPr>
              <a:t>sánh</a:t>
            </a:r>
            <a:r>
              <a:rPr lang="en-US" sz="36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atin typeface="+mj-lt"/>
                <a:cs typeface="Arial" panose="020B0604020202020204" pitchFamily="34" charset="0"/>
              </a:rPr>
              <a:t>độ</a:t>
            </a:r>
            <a:r>
              <a:rPr lang="en-US" sz="36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atin typeface="+mj-lt"/>
                <a:cs typeface="Arial" panose="020B0604020202020204" pitchFamily="34" charset="0"/>
              </a:rPr>
              <a:t>chính</a:t>
            </a:r>
            <a:r>
              <a:rPr lang="en-US" sz="3600" dirty="0" smtClean="0">
                <a:latin typeface="+mj-lt"/>
                <a:cs typeface="Arial" panose="020B0604020202020204" pitchFamily="34" charset="0"/>
              </a:rPr>
              <a:t> xác </a:t>
            </a:r>
            <a:r>
              <a:rPr lang="en-US" sz="3600" dirty="0" err="1" smtClean="0">
                <a:latin typeface="+mj-lt"/>
                <a:cs typeface="Arial" panose="020B0604020202020204" pitchFamily="34" charset="0"/>
              </a:rPr>
              <a:t>giữa</a:t>
            </a:r>
            <a:r>
              <a:rPr lang="en-US" sz="36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atin typeface="+mj-lt"/>
                <a:cs typeface="Arial" panose="020B0604020202020204" pitchFamily="34" charset="0"/>
              </a:rPr>
              <a:t>các</a:t>
            </a:r>
            <a:r>
              <a:rPr lang="en-US" sz="36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atin typeface="+mj-lt"/>
                <a:cs typeface="Arial" panose="020B0604020202020204" pitchFamily="34" charset="0"/>
              </a:rPr>
              <a:t>tập</a:t>
            </a:r>
            <a:r>
              <a:rPr lang="en-US" sz="36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atin typeface="+mj-lt"/>
                <a:cs typeface="Arial" panose="020B0604020202020204" pitchFamily="34" charset="0"/>
              </a:rPr>
              <a:t>huấn</a:t>
            </a:r>
            <a:r>
              <a:rPr lang="en-US" sz="36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atin typeface="+mj-lt"/>
                <a:cs typeface="Arial" panose="020B0604020202020204" pitchFamily="34" charset="0"/>
              </a:rPr>
              <a:t>luyện</a:t>
            </a:r>
            <a:r>
              <a:rPr lang="en-US" sz="3600" dirty="0" smtClean="0">
                <a:latin typeface="+mj-lt"/>
                <a:cs typeface="Arial" panose="020B0604020202020204" pitchFamily="34" charset="0"/>
              </a:rPr>
              <a:t>:</a:t>
            </a:r>
          </a:p>
          <a:p>
            <a:pPr marL="387350" indent="-457200">
              <a:spcBef>
                <a:spcPts val="400"/>
              </a:spcBef>
              <a:buClr>
                <a:srgbClr val="000000"/>
              </a:buClr>
              <a:buSzPct val="100000"/>
            </a:pPr>
            <a:endParaRPr lang="en-US" sz="3600" b="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85" name="Shape 385"/>
          <p:cNvSpPr txBox="1"/>
          <p:nvPr/>
        </p:nvSpPr>
        <p:spPr>
          <a:xfrm>
            <a:off x="3276600" y="6537325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2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27</a:t>
            </a:fld>
            <a:endParaRPr lang="en-US" sz="1400" b="0" i="0" u="none" strike="noStrike" cap="none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64" y="1650359"/>
            <a:ext cx="6467271" cy="485045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-2222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 lang="en-US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045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title"/>
          </p:nvPr>
        </p:nvSpPr>
        <p:spPr>
          <a:xfrm>
            <a:off x="0" y="-12700"/>
            <a:ext cx="9144000" cy="87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476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4000" b="1" dirty="0" err="1" smtClean="0">
                <a:ea typeface="Arial"/>
                <a:cs typeface="Arial"/>
                <a:sym typeface="Arial"/>
              </a:rPr>
              <a:t>Đánh</a:t>
            </a:r>
            <a:r>
              <a:rPr lang="en-US" sz="4000" b="1" dirty="0" smtClean="0"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 smtClean="0">
                <a:ea typeface="Arial"/>
                <a:cs typeface="Arial"/>
                <a:sym typeface="Arial"/>
              </a:rPr>
              <a:t>Giá</a:t>
            </a:r>
            <a:endParaRPr lang="en-US" sz="4000" b="1" i="0" u="none" strike="noStrike" cap="none" dirty="0">
              <a:ea typeface="Arial"/>
              <a:cs typeface="Arial"/>
              <a:sym typeface="Arial"/>
            </a:endParaRPr>
          </a:p>
        </p:txBody>
      </p:sp>
      <p:sp>
        <p:nvSpPr>
          <p:cNvPr id="384" name="Shape 384"/>
          <p:cNvSpPr txBox="1">
            <a:spLocks noGrp="1"/>
          </p:cNvSpPr>
          <p:nvPr>
            <p:ph idx="1"/>
          </p:nvPr>
        </p:nvSpPr>
        <p:spPr>
          <a:xfrm>
            <a:off x="0" y="900112"/>
            <a:ext cx="9144000" cy="5600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87350" indent="-457200">
              <a:spcBef>
                <a:spcPts val="400"/>
              </a:spcBef>
              <a:buClr>
                <a:srgbClr val="000000"/>
              </a:buClr>
              <a:buSzPct val="100000"/>
            </a:pPr>
            <a:r>
              <a:rPr lang="en-US" sz="3600" b="0" dirty="0" err="1" smtClean="0">
                <a:latin typeface="+mj-lt"/>
                <a:cs typeface="Arial" panose="020B0604020202020204" pitchFamily="34" charset="0"/>
              </a:rPr>
              <a:t>Tìm</a:t>
            </a:r>
            <a:r>
              <a:rPr lang="en-US" sz="3600" b="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b="0" dirty="0" err="1" smtClean="0">
                <a:latin typeface="+mj-lt"/>
                <a:cs typeface="Arial" panose="020B0604020202020204" pitchFamily="34" charset="0"/>
              </a:rPr>
              <a:t>hiểu</a:t>
            </a:r>
            <a:r>
              <a:rPr lang="en-US" sz="3600" b="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b="0" dirty="0" err="1" smtClean="0">
                <a:latin typeface="+mj-lt"/>
                <a:cs typeface="Arial" panose="020B0604020202020204" pitchFamily="34" charset="0"/>
              </a:rPr>
              <a:t>được</a:t>
            </a:r>
            <a:r>
              <a:rPr lang="en-US" sz="3600" b="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b="0" dirty="0" err="1" smtClean="0">
                <a:latin typeface="+mj-lt"/>
                <a:cs typeface="Arial" panose="020B0604020202020204" pitchFamily="34" charset="0"/>
              </a:rPr>
              <a:t>cá</a:t>
            </a:r>
            <a:r>
              <a:rPr lang="en-US" sz="3600" dirty="0" err="1" smtClean="0">
                <a:latin typeface="+mj-lt"/>
                <a:cs typeface="Arial" panose="020B0604020202020204" pitchFamily="34" charset="0"/>
              </a:rPr>
              <a:t>c</a:t>
            </a:r>
            <a:r>
              <a:rPr lang="en-US" sz="36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atin typeface="+mj-lt"/>
                <a:cs typeface="Arial" panose="020B0604020202020204" pitchFamily="34" charset="0"/>
              </a:rPr>
              <a:t>loại</a:t>
            </a:r>
            <a:r>
              <a:rPr lang="en-US" sz="36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atin typeface="+mj-lt"/>
                <a:cs typeface="Arial" panose="020B0604020202020204" pitchFamily="34" charset="0"/>
              </a:rPr>
              <a:t>cảm</a:t>
            </a:r>
            <a:r>
              <a:rPr lang="en-US" sz="36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atin typeface="+mj-lt"/>
                <a:cs typeface="Arial" panose="020B0604020202020204" pitchFamily="34" charset="0"/>
              </a:rPr>
              <a:t>xúc</a:t>
            </a:r>
            <a:r>
              <a:rPr lang="en-US" sz="36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atin typeface="+mj-lt"/>
                <a:cs typeface="Arial" panose="020B0604020202020204" pitchFamily="34" charset="0"/>
              </a:rPr>
              <a:t>cơ</a:t>
            </a:r>
            <a:r>
              <a:rPr lang="en-US" sz="36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atin typeface="+mj-lt"/>
                <a:cs typeface="Arial" panose="020B0604020202020204" pitchFamily="34" charset="0"/>
              </a:rPr>
              <a:t>bản</a:t>
            </a:r>
            <a:r>
              <a:rPr lang="en-US" sz="3600" dirty="0" smtClean="0">
                <a:latin typeface="+mj-lt"/>
                <a:cs typeface="Arial" panose="020B0604020202020204" pitchFamily="34" charset="0"/>
              </a:rPr>
              <a:t> </a:t>
            </a:r>
          </a:p>
          <a:p>
            <a:pPr marL="387350" indent="-457200">
              <a:spcBef>
                <a:spcPts val="400"/>
              </a:spcBef>
              <a:buClr>
                <a:srgbClr val="000000"/>
              </a:buClr>
              <a:buSzPct val="100000"/>
            </a:pPr>
            <a:r>
              <a:rPr lang="en-US" sz="3600" b="0" dirty="0" err="1" smtClean="0">
                <a:latin typeface="+mj-lt"/>
                <a:cs typeface="Arial" panose="020B0604020202020204" pitchFamily="34" charset="0"/>
              </a:rPr>
              <a:t>Biết</a:t>
            </a:r>
            <a:r>
              <a:rPr lang="en-US" sz="3600" b="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b="0" dirty="0" err="1" smtClean="0">
                <a:latin typeface="+mj-lt"/>
                <a:cs typeface="Arial" panose="020B0604020202020204" pitchFamily="34" charset="0"/>
              </a:rPr>
              <a:t>phương</a:t>
            </a:r>
            <a:r>
              <a:rPr lang="en-US" sz="3600" b="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b="0" dirty="0" err="1" smtClean="0">
                <a:latin typeface="+mj-lt"/>
                <a:cs typeface="Arial" panose="020B0604020202020204" pitchFamily="34" charset="0"/>
              </a:rPr>
              <a:t>pháp</a:t>
            </a:r>
            <a:r>
              <a:rPr lang="en-US" sz="3600" b="0" dirty="0" smtClean="0">
                <a:latin typeface="+mj-lt"/>
                <a:cs typeface="Arial" panose="020B0604020202020204" pitchFamily="34" charset="0"/>
              </a:rPr>
              <a:t> PCA</a:t>
            </a:r>
          </a:p>
          <a:p>
            <a:pPr marL="387350" indent="-457200">
              <a:spcBef>
                <a:spcPts val="400"/>
              </a:spcBef>
              <a:buClr>
                <a:srgbClr val="000000"/>
              </a:buClr>
              <a:buSzPct val="100000"/>
            </a:pPr>
            <a:r>
              <a:rPr lang="en-US" sz="3600" dirty="0" err="1" smtClean="0">
                <a:latin typeface="+mj-lt"/>
                <a:cs typeface="Arial" panose="020B0604020202020204" pitchFamily="34" charset="0"/>
              </a:rPr>
              <a:t>Đặc</a:t>
            </a:r>
            <a:r>
              <a:rPr lang="en-US" sz="36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atin typeface="+mj-lt"/>
                <a:cs typeface="Arial" panose="020B0604020202020204" pitchFamily="34" charset="0"/>
              </a:rPr>
              <a:t>trưng</a:t>
            </a:r>
            <a:r>
              <a:rPr lang="en-US" sz="36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atin typeface="+mj-lt"/>
                <a:cs typeface="Arial" panose="020B0604020202020204" pitchFamily="34" charset="0"/>
              </a:rPr>
              <a:t>Haar</a:t>
            </a:r>
            <a:r>
              <a:rPr lang="en-US" sz="3600" dirty="0" smtClean="0">
                <a:latin typeface="+mj-lt"/>
                <a:cs typeface="Arial" panose="020B0604020202020204" pitchFamily="34" charset="0"/>
              </a:rPr>
              <a:t>-like, HOG</a:t>
            </a:r>
          </a:p>
          <a:p>
            <a:pPr marL="387350" indent="-457200">
              <a:spcBef>
                <a:spcPts val="400"/>
              </a:spcBef>
              <a:buClr>
                <a:srgbClr val="000000"/>
              </a:buClr>
              <a:buSzPct val="100000"/>
            </a:pPr>
            <a:r>
              <a:rPr lang="en-US" sz="3600" dirty="0" err="1" smtClean="0">
                <a:latin typeface="+mj-lt"/>
                <a:cs typeface="Arial" panose="020B0604020202020204" pitchFamily="34" charset="0"/>
              </a:rPr>
              <a:t>Bộ</a:t>
            </a:r>
            <a:r>
              <a:rPr lang="en-US" sz="3600" b="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b="0" dirty="0" err="1" smtClean="0">
                <a:latin typeface="+mj-lt"/>
                <a:cs typeface="Arial" panose="020B0604020202020204" pitchFamily="34" charset="0"/>
              </a:rPr>
              <a:t>huấn</a:t>
            </a:r>
            <a:r>
              <a:rPr lang="en-US" sz="3600" b="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b="0" dirty="0" err="1" smtClean="0">
                <a:latin typeface="+mj-lt"/>
                <a:cs typeface="Arial" panose="020B0604020202020204" pitchFamily="34" charset="0"/>
              </a:rPr>
              <a:t>luyện</a:t>
            </a:r>
            <a:r>
              <a:rPr lang="en-US" sz="3600" b="0" dirty="0" smtClean="0">
                <a:latin typeface="+mj-lt"/>
                <a:cs typeface="Arial" panose="020B0604020202020204" pitchFamily="34" charset="0"/>
              </a:rPr>
              <a:t> SVM, CNN</a:t>
            </a:r>
          </a:p>
          <a:p>
            <a:pPr marL="387350" indent="-457200">
              <a:spcBef>
                <a:spcPts val="400"/>
              </a:spcBef>
              <a:buClr>
                <a:srgbClr val="000000"/>
              </a:buClr>
              <a:buSzPct val="100000"/>
            </a:pPr>
            <a:r>
              <a:rPr lang="en-US" sz="3600" dirty="0" err="1" smtClean="0">
                <a:latin typeface="+mj-lt"/>
                <a:cs typeface="Arial" panose="020B0604020202020204" pitchFamily="34" charset="0"/>
              </a:rPr>
              <a:t>Nhận</a:t>
            </a:r>
            <a:r>
              <a:rPr lang="en-US" sz="36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atin typeface="+mj-lt"/>
                <a:cs typeface="Arial" panose="020B0604020202020204" pitchFamily="34" charset="0"/>
              </a:rPr>
              <a:t>dạng</a:t>
            </a:r>
            <a:r>
              <a:rPr lang="en-US" sz="36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atin typeface="+mj-lt"/>
                <a:cs typeface="Arial" panose="020B0604020202020204" pitchFamily="34" charset="0"/>
              </a:rPr>
              <a:t>cảm</a:t>
            </a:r>
            <a:r>
              <a:rPr lang="en-US" sz="36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atin typeface="+mj-lt"/>
                <a:cs typeface="Arial" panose="020B0604020202020204" pitchFamily="34" charset="0"/>
              </a:rPr>
              <a:t>xúc</a:t>
            </a:r>
            <a:endParaRPr lang="en-US" sz="3600" b="0" dirty="0" smtClean="0">
              <a:latin typeface="+mj-lt"/>
              <a:cs typeface="Arial" panose="020B0604020202020204" pitchFamily="34" charset="0"/>
            </a:endParaRPr>
          </a:p>
          <a:p>
            <a:pPr marL="387350" indent="-457200">
              <a:spcBef>
                <a:spcPts val="400"/>
              </a:spcBef>
              <a:buClr>
                <a:srgbClr val="000000"/>
              </a:buClr>
              <a:buSzPct val="100000"/>
            </a:pPr>
            <a:endParaRPr lang="en-US" sz="3600" b="0" dirty="0" smtClean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85" name="Shape 385"/>
          <p:cNvSpPr txBox="1"/>
          <p:nvPr/>
        </p:nvSpPr>
        <p:spPr>
          <a:xfrm>
            <a:off x="3505200" y="6537324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2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28</a:t>
            </a:fld>
            <a:endParaRPr lang="en-US" sz="1400" b="0" i="0" u="none" strike="noStrike" cap="none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-2222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28</a:t>
            </a:fld>
            <a:endParaRPr lang="en-US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884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title"/>
          </p:nvPr>
        </p:nvSpPr>
        <p:spPr>
          <a:xfrm>
            <a:off x="0" y="-12700"/>
            <a:ext cx="9144000" cy="87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476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4000" b="1" i="0" u="none" strike="noStrike" cap="none" dirty="0" err="1" smtClean="0">
                <a:ea typeface="Arial"/>
                <a:cs typeface="Arial"/>
                <a:sym typeface="Arial"/>
              </a:rPr>
              <a:t>Hướng</a:t>
            </a:r>
            <a:r>
              <a:rPr lang="en-US" sz="4000" b="1" i="0" u="none" strike="noStrike" cap="none" dirty="0" smtClean="0">
                <a:ea typeface="Arial"/>
                <a:cs typeface="Arial"/>
                <a:sym typeface="Arial"/>
              </a:rPr>
              <a:t> </a:t>
            </a:r>
            <a:r>
              <a:rPr lang="en-US" sz="4000" b="1" i="0" u="none" strike="noStrike" cap="none" dirty="0" err="1" smtClean="0">
                <a:ea typeface="Arial"/>
                <a:cs typeface="Arial"/>
                <a:sym typeface="Arial"/>
              </a:rPr>
              <a:t>Phát</a:t>
            </a:r>
            <a:r>
              <a:rPr lang="en-US" sz="4000" b="1" i="0" u="none" strike="noStrike" cap="none" dirty="0" smtClean="0">
                <a:ea typeface="Arial"/>
                <a:cs typeface="Arial"/>
                <a:sym typeface="Arial"/>
              </a:rPr>
              <a:t> </a:t>
            </a:r>
            <a:r>
              <a:rPr lang="en-US" sz="4000" b="1" i="0" u="none" strike="noStrike" cap="none" dirty="0" err="1" smtClean="0">
                <a:ea typeface="Arial"/>
                <a:cs typeface="Arial"/>
                <a:sym typeface="Arial"/>
              </a:rPr>
              <a:t>Triển</a:t>
            </a:r>
            <a:endParaRPr lang="en-US" sz="4000" b="1" i="0" u="none" strike="noStrike" cap="none" dirty="0">
              <a:ea typeface="Arial"/>
              <a:cs typeface="Arial"/>
              <a:sym typeface="Arial"/>
            </a:endParaRPr>
          </a:p>
        </p:txBody>
      </p:sp>
      <p:sp>
        <p:nvSpPr>
          <p:cNvPr id="384" name="Shape 384"/>
          <p:cNvSpPr txBox="1">
            <a:spLocks noGrp="1"/>
          </p:cNvSpPr>
          <p:nvPr>
            <p:ph idx="1"/>
          </p:nvPr>
        </p:nvSpPr>
        <p:spPr>
          <a:xfrm>
            <a:off x="0" y="900112"/>
            <a:ext cx="9144000" cy="5600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87350" marR="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-US" sz="3600" dirty="0" err="1" smtClean="0">
                <a:latin typeface="+mj-lt"/>
                <a:cs typeface="Arial" panose="020B0604020202020204" pitchFamily="34" charset="0"/>
              </a:rPr>
              <a:t>Tăng</a:t>
            </a:r>
            <a:r>
              <a:rPr lang="en-US" sz="36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atin typeface="+mj-lt"/>
                <a:cs typeface="Arial" panose="020B0604020202020204" pitchFamily="34" charset="0"/>
              </a:rPr>
              <a:t>số</a:t>
            </a:r>
            <a:r>
              <a:rPr lang="en-US" sz="36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b="0" dirty="0" err="1" smtClean="0">
                <a:latin typeface="+mj-lt"/>
                <a:cs typeface="Arial" panose="020B0604020202020204" pitchFamily="34" charset="0"/>
              </a:rPr>
              <a:t>loại</a:t>
            </a:r>
            <a:r>
              <a:rPr lang="en-US" sz="3600" b="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b="0" dirty="0" err="1">
                <a:latin typeface="+mj-lt"/>
                <a:cs typeface="Arial" panose="020B0604020202020204" pitchFamily="34" charset="0"/>
              </a:rPr>
              <a:t>cảm</a:t>
            </a:r>
            <a:r>
              <a:rPr lang="en-US" sz="3600" b="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b="0" dirty="0" err="1">
                <a:latin typeface="+mj-lt"/>
                <a:cs typeface="Arial" panose="020B0604020202020204" pitchFamily="34" charset="0"/>
              </a:rPr>
              <a:t>xúc</a:t>
            </a:r>
            <a:r>
              <a:rPr lang="en-US" sz="3600" b="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b="0" dirty="0" err="1">
                <a:latin typeface="+mj-lt"/>
                <a:cs typeface="Arial" panose="020B0604020202020204" pitchFamily="34" charset="0"/>
              </a:rPr>
              <a:t>phức</a:t>
            </a:r>
            <a:r>
              <a:rPr lang="en-US" sz="3600" b="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b="0" dirty="0" err="1">
                <a:latin typeface="+mj-lt"/>
                <a:cs typeface="Arial" panose="020B0604020202020204" pitchFamily="34" charset="0"/>
              </a:rPr>
              <a:t>tạp</a:t>
            </a:r>
            <a:r>
              <a:rPr lang="en-US" sz="3600" b="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b="0" dirty="0" err="1" smtClean="0">
                <a:latin typeface="+mj-lt"/>
                <a:cs typeface="Arial" panose="020B0604020202020204" pitchFamily="34" charset="0"/>
              </a:rPr>
              <a:t>hơn</a:t>
            </a:r>
            <a:endParaRPr lang="en-US" sz="3600" b="0" dirty="0" smtClean="0">
              <a:latin typeface="+mj-lt"/>
              <a:cs typeface="Arial" panose="020B0604020202020204" pitchFamily="34" charset="0"/>
            </a:endParaRPr>
          </a:p>
          <a:p>
            <a:pPr marL="387350" marR="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-US" sz="3600" b="0" dirty="0" err="1" smtClean="0">
                <a:latin typeface="+mj-lt"/>
                <a:cs typeface="Arial" panose="020B0604020202020204" pitchFamily="34" charset="0"/>
              </a:rPr>
              <a:t>Ứng</a:t>
            </a:r>
            <a:r>
              <a:rPr lang="en-US" sz="3600" b="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b="0" dirty="0" err="1">
                <a:latin typeface="+mj-lt"/>
                <a:cs typeface="Arial" panose="020B0604020202020204" pitchFamily="34" charset="0"/>
              </a:rPr>
              <a:t>dụng</a:t>
            </a:r>
            <a:r>
              <a:rPr lang="en-US" sz="3600" b="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b="0" dirty="0" err="1">
                <a:latin typeface="+mj-lt"/>
                <a:cs typeface="Arial" panose="020B0604020202020204" pitchFamily="34" charset="0"/>
              </a:rPr>
              <a:t>vào</a:t>
            </a:r>
            <a:r>
              <a:rPr lang="en-US" sz="3600" b="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b="0" dirty="0" err="1">
                <a:latin typeface="+mj-lt"/>
                <a:cs typeface="Arial" panose="020B0604020202020204" pitchFamily="34" charset="0"/>
              </a:rPr>
              <a:t>thực</a:t>
            </a:r>
            <a:r>
              <a:rPr lang="en-US" sz="3600" b="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b="0" dirty="0" err="1">
                <a:latin typeface="+mj-lt"/>
                <a:cs typeface="Arial" panose="020B0604020202020204" pitchFamily="34" charset="0"/>
              </a:rPr>
              <a:t>tế</a:t>
            </a:r>
            <a:r>
              <a:rPr lang="en-US" sz="3600" b="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b="0" dirty="0" err="1">
                <a:latin typeface="+mj-lt"/>
                <a:cs typeface="Arial" panose="020B0604020202020204" pitchFamily="34" charset="0"/>
              </a:rPr>
              <a:t>một</a:t>
            </a:r>
            <a:r>
              <a:rPr lang="en-US" sz="3600" b="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b="0" dirty="0" err="1">
                <a:latin typeface="+mj-lt"/>
                <a:cs typeface="Arial" panose="020B0604020202020204" pitchFamily="34" charset="0"/>
              </a:rPr>
              <a:t>lĩnh</a:t>
            </a:r>
            <a:r>
              <a:rPr lang="en-US" sz="3600" b="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b="0" dirty="0" err="1">
                <a:latin typeface="+mj-lt"/>
                <a:cs typeface="Arial" panose="020B0604020202020204" pitchFamily="34" charset="0"/>
              </a:rPr>
              <a:t>vực</a:t>
            </a:r>
            <a:r>
              <a:rPr lang="en-US" sz="3600" b="0" dirty="0">
                <a:latin typeface="+mj-lt"/>
                <a:cs typeface="Arial" panose="020B0604020202020204" pitchFamily="34" charset="0"/>
              </a:rPr>
              <a:t> </a:t>
            </a:r>
            <a:endParaRPr lang="en-US" sz="3600" b="0" dirty="0" smtClean="0">
              <a:latin typeface="+mj-lt"/>
              <a:cs typeface="Arial" panose="020B0604020202020204" pitchFamily="34" charset="0"/>
            </a:endParaRPr>
          </a:p>
          <a:p>
            <a:pPr marL="387350" marR="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-US" sz="3600" b="0" dirty="0" err="1" smtClean="0">
                <a:latin typeface="+mj-lt"/>
                <a:cs typeface="Arial" panose="020B0604020202020204" pitchFamily="34" charset="0"/>
              </a:rPr>
              <a:t>Cải</a:t>
            </a:r>
            <a:r>
              <a:rPr lang="en-US" sz="3600" b="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b="0" dirty="0" err="1">
                <a:latin typeface="+mj-lt"/>
                <a:cs typeface="Arial" panose="020B0604020202020204" pitchFamily="34" charset="0"/>
              </a:rPr>
              <a:t>thiện</a:t>
            </a:r>
            <a:r>
              <a:rPr lang="en-US" sz="3600" b="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b="0" dirty="0" err="1">
                <a:latin typeface="+mj-lt"/>
                <a:cs typeface="Arial" panose="020B0604020202020204" pitchFamily="34" charset="0"/>
              </a:rPr>
              <a:t>độ</a:t>
            </a:r>
            <a:r>
              <a:rPr lang="en-US" sz="3600" b="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b="0" dirty="0" err="1">
                <a:latin typeface="+mj-lt"/>
                <a:cs typeface="Arial" panose="020B0604020202020204" pitchFamily="34" charset="0"/>
              </a:rPr>
              <a:t>chính</a:t>
            </a:r>
            <a:r>
              <a:rPr lang="en-US" sz="3600" b="0" dirty="0">
                <a:latin typeface="+mj-lt"/>
                <a:cs typeface="Arial" panose="020B0604020202020204" pitchFamily="34" charset="0"/>
              </a:rPr>
              <a:t> xác </a:t>
            </a:r>
            <a:r>
              <a:rPr lang="en-US" sz="3600" b="0" dirty="0" err="1">
                <a:latin typeface="+mj-lt"/>
                <a:cs typeface="Arial" panose="020B0604020202020204" pitchFamily="34" charset="0"/>
              </a:rPr>
              <a:t>của</a:t>
            </a:r>
            <a:r>
              <a:rPr lang="en-US" sz="3600" b="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b="0" dirty="0" err="1">
                <a:latin typeface="+mj-lt"/>
                <a:cs typeface="Arial" panose="020B0604020202020204" pitchFamily="34" charset="0"/>
              </a:rPr>
              <a:t>đề</a:t>
            </a:r>
            <a:r>
              <a:rPr lang="en-US" sz="3600" b="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b="0" dirty="0" err="1" smtClean="0">
                <a:latin typeface="+mj-lt"/>
                <a:cs typeface="Arial" panose="020B0604020202020204" pitchFamily="34" charset="0"/>
              </a:rPr>
              <a:t>tài</a:t>
            </a:r>
            <a:endParaRPr lang="en-US" sz="3600" b="0" dirty="0" smtClean="0">
              <a:latin typeface="+mj-lt"/>
              <a:cs typeface="Arial" panose="020B0604020202020204" pitchFamily="34" charset="0"/>
            </a:endParaRPr>
          </a:p>
          <a:p>
            <a:pPr marL="387350" marR="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-US" sz="3600" dirty="0" err="1" smtClean="0">
                <a:latin typeface="+mj-lt"/>
                <a:cs typeface="Arial" panose="020B0604020202020204" pitchFamily="34" charset="0"/>
              </a:rPr>
              <a:t>Chọn</a:t>
            </a:r>
            <a:r>
              <a:rPr lang="en-US" sz="36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atin typeface="+mj-lt"/>
                <a:cs typeface="Arial" panose="020B0604020202020204" pitchFamily="34" charset="0"/>
              </a:rPr>
              <a:t>đặc</a:t>
            </a:r>
            <a:r>
              <a:rPr lang="en-US" sz="36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atin typeface="+mj-lt"/>
                <a:cs typeface="Arial" panose="020B0604020202020204" pitchFamily="34" charset="0"/>
              </a:rPr>
              <a:t>trưng</a:t>
            </a:r>
            <a:r>
              <a:rPr lang="en-US" sz="36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atin typeface="+mj-lt"/>
                <a:cs typeface="Arial" panose="020B0604020202020204" pitchFamily="34" charset="0"/>
              </a:rPr>
              <a:t>khác</a:t>
            </a:r>
            <a:endParaRPr lang="en-US" sz="3600" dirty="0" smtClean="0">
              <a:latin typeface="+mj-lt"/>
              <a:cs typeface="Arial" panose="020B0604020202020204" pitchFamily="34" charset="0"/>
            </a:endParaRPr>
          </a:p>
          <a:p>
            <a:pPr marL="387350" marR="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-US" sz="3600" dirty="0" err="1" smtClean="0">
                <a:latin typeface="+mj-lt"/>
                <a:cs typeface="Arial" panose="020B0604020202020204" pitchFamily="34" charset="0"/>
              </a:rPr>
              <a:t>Tập</a:t>
            </a:r>
            <a:r>
              <a:rPr lang="en-US" sz="36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atin typeface="+mj-lt"/>
                <a:cs typeface="Arial" panose="020B0604020202020204" pitchFamily="34" charset="0"/>
              </a:rPr>
              <a:t>dữ</a:t>
            </a:r>
            <a:r>
              <a:rPr lang="en-US" sz="36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atin typeface="+mj-lt"/>
                <a:cs typeface="Arial" panose="020B0604020202020204" pitchFamily="34" charset="0"/>
              </a:rPr>
              <a:t>liệu</a:t>
            </a:r>
            <a:r>
              <a:rPr lang="en-US" sz="36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atin typeface="+mj-lt"/>
                <a:cs typeface="Arial" panose="020B0604020202020204" pitchFamily="34" charset="0"/>
              </a:rPr>
              <a:t>khác</a:t>
            </a:r>
            <a:endParaRPr lang="en-US" sz="3600" b="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85" name="Shape 385"/>
          <p:cNvSpPr txBox="1"/>
          <p:nvPr/>
        </p:nvSpPr>
        <p:spPr>
          <a:xfrm>
            <a:off x="3505200" y="6536975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2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29</a:t>
            </a:fld>
            <a:endParaRPr lang="en-US" sz="1400" b="0" i="0" u="none" strike="noStrike" cap="none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-2222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29</a:t>
            </a:fld>
            <a:endParaRPr lang="en-US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209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457200" y="-1"/>
            <a:ext cx="8229600" cy="83820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476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4000" b="1" i="0" u="none" strike="noStrike" cap="none" dirty="0" err="1" smtClean="0">
                <a:ea typeface="Arial"/>
                <a:cs typeface="Arial"/>
                <a:sym typeface="Arial"/>
              </a:rPr>
              <a:t>Giới</a:t>
            </a:r>
            <a:r>
              <a:rPr lang="en-US" sz="4000" b="1" i="0" u="none" strike="noStrike" cap="none" dirty="0" smtClean="0">
                <a:ea typeface="Arial"/>
                <a:cs typeface="Arial"/>
                <a:sym typeface="Arial"/>
              </a:rPr>
              <a:t> </a:t>
            </a:r>
            <a:r>
              <a:rPr lang="en-US" sz="4000" b="1" i="0" u="none" strike="noStrike" cap="none" dirty="0" err="1" smtClean="0">
                <a:ea typeface="Arial"/>
                <a:cs typeface="Arial"/>
                <a:sym typeface="Arial"/>
              </a:rPr>
              <a:t>Thiệu</a:t>
            </a:r>
            <a:r>
              <a:rPr lang="en-US" sz="4000" b="1" i="0" u="none" strike="noStrike" cap="none" dirty="0" smtClean="0">
                <a:ea typeface="Arial"/>
                <a:cs typeface="Arial"/>
                <a:sym typeface="Arial"/>
              </a:rPr>
              <a:t> Chung</a:t>
            </a:r>
            <a:endParaRPr lang="en-US" sz="4000" b="1" i="0" u="none" strike="noStrike" cap="none" dirty="0">
              <a:ea typeface="Arial"/>
              <a:cs typeface="Arial"/>
              <a:sym typeface="Arial"/>
            </a:endParaRPr>
          </a:p>
        </p:txBody>
      </p:sp>
      <p:sp>
        <p:nvSpPr>
          <p:cNvPr id="190" name="Shape 190"/>
          <p:cNvSpPr txBox="1"/>
          <p:nvPr/>
        </p:nvSpPr>
        <p:spPr>
          <a:xfrm>
            <a:off x="3276600" y="6537325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2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-US" sz="14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197"/>
          <p:cNvSpPr txBox="1">
            <a:spLocks noGrp="1"/>
          </p:cNvSpPr>
          <p:nvPr>
            <p:ph idx="1"/>
          </p:nvPr>
        </p:nvSpPr>
        <p:spPr>
          <a:xfrm>
            <a:off x="0" y="669074"/>
            <a:ext cx="9144000" cy="618892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>
              <a:spcBef>
                <a:spcPts val="500"/>
              </a:spcBef>
              <a:buSzPct val="100000"/>
            </a:pPr>
            <a:r>
              <a:rPr lang="vi-VN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Cảm </a:t>
            </a:r>
            <a:r>
              <a:rPr lang="vi-VN" sz="3600" dirty="0">
                <a:latin typeface="Calibri" panose="020F0502020204030204" pitchFamily="34" charset="0"/>
                <a:cs typeface="Calibri" panose="020F0502020204030204" pitchFamily="34" charset="0"/>
              </a:rPr>
              <a:t>xúc có vai trò quan trọng trong giao tiếp</a:t>
            </a:r>
          </a:p>
          <a:p>
            <a:pPr marL="457200">
              <a:spcBef>
                <a:spcPts val="500"/>
              </a:spcBef>
              <a:buSzPct val="100000"/>
            </a:pPr>
            <a:r>
              <a:rPr lang="en-US" sz="3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ể</a:t>
            </a:r>
            <a:r>
              <a:rPr lang="vi-VN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3600" dirty="0">
                <a:latin typeface="Calibri" panose="020F0502020204030204" pitchFamily="34" charset="0"/>
                <a:cs typeface="Calibri" panose="020F0502020204030204" pitchFamily="34" charset="0"/>
              </a:rPr>
              <a:t>hiện rõ nhất qua gương </a:t>
            </a:r>
            <a:r>
              <a:rPr lang="vi-VN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mặt</a:t>
            </a:r>
            <a:endParaRPr lang="en-US" sz="3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>
              <a:spcBef>
                <a:spcPts val="500"/>
              </a:spcBef>
              <a:buSzPct val="100000"/>
            </a:pP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55%</a:t>
            </a:r>
            <a:endParaRPr lang="vi-VN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>
              <a:spcBef>
                <a:spcPts val="500"/>
              </a:spcBef>
              <a:buSzPct val="100000"/>
            </a:pPr>
            <a:r>
              <a:rPr lang="vi-VN" sz="3600" dirty="0">
                <a:latin typeface="Calibri" panose="020F0502020204030204" pitchFamily="34" charset="0"/>
                <a:cs typeface="Calibri" panose="020F0502020204030204" pitchFamily="34" charset="0"/>
              </a:rPr>
              <a:t>Hỗ trợ </a:t>
            </a: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HCI</a:t>
            </a:r>
            <a:endParaRPr lang="vi-VN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>
              <a:spcBef>
                <a:spcPts val="500"/>
              </a:spcBef>
              <a:buSzPct val="100000"/>
            </a:pP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vi-VN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hiều </a:t>
            </a:r>
            <a:r>
              <a:rPr lang="vi-VN" sz="3600" dirty="0">
                <a:latin typeface="Calibri" panose="020F0502020204030204" pitchFamily="34" charset="0"/>
                <a:cs typeface="Calibri" panose="020F0502020204030204" pitchFamily="34" charset="0"/>
              </a:rPr>
              <a:t>ứng dụng hữu </a:t>
            </a:r>
            <a:r>
              <a:rPr lang="vi-VN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ích</a:t>
            </a:r>
            <a:endParaRPr lang="vi-VN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845701"/>
            <a:ext cx="3657600" cy="1828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778" y="4546212"/>
            <a:ext cx="3251200" cy="1828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578" y="3262351"/>
            <a:ext cx="3252200" cy="1828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-2222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-US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title"/>
          </p:nvPr>
        </p:nvSpPr>
        <p:spPr>
          <a:xfrm>
            <a:off x="-1" y="-168818"/>
            <a:ext cx="9144000" cy="10064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476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4000" b="1" i="0" u="none" strike="noStrike" cap="none" dirty="0" err="1" smtClean="0">
                <a:ea typeface="Arial"/>
                <a:cs typeface="Arial"/>
                <a:sym typeface="Arial"/>
              </a:rPr>
              <a:t>Tài</a:t>
            </a:r>
            <a:r>
              <a:rPr lang="en-US" sz="4000" b="1" i="0" u="none" strike="noStrike" cap="none" dirty="0" smtClean="0">
                <a:ea typeface="Arial"/>
                <a:cs typeface="Arial"/>
                <a:sym typeface="Arial"/>
              </a:rPr>
              <a:t> </a:t>
            </a:r>
            <a:r>
              <a:rPr lang="en-US" sz="4000" b="1" i="0" u="none" strike="noStrike" cap="none" dirty="0" err="1" smtClean="0">
                <a:ea typeface="Arial"/>
                <a:cs typeface="Arial"/>
                <a:sym typeface="Arial"/>
              </a:rPr>
              <a:t>Liệu</a:t>
            </a:r>
            <a:r>
              <a:rPr lang="en-US" sz="4000" b="1" i="0" u="none" strike="noStrike" cap="none" dirty="0" smtClean="0">
                <a:ea typeface="Arial"/>
                <a:cs typeface="Arial"/>
                <a:sym typeface="Arial"/>
              </a:rPr>
              <a:t> </a:t>
            </a:r>
            <a:r>
              <a:rPr lang="en-US" sz="4000" b="1" i="0" u="none" strike="noStrike" cap="none" dirty="0" err="1" smtClean="0">
                <a:ea typeface="Arial"/>
                <a:cs typeface="Arial"/>
                <a:sym typeface="Arial"/>
              </a:rPr>
              <a:t>Tham</a:t>
            </a:r>
            <a:r>
              <a:rPr lang="en-US" sz="4000" b="1" i="0" u="none" strike="noStrike" cap="none" dirty="0" smtClean="0">
                <a:ea typeface="Arial"/>
                <a:cs typeface="Arial"/>
                <a:sym typeface="Arial"/>
              </a:rPr>
              <a:t> </a:t>
            </a:r>
            <a:r>
              <a:rPr lang="en-US" sz="4000" b="1" i="0" u="none" strike="noStrike" cap="none" dirty="0" err="1" smtClean="0">
                <a:ea typeface="Arial"/>
                <a:cs typeface="Arial"/>
                <a:sym typeface="Arial"/>
              </a:rPr>
              <a:t>Khảo</a:t>
            </a:r>
            <a:endParaRPr lang="en-US" sz="4000" b="1" i="0" u="none" strike="noStrike" cap="none" dirty="0">
              <a:ea typeface="Arial"/>
              <a:cs typeface="Arial"/>
              <a:sym typeface="Arial"/>
            </a:endParaRPr>
          </a:p>
        </p:txBody>
      </p:sp>
      <p:sp>
        <p:nvSpPr>
          <p:cNvPr id="391" name="Shape 391"/>
          <p:cNvSpPr txBox="1">
            <a:spLocks noGrp="1"/>
          </p:cNvSpPr>
          <p:nvPr>
            <p:ph idx="1"/>
          </p:nvPr>
        </p:nvSpPr>
        <p:spPr>
          <a:xfrm>
            <a:off x="0" y="557561"/>
            <a:ext cx="9143999" cy="630043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Arial"/>
              <a:buChar char="❖"/>
            </a:pPr>
            <a:r>
              <a:rPr lang="en-US" sz="1600" b="1" strike="noStrike" cap="none" dirty="0" err="1" smtClean="0">
                <a:latin typeface="+mj-lt"/>
                <a:ea typeface="Arial"/>
                <a:cs typeface="Arial" panose="020B0604020202020204" pitchFamily="34" charset="0"/>
                <a:sym typeface="Arial"/>
              </a:rPr>
              <a:t>Tiếng</a:t>
            </a:r>
            <a:r>
              <a:rPr lang="en-US" sz="1600" b="1" strike="noStrike" cap="none" dirty="0" smtClean="0">
                <a:latin typeface="+mj-lt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1600" b="1" strike="noStrike" cap="none" dirty="0" err="1" smtClean="0">
                <a:latin typeface="+mj-lt"/>
                <a:ea typeface="Arial"/>
                <a:cs typeface="Arial" panose="020B0604020202020204" pitchFamily="34" charset="0"/>
                <a:sym typeface="Arial"/>
              </a:rPr>
              <a:t>Việt</a:t>
            </a:r>
            <a:endParaRPr lang="en-US" sz="1600" b="1" strike="noStrike" cap="none" dirty="0" smtClean="0">
              <a:latin typeface="+mj-lt"/>
              <a:ea typeface="Arial"/>
              <a:cs typeface="Arial" panose="020B0604020202020204" pitchFamily="34" charset="0"/>
              <a:sym typeface="Arial"/>
            </a:endParaRPr>
          </a:p>
          <a:p>
            <a:pPr marL="165100" marR="0" lvl="1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ct val="100000"/>
              <a:buNone/>
            </a:pPr>
            <a:r>
              <a:rPr lang="en-US" sz="1600" i="0" u="none" strike="noStrike" cap="none" dirty="0" smtClean="0">
                <a:latin typeface="+mj-lt"/>
                <a:cs typeface="Arial" panose="020B0604020202020204" pitchFamily="34" charset="0"/>
              </a:rPr>
              <a:t>[1] </a:t>
            </a:r>
            <a:r>
              <a:rPr lang="en-US" sz="1600" dirty="0" err="1" smtClean="0">
                <a:latin typeface="+mj-lt"/>
                <a:cs typeface="Arial" panose="020B0604020202020204" pitchFamily="34" charset="0"/>
              </a:rPr>
              <a:t>Đinh</a:t>
            </a:r>
            <a:r>
              <a:rPr lang="en-US" sz="16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+mj-lt"/>
                <a:cs typeface="Arial" panose="020B0604020202020204" pitchFamily="34" charset="0"/>
              </a:rPr>
              <a:t>Xuân</a:t>
            </a:r>
            <a:r>
              <a:rPr lang="en-US" sz="16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+mj-lt"/>
                <a:cs typeface="Arial" panose="020B0604020202020204" pitchFamily="34" charset="0"/>
              </a:rPr>
              <a:t>Nhất</a:t>
            </a:r>
            <a:r>
              <a:rPr lang="en-US" sz="1600" dirty="0" smtClean="0">
                <a:latin typeface="+mj-lt"/>
                <a:cs typeface="Arial" panose="020B0604020202020204" pitchFamily="34" charset="0"/>
              </a:rPr>
              <a:t>, “</a:t>
            </a:r>
            <a:r>
              <a:rPr lang="en-US" sz="1600" i="1" dirty="0" err="1" smtClean="0">
                <a:latin typeface="+mj-lt"/>
                <a:cs typeface="Arial" panose="020B0604020202020204" pitchFamily="34" charset="0"/>
              </a:rPr>
              <a:t>Nghiên</a:t>
            </a:r>
            <a:r>
              <a:rPr lang="en-US" sz="1600" i="1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 smtClean="0">
                <a:latin typeface="+mj-lt"/>
                <a:cs typeface="Arial" panose="020B0604020202020204" pitchFamily="34" charset="0"/>
              </a:rPr>
              <a:t>cứu</a:t>
            </a:r>
            <a:r>
              <a:rPr lang="en-US" sz="1600" i="1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 smtClean="0">
                <a:latin typeface="+mj-lt"/>
                <a:cs typeface="Arial" panose="020B0604020202020204" pitchFamily="34" charset="0"/>
              </a:rPr>
              <a:t>các</a:t>
            </a:r>
            <a:r>
              <a:rPr lang="en-US" sz="1600" i="1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 smtClean="0">
                <a:latin typeface="+mj-lt"/>
                <a:cs typeface="Arial" panose="020B0604020202020204" pitchFamily="34" charset="0"/>
              </a:rPr>
              <a:t>thuật</a:t>
            </a:r>
            <a:r>
              <a:rPr lang="en-US" sz="1600" i="1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 smtClean="0">
                <a:latin typeface="+mj-lt"/>
                <a:cs typeface="Arial" panose="020B0604020202020204" pitchFamily="34" charset="0"/>
              </a:rPr>
              <a:t>toán</a:t>
            </a:r>
            <a:r>
              <a:rPr lang="en-US" sz="1600" i="1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 smtClean="0">
                <a:latin typeface="+mj-lt"/>
                <a:cs typeface="Arial" panose="020B0604020202020204" pitchFamily="34" charset="0"/>
              </a:rPr>
              <a:t>nhận</a:t>
            </a:r>
            <a:r>
              <a:rPr lang="en-US" sz="1600" i="1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 smtClean="0">
                <a:latin typeface="+mj-lt"/>
                <a:cs typeface="Arial" panose="020B0604020202020204" pitchFamily="34" charset="0"/>
              </a:rPr>
              <a:t>dạng</a:t>
            </a:r>
            <a:r>
              <a:rPr lang="en-US" sz="1600" i="1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 smtClean="0">
                <a:latin typeface="+mj-lt"/>
                <a:cs typeface="Arial" panose="020B0604020202020204" pitchFamily="34" charset="0"/>
              </a:rPr>
              <a:t>cảm</a:t>
            </a:r>
            <a:r>
              <a:rPr lang="en-US" sz="1600" i="1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 smtClean="0">
                <a:latin typeface="+mj-lt"/>
                <a:cs typeface="Arial" panose="020B0604020202020204" pitchFamily="34" charset="0"/>
              </a:rPr>
              <a:t>xúc</a:t>
            </a:r>
            <a:r>
              <a:rPr lang="en-US" sz="1600" i="1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 smtClean="0">
                <a:latin typeface="+mj-lt"/>
                <a:cs typeface="Arial" panose="020B0604020202020204" pitchFamily="34" charset="0"/>
              </a:rPr>
              <a:t>khuôn</a:t>
            </a:r>
            <a:r>
              <a:rPr lang="en-US" sz="1600" i="1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 smtClean="0">
                <a:latin typeface="+mj-lt"/>
                <a:cs typeface="Arial" panose="020B0604020202020204" pitchFamily="34" charset="0"/>
              </a:rPr>
              <a:t>mặt</a:t>
            </a:r>
            <a:r>
              <a:rPr lang="en-US" sz="1600" i="1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 smtClean="0">
                <a:latin typeface="+mj-lt"/>
                <a:cs typeface="Arial" panose="020B0604020202020204" pitchFamily="34" charset="0"/>
              </a:rPr>
              <a:t>trên</a:t>
            </a:r>
            <a:r>
              <a:rPr lang="en-US" sz="1600" i="1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 smtClean="0">
                <a:latin typeface="+mj-lt"/>
                <a:cs typeface="Arial" panose="020B0604020202020204" pitchFamily="34" charset="0"/>
              </a:rPr>
              <a:t>ảnh</a:t>
            </a:r>
            <a:r>
              <a:rPr lang="en-US" sz="1600" i="1" dirty="0" smtClean="0">
                <a:latin typeface="+mj-lt"/>
                <a:cs typeface="Arial" panose="020B0604020202020204" pitchFamily="34" charset="0"/>
              </a:rPr>
              <a:t> 2D</a:t>
            </a:r>
            <a:r>
              <a:rPr lang="en-US" sz="1600" dirty="0" smtClean="0">
                <a:latin typeface="+mj-lt"/>
                <a:cs typeface="Arial" panose="020B0604020202020204" pitchFamily="34" charset="0"/>
              </a:rPr>
              <a:t>”, </a:t>
            </a:r>
            <a:r>
              <a:rPr lang="en-US" sz="1600" dirty="0" err="1" smtClean="0">
                <a:latin typeface="+mj-lt"/>
                <a:cs typeface="Arial" panose="020B0604020202020204" pitchFamily="34" charset="0"/>
              </a:rPr>
              <a:t>Hà</a:t>
            </a:r>
            <a:r>
              <a:rPr lang="en-US" sz="1600" dirty="0" smtClean="0">
                <a:latin typeface="+mj-lt"/>
                <a:cs typeface="Arial" panose="020B0604020202020204" pitchFamily="34" charset="0"/>
              </a:rPr>
              <a:t> Nội</a:t>
            </a:r>
            <a:r>
              <a:rPr lang="en-US" sz="1600" dirty="0">
                <a:latin typeface="+mj-lt"/>
                <a:cs typeface="Arial" panose="020B0604020202020204" pitchFamily="34" charset="0"/>
              </a:rPr>
              <a:t>-</a:t>
            </a:r>
            <a:r>
              <a:rPr lang="en-US" sz="1600" dirty="0" smtClean="0">
                <a:latin typeface="+mj-lt"/>
                <a:cs typeface="Arial" panose="020B0604020202020204" pitchFamily="34" charset="0"/>
              </a:rPr>
              <a:t>2010</a:t>
            </a:r>
          </a:p>
          <a:p>
            <a:pPr marL="165100" marR="0" lvl="1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ct val="100000"/>
              <a:buNone/>
            </a:pPr>
            <a:r>
              <a:rPr lang="en-US" sz="1600" i="0" u="none" strike="noStrike" cap="none" dirty="0" smtClean="0">
                <a:latin typeface="+mj-lt"/>
                <a:cs typeface="Arial" panose="020B0604020202020204" pitchFamily="34" charset="0"/>
              </a:rPr>
              <a:t>[</a:t>
            </a:r>
            <a:r>
              <a:rPr lang="en-US" sz="1600" i="0" u="none" strike="noStrike" cap="none" dirty="0">
                <a:latin typeface="+mj-lt"/>
                <a:cs typeface="Arial" panose="020B0604020202020204" pitchFamily="34" charset="0"/>
              </a:rPr>
              <a:t>2</a:t>
            </a:r>
            <a:r>
              <a:rPr lang="en-US" sz="1600" i="0" u="none" strike="noStrike" cap="none" dirty="0" smtClean="0">
                <a:latin typeface="+mj-lt"/>
                <a:cs typeface="Arial" panose="020B0604020202020204" pitchFamily="34" charset="0"/>
              </a:rPr>
              <a:t>] </a:t>
            </a:r>
            <a:r>
              <a:rPr lang="en-US" sz="1600" i="0" u="none" strike="noStrike" cap="none" dirty="0" err="1" smtClean="0">
                <a:latin typeface="+mj-lt"/>
                <a:cs typeface="Arial" panose="020B0604020202020204" pitchFamily="34" charset="0"/>
              </a:rPr>
              <a:t>Trương</a:t>
            </a:r>
            <a:r>
              <a:rPr lang="en-US" sz="1600" i="0" u="none" strike="noStrike" cap="none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0" u="none" strike="noStrike" cap="none" dirty="0" err="1" smtClean="0">
                <a:latin typeface="+mj-lt"/>
                <a:cs typeface="Arial" panose="020B0604020202020204" pitchFamily="34" charset="0"/>
              </a:rPr>
              <a:t>Quốc</a:t>
            </a:r>
            <a:r>
              <a:rPr lang="en-US" sz="1600" i="0" u="none" strike="noStrike" cap="none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0" u="none" strike="noStrike" cap="none" dirty="0" err="1" smtClean="0">
                <a:latin typeface="+mj-lt"/>
                <a:cs typeface="Arial" panose="020B0604020202020204" pitchFamily="34" charset="0"/>
              </a:rPr>
              <a:t>Bảo</a:t>
            </a:r>
            <a:r>
              <a:rPr lang="en-US" sz="1600" i="0" u="none" strike="noStrike" cap="none" dirty="0" smtClean="0">
                <a:latin typeface="+mj-lt"/>
                <a:cs typeface="Arial" panose="020B0604020202020204" pitchFamily="34" charset="0"/>
              </a:rPr>
              <a:t> et al., </a:t>
            </a:r>
            <a:r>
              <a:rPr lang="en-US" sz="1600" i="1" u="none" strike="noStrike" cap="none" dirty="0" smtClean="0">
                <a:latin typeface="+mj-lt"/>
                <a:cs typeface="Arial" panose="020B0604020202020204" pitchFamily="34" charset="0"/>
              </a:rPr>
              <a:t>“</a:t>
            </a:r>
            <a:r>
              <a:rPr lang="en-US" sz="1600" i="1" u="none" strike="noStrike" cap="none" dirty="0" err="1" smtClean="0">
                <a:latin typeface="+mj-lt"/>
                <a:cs typeface="Arial" panose="020B0604020202020204" pitchFamily="34" charset="0"/>
              </a:rPr>
              <a:t>Phát</a:t>
            </a:r>
            <a:r>
              <a:rPr lang="en-US" sz="1600" i="1" u="none" strike="noStrike" cap="none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u="none" strike="noStrike" cap="none" dirty="0" err="1" smtClean="0">
                <a:latin typeface="+mj-lt"/>
                <a:cs typeface="Arial" panose="020B0604020202020204" pitchFamily="34" charset="0"/>
              </a:rPr>
              <a:t>hiện</a:t>
            </a:r>
            <a:r>
              <a:rPr lang="en-US" sz="1600" i="1" u="none" strike="noStrike" cap="none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u="none" strike="noStrike" cap="none" dirty="0" err="1" smtClean="0">
                <a:latin typeface="+mj-lt"/>
                <a:cs typeface="Arial" panose="020B0604020202020204" pitchFamily="34" charset="0"/>
              </a:rPr>
              <a:t>và</a:t>
            </a:r>
            <a:r>
              <a:rPr lang="en-US" sz="1600" i="1" u="none" strike="noStrike" cap="none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u="none" strike="noStrike" cap="none" dirty="0" err="1" smtClean="0">
                <a:latin typeface="+mj-lt"/>
                <a:cs typeface="Arial" panose="020B0604020202020204" pitchFamily="34" charset="0"/>
              </a:rPr>
              <a:t>nhận</a:t>
            </a:r>
            <a:r>
              <a:rPr lang="en-US" sz="1600" i="1" u="none" strike="noStrike" cap="none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u="none" strike="noStrike" cap="none" dirty="0" err="1" smtClean="0">
                <a:latin typeface="+mj-lt"/>
                <a:cs typeface="Arial" panose="020B0604020202020204" pitchFamily="34" charset="0"/>
              </a:rPr>
              <a:t>dạng</a:t>
            </a:r>
            <a:r>
              <a:rPr lang="en-US" sz="1600" i="1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 smtClean="0">
                <a:latin typeface="+mj-lt"/>
                <a:cs typeface="Arial" panose="020B0604020202020204" pitchFamily="34" charset="0"/>
              </a:rPr>
              <a:t>biển</a:t>
            </a:r>
            <a:r>
              <a:rPr lang="en-US" sz="1600" i="1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 smtClean="0">
                <a:latin typeface="+mj-lt"/>
                <a:cs typeface="Arial" panose="020B0604020202020204" pitchFamily="34" charset="0"/>
              </a:rPr>
              <a:t>báo</a:t>
            </a:r>
            <a:r>
              <a:rPr lang="en-US" sz="1600" i="1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 smtClean="0">
                <a:latin typeface="+mj-lt"/>
                <a:cs typeface="Arial" panose="020B0604020202020204" pitchFamily="34" charset="0"/>
              </a:rPr>
              <a:t>giao</a:t>
            </a:r>
            <a:r>
              <a:rPr lang="en-US" sz="1600" i="1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 smtClean="0">
                <a:latin typeface="+mj-lt"/>
                <a:cs typeface="Arial" panose="020B0604020202020204" pitchFamily="34" charset="0"/>
              </a:rPr>
              <a:t>thông</a:t>
            </a:r>
            <a:r>
              <a:rPr lang="en-US" sz="1600" i="1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 smtClean="0">
                <a:latin typeface="+mj-lt"/>
                <a:cs typeface="Arial" panose="020B0604020202020204" pitchFamily="34" charset="0"/>
              </a:rPr>
              <a:t>đường</a:t>
            </a:r>
            <a:r>
              <a:rPr lang="en-US" sz="1600" i="1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 smtClean="0">
                <a:latin typeface="+mj-lt"/>
                <a:cs typeface="Arial" panose="020B0604020202020204" pitchFamily="34" charset="0"/>
              </a:rPr>
              <a:t>bộ</a:t>
            </a:r>
            <a:r>
              <a:rPr lang="en-US" sz="1600" i="1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 smtClean="0">
                <a:latin typeface="+mj-lt"/>
                <a:cs typeface="Arial" panose="020B0604020202020204" pitchFamily="34" charset="0"/>
              </a:rPr>
              <a:t>sử</a:t>
            </a:r>
            <a:r>
              <a:rPr lang="en-US" sz="1600" i="1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 smtClean="0">
                <a:latin typeface="+mj-lt"/>
                <a:cs typeface="Arial" panose="020B0604020202020204" pitchFamily="34" charset="0"/>
              </a:rPr>
              <a:t>dụng</a:t>
            </a:r>
            <a:r>
              <a:rPr lang="en-US" sz="1600" i="1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 smtClean="0">
                <a:latin typeface="+mj-lt"/>
                <a:cs typeface="Arial" panose="020B0604020202020204" pitchFamily="34" charset="0"/>
              </a:rPr>
              <a:t>đặc</a:t>
            </a:r>
            <a:r>
              <a:rPr lang="en-US" sz="1600" i="1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 smtClean="0">
                <a:latin typeface="+mj-lt"/>
                <a:cs typeface="Arial" panose="020B0604020202020204" pitchFamily="34" charset="0"/>
              </a:rPr>
              <a:t>trưng</a:t>
            </a:r>
            <a:r>
              <a:rPr lang="en-US" sz="1600" i="1" dirty="0" smtClean="0">
                <a:latin typeface="+mj-lt"/>
                <a:cs typeface="Arial" panose="020B0604020202020204" pitchFamily="34" charset="0"/>
              </a:rPr>
              <a:t> HOG </a:t>
            </a:r>
            <a:r>
              <a:rPr lang="en-US" sz="1600" i="1" dirty="0" err="1" smtClean="0">
                <a:latin typeface="+mj-lt"/>
                <a:cs typeface="Arial" panose="020B0604020202020204" pitchFamily="34" charset="0"/>
              </a:rPr>
              <a:t>và</a:t>
            </a:r>
            <a:r>
              <a:rPr lang="en-US" sz="1600" i="1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 smtClean="0">
                <a:latin typeface="+mj-lt"/>
                <a:cs typeface="Arial" panose="020B0604020202020204" pitchFamily="34" charset="0"/>
              </a:rPr>
              <a:t>mạng</a:t>
            </a:r>
            <a:r>
              <a:rPr lang="en-US" sz="1600" i="1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 smtClean="0">
                <a:latin typeface="+mj-lt"/>
                <a:cs typeface="Arial" panose="020B0604020202020204" pitchFamily="34" charset="0"/>
              </a:rPr>
              <a:t>nơ-ron</a:t>
            </a:r>
            <a:r>
              <a:rPr lang="en-US" sz="1600" i="1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 smtClean="0">
                <a:latin typeface="+mj-lt"/>
                <a:cs typeface="Arial" panose="020B0604020202020204" pitchFamily="34" charset="0"/>
              </a:rPr>
              <a:t>nhân</a:t>
            </a:r>
            <a:r>
              <a:rPr lang="en-US" sz="1600" i="1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 smtClean="0">
                <a:latin typeface="+mj-lt"/>
                <a:cs typeface="Arial" panose="020B0604020202020204" pitchFamily="34" charset="0"/>
              </a:rPr>
              <a:t>tạo</a:t>
            </a:r>
            <a:r>
              <a:rPr lang="en-US" sz="1600" i="1" u="none" strike="noStrike" cap="none" dirty="0" smtClean="0">
                <a:latin typeface="+mj-lt"/>
                <a:cs typeface="Arial" panose="020B0604020202020204" pitchFamily="34" charset="0"/>
              </a:rPr>
              <a:t>”</a:t>
            </a:r>
          </a:p>
          <a:p>
            <a:pPr marL="165100" marR="0" lvl="1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ct val="100000"/>
              <a:buNone/>
            </a:pPr>
            <a:r>
              <a:rPr lang="en-US" sz="1600" dirty="0" smtClean="0">
                <a:latin typeface="+mj-lt"/>
                <a:cs typeface="Arial" panose="020B0604020202020204" pitchFamily="34" charset="0"/>
              </a:rPr>
              <a:t>[3] </a:t>
            </a:r>
            <a:r>
              <a:rPr lang="en-US" sz="1600" dirty="0" err="1" smtClean="0">
                <a:latin typeface="+mj-lt"/>
                <a:cs typeface="Arial" panose="020B0604020202020204" pitchFamily="34" charset="0"/>
              </a:rPr>
              <a:t>Đinh</a:t>
            </a:r>
            <a:r>
              <a:rPr lang="en-US" sz="16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+mj-lt"/>
                <a:cs typeface="Arial" panose="020B0604020202020204" pitchFamily="34" charset="0"/>
              </a:rPr>
              <a:t>Thành</a:t>
            </a:r>
            <a:r>
              <a:rPr lang="en-US" sz="16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+mj-lt"/>
                <a:cs typeface="Arial" panose="020B0604020202020204" pitchFamily="34" charset="0"/>
              </a:rPr>
              <a:t>Nhân</a:t>
            </a:r>
            <a:r>
              <a:rPr lang="en-US" sz="1600" dirty="0">
                <a:latin typeface="+mj-lt"/>
                <a:cs typeface="Arial" panose="020B0604020202020204" pitchFamily="34" charset="0"/>
              </a:rPr>
              <a:t>, “</a:t>
            </a:r>
            <a:r>
              <a:rPr lang="en-US" sz="1600" i="1" dirty="0" err="1">
                <a:latin typeface="+mj-lt"/>
                <a:cs typeface="Arial" panose="020B0604020202020204" pitchFamily="34" charset="0"/>
              </a:rPr>
              <a:t>Hệ</a:t>
            </a:r>
            <a:r>
              <a:rPr lang="en-US" sz="1600" i="1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>
                <a:latin typeface="+mj-lt"/>
                <a:cs typeface="Arial" panose="020B0604020202020204" pitchFamily="34" charset="0"/>
              </a:rPr>
              <a:t>thống</a:t>
            </a:r>
            <a:r>
              <a:rPr lang="en-US" sz="1600" i="1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>
                <a:latin typeface="+mj-lt"/>
                <a:cs typeface="Arial" panose="020B0604020202020204" pitchFamily="34" charset="0"/>
              </a:rPr>
              <a:t>cảnh</a:t>
            </a:r>
            <a:r>
              <a:rPr lang="en-US" sz="1600" i="1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>
                <a:latin typeface="+mj-lt"/>
                <a:cs typeface="Arial" panose="020B0604020202020204" pitchFamily="34" charset="0"/>
              </a:rPr>
              <a:t>báo</a:t>
            </a:r>
            <a:r>
              <a:rPr lang="en-US" sz="1600" i="1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>
                <a:latin typeface="+mj-lt"/>
                <a:cs typeface="Arial" panose="020B0604020202020204" pitchFamily="34" charset="0"/>
              </a:rPr>
              <a:t>tài</a:t>
            </a:r>
            <a:r>
              <a:rPr lang="en-US" sz="1600" i="1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>
                <a:latin typeface="+mj-lt"/>
                <a:cs typeface="Arial" panose="020B0604020202020204" pitchFamily="34" charset="0"/>
              </a:rPr>
              <a:t>xế</a:t>
            </a:r>
            <a:r>
              <a:rPr lang="en-US" sz="1600" i="1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>
                <a:latin typeface="+mj-lt"/>
                <a:cs typeface="Arial" panose="020B0604020202020204" pitchFamily="34" charset="0"/>
              </a:rPr>
              <a:t>buồn</a:t>
            </a:r>
            <a:r>
              <a:rPr lang="en-US" sz="1600" i="1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>
                <a:latin typeface="+mj-lt"/>
                <a:cs typeface="Arial" panose="020B0604020202020204" pitchFamily="34" charset="0"/>
              </a:rPr>
              <a:t>ngủ</a:t>
            </a:r>
            <a:r>
              <a:rPr lang="en-US" sz="1600" dirty="0" smtClean="0">
                <a:latin typeface="+mj-lt"/>
                <a:cs typeface="Arial" panose="020B0604020202020204" pitchFamily="34" charset="0"/>
              </a:rPr>
              <a:t>”, </a:t>
            </a:r>
            <a:r>
              <a:rPr lang="en-US" sz="1600" dirty="0" err="1" smtClean="0">
                <a:latin typeface="+mj-lt"/>
                <a:cs typeface="Arial" panose="020B0604020202020204" pitchFamily="34" charset="0"/>
              </a:rPr>
              <a:t>Cần</a:t>
            </a:r>
            <a:r>
              <a:rPr lang="en-US" sz="1600" dirty="0" smtClean="0">
                <a:latin typeface="+mj-lt"/>
                <a:cs typeface="Arial" panose="020B0604020202020204" pitchFamily="34" charset="0"/>
              </a:rPr>
              <a:t> Thơ-2017</a:t>
            </a:r>
          </a:p>
          <a:p>
            <a:pPr marL="165100" marR="0" lvl="1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ct val="100000"/>
              <a:buNone/>
            </a:pPr>
            <a:r>
              <a:rPr lang="en-US" sz="1600" dirty="0" smtClean="0">
                <a:latin typeface="+mj-lt"/>
                <a:cs typeface="Arial" panose="020B0604020202020204" pitchFamily="34" charset="0"/>
              </a:rPr>
              <a:t>[4] </a:t>
            </a:r>
            <a:r>
              <a:rPr lang="en-US" sz="1600" dirty="0" err="1" smtClean="0">
                <a:latin typeface="+mj-lt"/>
                <a:cs typeface="Arial" panose="020B0604020202020204" pitchFamily="34" charset="0"/>
              </a:rPr>
              <a:t>Vân</a:t>
            </a:r>
            <a:r>
              <a:rPr lang="en-US" sz="16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+mj-lt"/>
                <a:cs typeface="Arial" panose="020B0604020202020204" pitchFamily="34" charset="0"/>
              </a:rPr>
              <a:t>Nguyễn</a:t>
            </a:r>
            <a:r>
              <a:rPr lang="en-US" sz="1600" dirty="0" smtClean="0">
                <a:latin typeface="+mj-lt"/>
                <a:cs typeface="Arial" panose="020B0604020202020204" pitchFamily="34" charset="0"/>
              </a:rPr>
              <a:t>, “</a:t>
            </a:r>
            <a:r>
              <a:rPr lang="en-US" sz="1600" i="1" dirty="0" err="1" smtClean="0">
                <a:latin typeface="+mj-lt"/>
                <a:cs typeface="Arial" panose="020B0604020202020204" pitchFamily="34" charset="0"/>
              </a:rPr>
              <a:t>Nghiên</a:t>
            </a:r>
            <a:r>
              <a:rPr lang="en-US" sz="1600" i="1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 smtClean="0">
                <a:latin typeface="+mj-lt"/>
                <a:cs typeface="Arial" panose="020B0604020202020204" pitchFamily="34" charset="0"/>
              </a:rPr>
              <a:t>cứu</a:t>
            </a:r>
            <a:r>
              <a:rPr lang="en-US" sz="1600" i="1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 smtClean="0">
                <a:latin typeface="+mj-lt"/>
                <a:cs typeface="Arial" panose="020B0604020202020204" pitchFamily="34" charset="0"/>
              </a:rPr>
              <a:t>nhận</a:t>
            </a:r>
            <a:r>
              <a:rPr lang="en-US" sz="1600" i="1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 smtClean="0">
                <a:latin typeface="+mj-lt"/>
                <a:cs typeface="Arial" panose="020B0604020202020204" pitchFamily="34" charset="0"/>
              </a:rPr>
              <a:t>dạng</a:t>
            </a:r>
            <a:r>
              <a:rPr lang="en-US" sz="1600" i="1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 smtClean="0">
                <a:latin typeface="+mj-lt"/>
                <a:cs typeface="Arial" panose="020B0604020202020204" pitchFamily="34" charset="0"/>
              </a:rPr>
              <a:t>biểu</a:t>
            </a:r>
            <a:r>
              <a:rPr lang="en-US" sz="1600" i="1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 smtClean="0">
                <a:latin typeface="+mj-lt"/>
                <a:cs typeface="Arial" panose="020B0604020202020204" pitchFamily="34" charset="0"/>
              </a:rPr>
              <a:t>cảm</a:t>
            </a:r>
            <a:r>
              <a:rPr lang="en-US" sz="1600" i="1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 smtClean="0">
                <a:latin typeface="+mj-lt"/>
                <a:cs typeface="Arial" panose="020B0604020202020204" pitchFamily="34" charset="0"/>
              </a:rPr>
              <a:t>mặt</a:t>
            </a:r>
            <a:r>
              <a:rPr lang="en-US" sz="1600" i="1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 smtClean="0">
                <a:latin typeface="+mj-lt"/>
                <a:cs typeface="Arial" panose="020B0604020202020204" pitchFamily="34" charset="0"/>
              </a:rPr>
              <a:t>người</a:t>
            </a:r>
            <a:r>
              <a:rPr lang="en-US" sz="1600" i="1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 smtClean="0">
                <a:latin typeface="+mj-lt"/>
                <a:cs typeface="Arial" panose="020B0604020202020204" pitchFamily="34" charset="0"/>
              </a:rPr>
              <a:t>trong</a:t>
            </a:r>
            <a:r>
              <a:rPr lang="en-US" sz="1600" i="1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 smtClean="0">
                <a:latin typeface="+mj-lt"/>
                <a:cs typeface="Arial" panose="020B0604020202020204" pitchFamily="34" charset="0"/>
              </a:rPr>
              <a:t>tương</a:t>
            </a:r>
            <a:r>
              <a:rPr lang="en-US" sz="1600" i="1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 smtClean="0">
                <a:latin typeface="+mj-lt"/>
                <a:cs typeface="Arial" panose="020B0604020202020204" pitchFamily="34" charset="0"/>
              </a:rPr>
              <a:t>tác</a:t>
            </a:r>
            <a:r>
              <a:rPr lang="en-US" sz="1600" i="1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 smtClean="0">
                <a:latin typeface="+mj-lt"/>
                <a:cs typeface="Arial" panose="020B0604020202020204" pitchFamily="34" charset="0"/>
              </a:rPr>
              <a:t>người</a:t>
            </a:r>
            <a:r>
              <a:rPr lang="en-US" sz="1600" i="1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 smtClean="0">
                <a:latin typeface="+mj-lt"/>
                <a:cs typeface="Arial" panose="020B0604020202020204" pitchFamily="34" charset="0"/>
              </a:rPr>
              <a:t>máy</a:t>
            </a:r>
            <a:r>
              <a:rPr lang="en-US" sz="1600" dirty="0" smtClean="0">
                <a:latin typeface="+mj-lt"/>
                <a:cs typeface="Arial" panose="020B0604020202020204" pitchFamily="34" charset="0"/>
              </a:rPr>
              <a:t>”, </a:t>
            </a:r>
            <a:r>
              <a:rPr lang="en-US" sz="1600" dirty="0" err="1" smtClean="0">
                <a:latin typeface="+mj-lt"/>
                <a:cs typeface="Arial" panose="020B0604020202020204" pitchFamily="34" charset="0"/>
              </a:rPr>
              <a:t>Hải</a:t>
            </a:r>
            <a:r>
              <a:rPr lang="en-US" sz="1600" dirty="0" smtClean="0">
                <a:latin typeface="+mj-lt"/>
                <a:cs typeface="Arial" panose="020B0604020202020204" pitchFamily="34" charset="0"/>
              </a:rPr>
              <a:t> Phòng</a:t>
            </a:r>
            <a:r>
              <a:rPr lang="en-US" sz="1600" dirty="0">
                <a:latin typeface="+mj-lt"/>
                <a:cs typeface="Arial" panose="020B0604020202020204" pitchFamily="34" charset="0"/>
              </a:rPr>
              <a:t>-</a:t>
            </a:r>
            <a:r>
              <a:rPr lang="en-US" sz="1600" dirty="0" smtClean="0">
                <a:latin typeface="+mj-lt"/>
                <a:cs typeface="Arial" panose="020B0604020202020204" pitchFamily="34" charset="0"/>
              </a:rPr>
              <a:t>2016</a:t>
            </a:r>
            <a:endParaRPr lang="en-US" sz="1600" dirty="0">
              <a:latin typeface="+mj-lt"/>
              <a:cs typeface="Arial" panose="020B0604020202020204" pitchFamily="34" charset="0"/>
            </a:endParaRPr>
          </a:p>
          <a:p>
            <a:pPr marL="342900" marR="0" lvl="0" indent="-355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Arial"/>
              <a:buChar char="❖"/>
            </a:pPr>
            <a:r>
              <a:rPr lang="en-US" sz="1600" b="1" strike="noStrike" cap="none" dirty="0" err="1">
                <a:latin typeface="+mj-lt"/>
                <a:ea typeface="Arial"/>
                <a:cs typeface="Arial" panose="020B0604020202020204" pitchFamily="34" charset="0"/>
                <a:sym typeface="Arial"/>
              </a:rPr>
              <a:t>Tiếng</a:t>
            </a:r>
            <a:r>
              <a:rPr lang="en-US" sz="1600" b="1" strike="noStrike" cap="none" dirty="0">
                <a:latin typeface="+mj-lt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1600" b="1" strike="noStrike" cap="none" dirty="0" err="1" smtClean="0">
                <a:latin typeface="+mj-lt"/>
                <a:ea typeface="Arial"/>
                <a:cs typeface="Arial" panose="020B0604020202020204" pitchFamily="34" charset="0"/>
                <a:sym typeface="Arial"/>
              </a:rPr>
              <a:t>Anh</a:t>
            </a:r>
            <a:endParaRPr lang="en-US" sz="1600" dirty="0">
              <a:latin typeface="+mj-lt"/>
              <a:cs typeface="Arial" panose="020B0604020202020204" pitchFamily="34" charset="0"/>
            </a:endParaRPr>
          </a:p>
          <a:p>
            <a:pPr marL="165100" marR="0" lvl="1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ct val="100000"/>
              <a:buNone/>
            </a:pPr>
            <a:r>
              <a:rPr lang="en-US" sz="1600" i="0" u="none" strike="noStrike" cap="none" dirty="0" smtClean="0">
                <a:latin typeface="+mj-lt"/>
                <a:cs typeface="Arial" panose="020B0604020202020204" pitchFamily="34" charset="0"/>
              </a:rPr>
              <a:t>[</a:t>
            </a:r>
            <a:r>
              <a:rPr lang="en-US" sz="1600" dirty="0">
                <a:latin typeface="+mj-lt"/>
                <a:cs typeface="Arial" panose="020B0604020202020204" pitchFamily="34" charset="0"/>
              </a:rPr>
              <a:t>1</a:t>
            </a:r>
            <a:r>
              <a:rPr lang="en-US" sz="1600" i="0" u="none" strike="noStrike" cap="none" dirty="0" smtClean="0">
                <a:latin typeface="+mj-lt"/>
                <a:cs typeface="Arial" panose="020B0604020202020204" pitchFamily="34" charset="0"/>
              </a:rPr>
              <a:t>] </a:t>
            </a:r>
            <a:r>
              <a:rPr lang="en-US" sz="1600" dirty="0">
                <a:latin typeface="+mj-lt"/>
                <a:cs typeface="Arial" panose="020B0604020202020204" pitchFamily="34" charset="0"/>
              </a:rPr>
              <a:t>James </a:t>
            </a:r>
            <a:r>
              <a:rPr lang="en-US" sz="1600" dirty="0" err="1">
                <a:latin typeface="+mj-lt"/>
                <a:cs typeface="Arial" panose="020B0604020202020204" pitchFamily="34" charset="0"/>
              </a:rPr>
              <a:t>Pao</a:t>
            </a:r>
            <a:r>
              <a:rPr lang="en-US" sz="1600" dirty="0">
                <a:latin typeface="+mj-lt"/>
                <a:cs typeface="Arial" panose="020B0604020202020204" pitchFamily="34" charset="0"/>
              </a:rPr>
              <a:t>, “</a:t>
            </a:r>
            <a:r>
              <a:rPr lang="en-US" sz="1600" i="1" dirty="0">
                <a:latin typeface="+mj-lt"/>
                <a:cs typeface="Arial" panose="020B0604020202020204" pitchFamily="34" charset="0"/>
              </a:rPr>
              <a:t>Emotion Detection Through Facial Feature Recognition</a:t>
            </a:r>
            <a:r>
              <a:rPr lang="en-US" sz="1600" dirty="0">
                <a:latin typeface="+mj-lt"/>
                <a:cs typeface="Arial" panose="020B0604020202020204" pitchFamily="34" charset="0"/>
              </a:rPr>
              <a:t>”</a:t>
            </a:r>
          </a:p>
          <a:p>
            <a:pPr marL="165100" marR="0" lvl="1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ct val="100000"/>
              <a:buNone/>
            </a:pPr>
            <a:r>
              <a:rPr lang="en-US" sz="1600" i="0" u="none" strike="noStrike" cap="none" dirty="0" smtClean="0">
                <a:latin typeface="+mj-lt"/>
                <a:cs typeface="Arial" panose="020B0604020202020204" pitchFamily="34" charset="0"/>
              </a:rPr>
              <a:t>[</a:t>
            </a:r>
            <a:r>
              <a:rPr lang="en-US" sz="1600" dirty="0">
                <a:latin typeface="+mj-lt"/>
                <a:cs typeface="Arial" panose="020B0604020202020204" pitchFamily="34" charset="0"/>
              </a:rPr>
              <a:t>2</a:t>
            </a:r>
            <a:r>
              <a:rPr lang="en-US" sz="1600" i="0" u="none" strike="noStrike" cap="none" dirty="0" smtClean="0">
                <a:latin typeface="+mj-lt"/>
                <a:cs typeface="Arial" panose="020B0604020202020204" pitchFamily="34" charset="0"/>
              </a:rPr>
              <a:t>] </a:t>
            </a:r>
            <a:r>
              <a:rPr lang="en-US" sz="1600" dirty="0">
                <a:latin typeface="+mj-lt"/>
                <a:cs typeface="Arial" panose="020B0604020202020204" pitchFamily="34" charset="0"/>
              </a:rPr>
              <a:t>Monika </a:t>
            </a:r>
            <a:r>
              <a:rPr lang="en-US" sz="1600" dirty="0" smtClean="0">
                <a:latin typeface="+mj-lt"/>
                <a:cs typeface="Arial" panose="020B0604020202020204" pitchFamily="34" charset="0"/>
              </a:rPr>
              <a:t>Dubey</a:t>
            </a:r>
            <a:r>
              <a:rPr lang="en-US" sz="16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+mj-lt"/>
                <a:cs typeface="Arial" panose="020B0604020202020204" pitchFamily="34" charset="0"/>
              </a:rPr>
              <a:t>et al., </a:t>
            </a:r>
            <a:r>
              <a:rPr lang="en-US" sz="1600" dirty="0">
                <a:latin typeface="+mj-lt"/>
                <a:cs typeface="Arial" panose="020B0604020202020204" pitchFamily="34" charset="0"/>
              </a:rPr>
              <a:t>“</a:t>
            </a:r>
            <a:r>
              <a:rPr lang="en-US" sz="1600" i="1" dirty="0">
                <a:latin typeface="+mj-lt"/>
                <a:cs typeface="Arial" panose="020B0604020202020204" pitchFamily="34" charset="0"/>
              </a:rPr>
              <a:t>Automatic Emotion Recognition Using Facial Expression: A Review</a:t>
            </a:r>
            <a:r>
              <a:rPr lang="en-US" sz="1600" dirty="0">
                <a:latin typeface="+mj-lt"/>
                <a:cs typeface="Arial" panose="020B0604020202020204" pitchFamily="34" charset="0"/>
              </a:rPr>
              <a:t>”</a:t>
            </a:r>
          </a:p>
          <a:p>
            <a:pPr marL="165100" marR="0" lvl="1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ct val="100000"/>
              <a:buNone/>
            </a:pPr>
            <a:r>
              <a:rPr lang="en-US" sz="1600" dirty="0" smtClean="0">
                <a:latin typeface="+mj-lt"/>
                <a:cs typeface="Arial" panose="020B0604020202020204" pitchFamily="34" charset="0"/>
              </a:rPr>
              <a:t>[3</a:t>
            </a:r>
            <a:r>
              <a:rPr lang="en-US" sz="1600" i="0" u="none" strike="noStrike" cap="none" dirty="0" smtClean="0">
                <a:latin typeface="+mj-lt"/>
                <a:cs typeface="Arial" panose="020B0604020202020204" pitchFamily="34" charset="0"/>
              </a:rPr>
              <a:t>] </a:t>
            </a:r>
            <a:r>
              <a:rPr lang="en-US" sz="1600" dirty="0">
                <a:latin typeface="+mj-lt"/>
                <a:cs typeface="Arial" panose="020B0604020202020204" pitchFamily="34" charset="0"/>
              </a:rPr>
              <a:t>N </a:t>
            </a:r>
            <a:r>
              <a:rPr lang="en-US" sz="1600" dirty="0" err="1" smtClean="0">
                <a:latin typeface="+mj-lt"/>
                <a:cs typeface="Arial" panose="020B0604020202020204" pitchFamily="34" charset="0"/>
              </a:rPr>
              <a:t>Dharmesh</a:t>
            </a:r>
            <a:r>
              <a:rPr lang="en-US" sz="16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+mj-lt"/>
                <a:cs typeface="Arial" panose="020B0604020202020204" pitchFamily="34" charset="0"/>
              </a:rPr>
              <a:t>et al., </a:t>
            </a:r>
            <a:r>
              <a:rPr lang="en-US" sz="1600" dirty="0">
                <a:latin typeface="+mj-lt"/>
                <a:cs typeface="Arial" panose="020B0604020202020204" pitchFamily="34" charset="0"/>
              </a:rPr>
              <a:t>“</a:t>
            </a:r>
            <a:r>
              <a:rPr lang="en-US" sz="1600" i="1" dirty="0">
                <a:latin typeface="+mj-lt"/>
                <a:cs typeface="Arial" panose="020B0604020202020204" pitchFamily="34" charset="0"/>
              </a:rPr>
              <a:t>Emotion Detection: A Feature Analysis</a:t>
            </a:r>
            <a:r>
              <a:rPr lang="en-US" sz="1600" dirty="0">
                <a:latin typeface="+mj-lt"/>
                <a:cs typeface="Arial" panose="020B0604020202020204" pitchFamily="34" charset="0"/>
              </a:rPr>
              <a:t>”, Department of Computer Science, </a:t>
            </a:r>
            <a:r>
              <a:rPr lang="en-US" sz="1600" dirty="0" err="1">
                <a:latin typeface="+mj-lt"/>
                <a:cs typeface="Arial" panose="020B0604020202020204" pitchFamily="34" charset="0"/>
              </a:rPr>
              <a:t>Veermate</a:t>
            </a:r>
            <a:r>
              <a:rPr lang="en-US" sz="16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+mj-lt"/>
                <a:cs typeface="Arial" panose="020B0604020202020204" pitchFamily="34" charset="0"/>
              </a:rPr>
              <a:t>Jijabai</a:t>
            </a:r>
            <a:r>
              <a:rPr lang="en-US" sz="1600" dirty="0">
                <a:latin typeface="+mj-lt"/>
                <a:cs typeface="Arial" panose="020B0604020202020204" pitchFamily="34" charset="0"/>
              </a:rPr>
              <a:t> Technology </a:t>
            </a:r>
            <a:r>
              <a:rPr lang="en-US" sz="1600" dirty="0" err="1">
                <a:latin typeface="+mj-lt"/>
                <a:cs typeface="Arial" panose="020B0604020202020204" pitchFamily="34" charset="0"/>
              </a:rPr>
              <a:t>Instatue</a:t>
            </a:r>
            <a:r>
              <a:rPr lang="en-US" sz="1600" dirty="0">
                <a:latin typeface="+mj-lt"/>
                <a:cs typeface="Arial" panose="020B0604020202020204" pitchFamily="34" charset="0"/>
              </a:rPr>
              <a:t>, Mumbai, India.</a:t>
            </a:r>
          </a:p>
          <a:p>
            <a:pPr marL="165100" marR="0" lvl="1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ct val="100000"/>
              <a:buNone/>
            </a:pPr>
            <a:r>
              <a:rPr lang="en-US" sz="1600" i="0" u="none" strike="noStrike" cap="none" dirty="0" smtClean="0">
                <a:latin typeface="+mj-lt"/>
                <a:cs typeface="Arial" panose="020B0604020202020204" pitchFamily="34" charset="0"/>
              </a:rPr>
              <a:t>[</a:t>
            </a:r>
            <a:r>
              <a:rPr lang="en-US" sz="1600" dirty="0">
                <a:latin typeface="+mj-lt"/>
                <a:cs typeface="Arial" panose="020B0604020202020204" pitchFamily="34" charset="0"/>
              </a:rPr>
              <a:t>4</a:t>
            </a:r>
            <a:r>
              <a:rPr lang="en-US" sz="1600" i="0" u="none" strike="noStrike" cap="none" dirty="0" smtClean="0">
                <a:latin typeface="+mj-lt"/>
                <a:cs typeface="Arial" panose="020B0604020202020204" pitchFamily="34" charset="0"/>
              </a:rPr>
              <a:t>]  </a:t>
            </a:r>
            <a:r>
              <a:rPr lang="en-US" sz="1600" dirty="0">
                <a:latin typeface="+mj-lt"/>
                <a:cs typeface="Arial" panose="020B0604020202020204" pitchFamily="34" charset="0"/>
              </a:rPr>
              <a:t>Pascal </a:t>
            </a:r>
            <a:r>
              <a:rPr lang="en-US" sz="1600" dirty="0" smtClean="0">
                <a:latin typeface="+mj-lt"/>
                <a:cs typeface="Arial" panose="020B0604020202020204" pitchFamily="34" charset="0"/>
              </a:rPr>
              <a:t>Ackermann</a:t>
            </a:r>
            <a:r>
              <a:rPr lang="en-US" sz="16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+mj-lt"/>
                <a:cs typeface="Arial" panose="020B0604020202020204" pitchFamily="34" charset="0"/>
              </a:rPr>
              <a:t>et al., </a:t>
            </a:r>
            <a:r>
              <a:rPr lang="en-US" sz="1600" dirty="0">
                <a:latin typeface="+mj-lt"/>
                <a:cs typeface="Arial" panose="020B0604020202020204" pitchFamily="34" charset="0"/>
              </a:rPr>
              <a:t>“</a:t>
            </a:r>
            <a:r>
              <a:rPr lang="en-US" sz="1600" i="1" dirty="0">
                <a:latin typeface="+mj-lt"/>
                <a:cs typeface="Arial" panose="020B0604020202020204" pitchFamily="34" charset="0"/>
              </a:rPr>
              <a:t>EEG-based Automatic Emotion Recognition: Feature Extraction, Selection and Classification Methods</a:t>
            </a:r>
            <a:r>
              <a:rPr lang="en-US" sz="1600" dirty="0">
                <a:latin typeface="+mj-lt"/>
                <a:cs typeface="Arial" panose="020B0604020202020204" pitchFamily="34" charset="0"/>
              </a:rPr>
              <a:t>” </a:t>
            </a:r>
            <a:endParaRPr lang="en-US" sz="1600" dirty="0" smtClean="0">
              <a:latin typeface="+mj-lt"/>
              <a:cs typeface="Arial" panose="020B0604020202020204" pitchFamily="34" charset="0"/>
            </a:endParaRPr>
          </a:p>
          <a:p>
            <a:pPr marL="165100" marR="0" lvl="1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ct val="100000"/>
              <a:buNone/>
            </a:pPr>
            <a:r>
              <a:rPr lang="en-US" sz="1600" dirty="0" smtClean="0">
                <a:latin typeface="+mj-lt"/>
                <a:cs typeface="Arial" panose="020B0604020202020204" pitchFamily="34" charset="0"/>
              </a:rPr>
              <a:t>[5] Amit </a:t>
            </a:r>
            <a:r>
              <a:rPr lang="en-US" sz="1600" dirty="0" err="1" smtClean="0">
                <a:latin typeface="+mj-lt"/>
                <a:cs typeface="Arial" panose="020B0604020202020204" pitchFamily="34" charset="0"/>
              </a:rPr>
              <a:t>Konar</a:t>
            </a:r>
            <a:r>
              <a:rPr lang="en-US" sz="1600" dirty="0" smtClean="0">
                <a:latin typeface="+mj-lt"/>
                <a:cs typeface="Arial" panose="020B0604020202020204" pitchFamily="34" charset="0"/>
              </a:rPr>
              <a:t> et al., </a:t>
            </a:r>
            <a:r>
              <a:rPr lang="en-US" sz="1600" i="1" dirty="0" smtClean="0">
                <a:latin typeface="+mj-lt"/>
                <a:cs typeface="Arial" panose="020B0604020202020204" pitchFamily="34" charset="0"/>
              </a:rPr>
              <a:t>“Emotion Recognition. A Pattern Analysis Approach”, India-2014</a:t>
            </a:r>
          </a:p>
          <a:p>
            <a:pPr marL="165100" lvl="1" indent="0">
              <a:spcBef>
                <a:spcPts val="280"/>
              </a:spcBef>
              <a:buSzPct val="100000"/>
              <a:buNone/>
            </a:pPr>
            <a:r>
              <a:rPr lang="en-US" sz="1600" dirty="0" smtClean="0">
                <a:latin typeface="+mj-lt"/>
                <a:cs typeface="Arial" panose="020B0604020202020204" pitchFamily="34" charset="0"/>
              </a:rPr>
              <a:t>[6] </a:t>
            </a:r>
            <a:r>
              <a:rPr lang="en-US" sz="1600" dirty="0" err="1">
                <a:cs typeface="Arial" panose="020B0604020202020204" pitchFamily="34" charset="0"/>
              </a:rPr>
              <a:t>Lê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Hoàng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Thái</a:t>
            </a:r>
            <a:r>
              <a:rPr lang="en-US" sz="1600" dirty="0">
                <a:cs typeface="Arial" panose="020B0604020202020204" pitchFamily="34" charset="0"/>
              </a:rPr>
              <a:t> et al., </a:t>
            </a:r>
            <a:r>
              <a:rPr lang="en-US" sz="1600" i="1" dirty="0">
                <a:cs typeface="Arial" panose="020B0604020202020204" pitchFamily="34" charset="0"/>
              </a:rPr>
              <a:t>“Face Alignment Using Active Shape Model and Support Vector Machine”, </a:t>
            </a:r>
            <a:r>
              <a:rPr lang="en-US" sz="1600" i="1" dirty="0" smtClean="0">
                <a:cs typeface="Arial" panose="020B0604020202020204" pitchFamily="34" charset="0"/>
              </a:rPr>
              <a:t>HCM</a:t>
            </a:r>
          </a:p>
          <a:p>
            <a:pPr marL="165100" lvl="1" indent="0">
              <a:spcBef>
                <a:spcPts val="280"/>
              </a:spcBef>
              <a:buSzPct val="100000"/>
              <a:buNone/>
            </a:pPr>
            <a:r>
              <a:rPr lang="en-US" sz="1600" dirty="0" smtClean="0">
                <a:latin typeface="+mj-lt"/>
                <a:cs typeface="Arial" panose="020B0604020202020204" pitchFamily="34" charset="0"/>
              </a:rPr>
              <a:t>[7] </a:t>
            </a:r>
            <a:r>
              <a:rPr lang="en-US" sz="1600" dirty="0" err="1" smtClean="0">
                <a:latin typeface="+mj-lt"/>
                <a:cs typeface="Arial" panose="020B0604020202020204" pitchFamily="34" charset="0"/>
              </a:rPr>
              <a:t>Ajit</a:t>
            </a:r>
            <a:r>
              <a:rPr lang="en-US" sz="16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+mj-lt"/>
                <a:cs typeface="Arial" panose="020B0604020202020204" pitchFamily="34" charset="0"/>
              </a:rPr>
              <a:t>P. </a:t>
            </a:r>
            <a:r>
              <a:rPr lang="en-US" sz="1600" dirty="0" err="1" smtClean="0">
                <a:latin typeface="+mj-lt"/>
                <a:cs typeface="Arial" panose="020B0604020202020204" pitchFamily="34" charset="0"/>
              </a:rPr>
              <a:t>Gosavi</a:t>
            </a:r>
            <a:r>
              <a:rPr lang="en-US" sz="1600" dirty="0" smtClean="0">
                <a:latin typeface="+mj-lt"/>
                <a:cs typeface="Arial" panose="020B0604020202020204" pitchFamily="34" charset="0"/>
              </a:rPr>
              <a:t> et al., </a:t>
            </a:r>
            <a:r>
              <a:rPr lang="en-US" sz="1600" i="1" dirty="0" smtClean="0">
                <a:latin typeface="+mj-lt"/>
                <a:cs typeface="Arial" panose="020B0604020202020204" pitchFamily="34" charset="0"/>
              </a:rPr>
              <a:t>“Facial Emotion Recognition Using Principal Component Analysis”</a:t>
            </a:r>
          </a:p>
          <a:p>
            <a:pPr marL="165100" lvl="1" indent="0">
              <a:spcBef>
                <a:spcPts val="280"/>
              </a:spcBef>
              <a:buSzPct val="100000"/>
              <a:buNone/>
            </a:pPr>
            <a:r>
              <a:rPr lang="en-US" sz="1600" dirty="0" smtClean="0">
                <a:latin typeface="+mj-lt"/>
                <a:cs typeface="Arial" panose="020B0604020202020204" pitchFamily="34" charset="0"/>
              </a:rPr>
              <a:t>[8] </a:t>
            </a:r>
            <a:r>
              <a:rPr lang="en-US" sz="1600" dirty="0" err="1" smtClean="0">
                <a:latin typeface="+mj-lt"/>
                <a:cs typeface="Arial" panose="020B0604020202020204" pitchFamily="34" charset="0"/>
              </a:rPr>
              <a:t>Akshat</a:t>
            </a:r>
            <a:r>
              <a:rPr lang="en-US" sz="1600" dirty="0" smtClean="0">
                <a:latin typeface="+mj-lt"/>
                <a:cs typeface="Arial" panose="020B0604020202020204" pitchFamily="34" charset="0"/>
              </a:rPr>
              <a:t> Garg et al,. </a:t>
            </a:r>
            <a:r>
              <a:rPr lang="en-US" sz="1600" i="1" dirty="0" smtClean="0">
                <a:latin typeface="+mj-lt"/>
                <a:cs typeface="Arial" panose="020B0604020202020204" pitchFamily="34" charset="0"/>
              </a:rPr>
              <a:t>“Facial Expression Recognition Using Principal Component Analysis”</a:t>
            </a:r>
            <a:endParaRPr lang="en-US" sz="1600" i="1" dirty="0">
              <a:latin typeface="+mj-lt"/>
              <a:cs typeface="Arial" panose="020B0604020202020204" pitchFamily="34" charset="0"/>
            </a:endParaRPr>
          </a:p>
          <a:p>
            <a:pPr marL="342900" marR="0" lvl="0" indent="-355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Arial"/>
              <a:buChar char="❖"/>
            </a:pPr>
            <a:r>
              <a:rPr lang="en-US" sz="1600" b="1" strike="noStrike" cap="none" dirty="0" smtClean="0">
                <a:latin typeface="+mj-lt"/>
                <a:ea typeface="Arial"/>
                <a:cs typeface="Arial" panose="020B0604020202020204" pitchFamily="34" charset="0"/>
                <a:sym typeface="Arial"/>
              </a:rPr>
              <a:t>Website</a:t>
            </a:r>
            <a:endParaRPr lang="en-US" sz="1600" b="1" strike="noStrike" cap="none" dirty="0">
              <a:latin typeface="+mj-lt"/>
              <a:ea typeface="Arial"/>
              <a:cs typeface="Arial" panose="020B0604020202020204" pitchFamily="34" charset="0"/>
              <a:sym typeface="Arial"/>
            </a:endParaRPr>
          </a:p>
          <a:p>
            <a:pPr marL="165100" marR="0" lvl="1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ct val="100000"/>
              <a:buNone/>
            </a:pPr>
            <a:r>
              <a:rPr lang="en-US" sz="1600" dirty="0">
                <a:latin typeface="+mj-lt"/>
                <a:cs typeface="Arial" panose="020B0604020202020204" pitchFamily="34" charset="0"/>
              </a:rPr>
              <a:t>[8</a:t>
            </a:r>
            <a:r>
              <a:rPr lang="en-US" sz="1600" i="0" u="none" strike="noStrike" cap="none" dirty="0">
                <a:latin typeface="+mj-lt"/>
                <a:cs typeface="Arial" panose="020B0604020202020204" pitchFamily="34" charset="0"/>
              </a:rPr>
              <a:t>] </a:t>
            </a:r>
            <a:r>
              <a:rPr lang="en-US" sz="1600" dirty="0" err="1">
                <a:latin typeface="+mj-lt"/>
                <a:cs typeface="Arial" panose="020B0604020202020204" pitchFamily="34" charset="0"/>
              </a:rPr>
              <a:t>Quantrimang</a:t>
            </a:r>
            <a:r>
              <a:rPr lang="en-US" sz="1600" dirty="0">
                <a:latin typeface="+mj-lt"/>
                <a:cs typeface="Arial" panose="020B0604020202020204" pitchFamily="34" charset="0"/>
              </a:rPr>
              <a:t>, “</a:t>
            </a:r>
            <a:r>
              <a:rPr lang="en-US" sz="1600" i="1" dirty="0" err="1">
                <a:latin typeface="+mj-lt"/>
                <a:cs typeface="Arial" panose="020B0604020202020204" pitchFamily="34" charset="0"/>
              </a:rPr>
              <a:t>Ứng</a:t>
            </a:r>
            <a:r>
              <a:rPr lang="en-US" sz="1600" i="1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>
                <a:latin typeface="+mj-lt"/>
                <a:cs typeface="Arial" panose="020B0604020202020204" pitchFamily="34" charset="0"/>
              </a:rPr>
              <a:t>dụng</a:t>
            </a:r>
            <a:r>
              <a:rPr lang="en-US" sz="1600" i="1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>
                <a:latin typeface="+mj-lt"/>
                <a:cs typeface="Arial" panose="020B0604020202020204" pitchFamily="34" charset="0"/>
              </a:rPr>
              <a:t>điện</a:t>
            </a:r>
            <a:r>
              <a:rPr lang="en-US" sz="1600" i="1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>
                <a:latin typeface="+mj-lt"/>
                <a:cs typeface="Arial" panose="020B0604020202020204" pitchFamily="34" charset="0"/>
              </a:rPr>
              <a:t>thoại</a:t>
            </a:r>
            <a:r>
              <a:rPr lang="en-US" sz="1600" i="1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>
                <a:latin typeface="+mj-lt"/>
                <a:cs typeface="Arial" panose="020B0604020202020204" pitchFamily="34" charset="0"/>
              </a:rPr>
              <a:t>biết</a:t>
            </a:r>
            <a:r>
              <a:rPr lang="en-US" sz="1600" i="1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>
                <a:latin typeface="+mj-lt"/>
                <a:cs typeface="Arial" panose="020B0604020202020204" pitchFamily="34" charset="0"/>
              </a:rPr>
              <a:t>được</a:t>
            </a:r>
            <a:r>
              <a:rPr lang="en-US" sz="1600" i="1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>
                <a:latin typeface="+mj-lt"/>
                <a:cs typeface="Arial" panose="020B0604020202020204" pitchFamily="34" charset="0"/>
              </a:rPr>
              <a:t>cảm</a:t>
            </a:r>
            <a:r>
              <a:rPr lang="en-US" sz="1600" i="1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>
                <a:latin typeface="+mj-lt"/>
                <a:cs typeface="Arial" panose="020B0604020202020204" pitchFamily="34" charset="0"/>
              </a:rPr>
              <a:t>xúc</a:t>
            </a:r>
            <a:r>
              <a:rPr lang="en-US" sz="1600" i="1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>
                <a:latin typeface="+mj-lt"/>
                <a:cs typeface="Arial" panose="020B0604020202020204" pitchFamily="34" charset="0"/>
              </a:rPr>
              <a:t>của</a:t>
            </a:r>
            <a:r>
              <a:rPr lang="en-US" sz="1600" i="1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>
                <a:latin typeface="+mj-lt"/>
                <a:cs typeface="Arial" panose="020B0604020202020204" pitchFamily="34" charset="0"/>
              </a:rPr>
              <a:t>người</a:t>
            </a:r>
            <a:r>
              <a:rPr lang="en-US" sz="1600" i="1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>
                <a:latin typeface="+mj-lt"/>
                <a:cs typeface="Arial" panose="020B0604020202020204" pitchFamily="34" charset="0"/>
              </a:rPr>
              <a:t>dùng</a:t>
            </a:r>
            <a:r>
              <a:rPr lang="en-US" sz="1600" i="1" dirty="0">
                <a:latin typeface="+mj-lt"/>
                <a:cs typeface="Arial" panose="020B0604020202020204" pitchFamily="34" charset="0"/>
              </a:rPr>
              <a:t>?</a:t>
            </a:r>
            <a:r>
              <a:rPr lang="en-US" sz="1600" dirty="0">
                <a:latin typeface="+mj-lt"/>
                <a:cs typeface="Arial" panose="020B0604020202020204" pitchFamily="34" charset="0"/>
              </a:rPr>
              <a:t>”, https://</a:t>
            </a:r>
            <a:r>
              <a:rPr lang="en-US" sz="1600" dirty="0" smtClean="0">
                <a:latin typeface="+mj-lt"/>
                <a:cs typeface="Arial" panose="020B0604020202020204" pitchFamily="34" charset="0"/>
              </a:rPr>
              <a:t>goo.gl/B6VtAk</a:t>
            </a:r>
            <a:endParaRPr lang="en-US" sz="1600" dirty="0">
              <a:latin typeface="+mj-lt"/>
              <a:cs typeface="Arial" panose="020B0604020202020204" pitchFamily="34" charset="0"/>
            </a:endParaRPr>
          </a:p>
          <a:p>
            <a:pPr marL="165100" marR="0" lvl="1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ct val="100000"/>
              <a:buNone/>
            </a:pPr>
            <a:r>
              <a:rPr lang="en-US" sz="1600" i="0" u="none" strike="noStrike" cap="none" dirty="0">
                <a:latin typeface="+mj-lt"/>
                <a:cs typeface="Arial" panose="020B0604020202020204" pitchFamily="34" charset="0"/>
              </a:rPr>
              <a:t>[</a:t>
            </a:r>
            <a:r>
              <a:rPr lang="en-US" sz="1600" dirty="0">
                <a:latin typeface="+mj-lt"/>
                <a:cs typeface="Arial" panose="020B0604020202020204" pitchFamily="34" charset="0"/>
              </a:rPr>
              <a:t>9</a:t>
            </a:r>
            <a:r>
              <a:rPr lang="en-US" sz="1600" i="0" u="none" strike="noStrike" cap="none" dirty="0">
                <a:latin typeface="+mj-lt"/>
                <a:cs typeface="Arial" panose="020B0604020202020204" pitchFamily="34" charset="0"/>
              </a:rPr>
              <a:t>] </a:t>
            </a:r>
            <a:r>
              <a:rPr lang="en-US" sz="1600" dirty="0">
                <a:latin typeface="+mj-lt"/>
                <a:cs typeface="Arial" panose="020B0604020202020204" pitchFamily="34" charset="0"/>
              </a:rPr>
              <a:t>Genk, </a:t>
            </a:r>
            <a:r>
              <a:rPr lang="en-US" sz="1600" dirty="0" smtClean="0">
                <a:latin typeface="+mj-lt"/>
                <a:cs typeface="Arial" panose="020B0604020202020204" pitchFamily="34" charset="0"/>
              </a:rPr>
              <a:t>“</a:t>
            </a:r>
            <a:r>
              <a:rPr lang="en-US" sz="1600" i="1" dirty="0" err="1" smtClean="0">
                <a:latin typeface="+mj-lt"/>
                <a:cs typeface="Arial" panose="020B0604020202020204" pitchFamily="34" charset="0"/>
              </a:rPr>
              <a:t>Ứng</a:t>
            </a:r>
            <a:r>
              <a:rPr lang="en-US" sz="1600" i="1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 smtClean="0">
                <a:latin typeface="+mj-lt"/>
                <a:cs typeface="Arial" panose="020B0604020202020204" pitchFamily="34" charset="0"/>
              </a:rPr>
              <a:t>dụng</a:t>
            </a:r>
            <a:r>
              <a:rPr lang="en-US" sz="1600" i="1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 smtClean="0">
                <a:latin typeface="+mj-lt"/>
                <a:cs typeface="Arial" panose="020B0604020202020204" pitchFamily="34" charset="0"/>
              </a:rPr>
              <a:t>chụp</a:t>
            </a:r>
            <a:r>
              <a:rPr lang="en-US" sz="1600" i="1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 smtClean="0">
                <a:latin typeface="+mj-lt"/>
                <a:cs typeface="Arial" panose="020B0604020202020204" pitchFamily="34" charset="0"/>
              </a:rPr>
              <a:t>ảnh</a:t>
            </a:r>
            <a:r>
              <a:rPr lang="en-US" sz="1600" i="1" dirty="0" smtClean="0">
                <a:latin typeface="+mj-lt"/>
                <a:cs typeface="Arial" panose="020B0604020202020204" pitchFamily="34" charset="0"/>
              </a:rPr>
              <a:t> “ma </a:t>
            </a:r>
            <a:r>
              <a:rPr lang="en-US" sz="1600" i="1" dirty="0" err="1" smtClean="0">
                <a:latin typeface="+mj-lt"/>
                <a:cs typeface="Arial" panose="020B0604020202020204" pitchFamily="34" charset="0"/>
              </a:rPr>
              <a:t>thuật</a:t>
            </a:r>
            <a:r>
              <a:rPr lang="en-US" sz="1600" i="1" dirty="0" smtClean="0">
                <a:latin typeface="+mj-lt"/>
                <a:cs typeface="Arial" panose="020B0604020202020204" pitchFamily="34" charset="0"/>
              </a:rPr>
              <a:t>” </a:t>
            </a:r>
            <a:r>
              <a:rPr lang="en-US" sz="1600" i="1" dirty="0" err="1" smtClean="0">
                <a:latin typeface="+mj-lt"/>
                <a:cs typeface="Arial" panose="020B0604020202020204" pitchFamily="34" charset="0"/>
              </a:rPr>
              <a:t>của</a:t>
            </a:r>
            <a:r>
              <a:rPr lang="en-US" sz="1600" i="1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 smtClean="0">
                <a:latin typeface="+mj-lt"/>
                <a:cs typeface="Arial" panose="020B0604020202020204" pitchFamily="34" charset="0"/>
              </a:rPr>
              <a:t>Nga</a:t>
            </a:r>
            <a:r>
              <a:rPr lang="en-US" sz="1600" i="1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 smtClean="0">
                <a:latin typeface="+mj-lt"/>
                <a:cs typeface="Arial" panose="020B0604020202020204" pitchFamily="34" charset="0"/>
              </a:rPr>
              <a:t>biết</a:t>
            </a:r>
            <a:r>
              <a:rPr lang="en-US" sz="1600" i="1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 smtClean="0">
                <a:latin typeface="+mj-lt"/>
                <a:cs typeface="Arial" panose="020B0604020202020204" pitchFamily="34" charset="0"/>
              </a:rPr>
              <a:t>nhận</a:t>
            </a:r>
            <a:r>
              <a:rPr lang="en-US" sz="1600" i="1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 smtClean="0">
                <a:latin typeface="+mj-lt"/>
                <a:cs typeface="Arial" panose="020B0604020202020204" pitchFamily="34" charset="0"/>
              </a:rPr>
              <a:t>diện</a:t>
            </a:r>
            <a:r>
              <a:rPr lang="en-US" sz="1600" i="1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 smtClean="0">
                <a:latin typeface="+mj-lt"/>
                <a:cs typeface="Arial" panose="020B0604020202020204" pitchFamily="34" charset="0"/>
              </a:rPr>
              <a:t>cảm</a:t>
            </a:r>
            <a:r>
              <a:rPr lang="en-US" sz="1600" i="1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 smtClean="0">
                <a:latin typeface="+mj-lt"/>
                <a:cs typeface="Arial" panose="020B0604020202020204" pitchFamily="34" charset="0"/>
              </a:rPr>
              <a:t>xúc</a:t>
            </a:r>
            <a:r>
              <a:rPr lang="en-US" sz="1600" dirty="0" smtClean="0">
                <a:latin typeface="+mj-lt"/>
                <a:cs typeface="Arial" panose="020B0604020202020204" pitchFamily="34" charset="0"/>
              </a:rPr>
              <a:t>”, </a:t>
            </a:r>
            <a:r>
              <a:rPr lang="en-US" sz="1600" dirty="0">
                <a:latin typeface="+mj-lt"/>
                <a:cs typeface="Arial" panose="020B0604020202020204" pitchFamily="34" charset="0"/>
              </a:rPr>
              <a:t>https://goo.gl/C1vLgX</a:t>
            </a:r>
          </a:p>
          <a:p>
            <a:pPr marL="165100" marR="0" lvl="1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ct val="100000"/>
              <a:buNone/>
            </a:pPr>
            <a:r>
              <a:rPr lang="en-US" sz="1600" i="0" u="none" strike="noStrike" cap="none" dirty="0">
                <a:latin typeface="+mj-lt"/>
                <a:cs typeface="Arial" panose="020B0604020202020204" pitchFamily="34" charset="0"/>
              </a:rPr>
              <a:t>[1</a:t>
            </a:r>
            <a:r>
              <a:rPr lang="en-US" sz="1600" dirty="0">
                <a:latin typeface="+mj-lt"/>
                <a:cs typeface="Arial" panose="020B0604020202020204" pitchFamily="34" charset="0"/>
              </a:rPr>
              <a:t>0</a:t>
            </a:r>
            <a:r>
              <a:rPr lang="en-US" sz="1600" i="0" u="none" strike="noStrike" cap="none" dirty="0">
                <a:latin typeface="+mj-lt"/>
                <a:cs typeface="Arial" panose="020B0604020202020204" pitchFamily="34" charset="0"/>
              </a:rPr>
              <a:t>] </a:t>
            </a:r>
            <a:r>
              <a:rPr lang="en-US" sz="1600" dirty="0">
                <a:latin typeface="+mj-lt"/>
                <a:cs typeface="Arial" panose="020B0604020202020204" pitchFamily="34" charset="0"/>
              </a:rPr>
              <a:t>Wikipedia, </a:t>
            </a:r>
            <a:r>
              <a:rPr lang="en-US" sz="1600" dirty="0" smtClean="0">
                <a:latin typeface="+mj-lt"/>
                <a:cs typeface="Arial" panose="020B0604020202020204" pitchFamily="34" charset="0"/>
              </a:rPr>
              <a:t>“</a:t>
            </a:r>
            <a:r>
              <a:rPr lang="en-US" sz="1600" i="1" dirty="0" smtClean="0">
                <a:latin typeface="+mj-lt"/>
                <a:cs typeface="Arial" panose="020B0604020202020204" pitchFamily="34" charset="0"/>
              </a:rPr>
              <a:t>Histogram of oriented gradients</a:t>
            </a:r>
            <a:r>
              <a:rPr lang="en-US" sz="1600" dirty="0" smtClean="0">
                <a:latin typeface="+mj-lt"/>
                <a:cs typeface="Arial" panose="020B0604020202020204" pitchFamily="34" charset="0"/>
              </a:rPr>
              <a:t>”, </a:t>
            </a:r>
            <a:r>
              <a:rPr lang="en-US" sz="1600" dirty="0">
                <a:latin typeface="+mj-lt"/>
                <a:cs typeface="Arial" panose="020B0604020202020204" pitchFamily="34" charset="0"/>
              </a:rPr>
              <a:t>https://goo.gl/Q2kkwr</a:t>
            </a:r>
          </a:p>
          <a:p>
            <a:pPr marL="165100" marR="0" lvl="1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ct val="100000"/>
              <a:buNone/>
            </a:pPr>
            <a:r>
              <a:rPr lang="en-US" sz="1600" i="0" u="none" strike="noStrike" cap="none" dirty="0">
                <a:latin typeface="+mj-lt"/>
                <a:cs typeface="Arial" panose="020B0604020202020204" pitchFamily="34" charset="0"/>
              </a:rPr>
              <a:t>[1</a:t>
            </a:r>
            <a:r>
              <a:rPr lang="en-US" sz="1600" dirty="0">
                <a:latin typeface="+mj-lt"/>
                <a:cs typeface="Arial" panose="020B0604020202020204" pitchFamily="34" charset="0"/>
              </a:rPr>
              <a:t>1</a:t>
            </a:r>
            <a:r>
              <a:rPr lang="en-US" sz="1600" i="0" u="none" strike="noStrike" cap="none" dirty="0">
                <a:latin typeface="+mj-lt"/>
                <a:cs typeface="Arial" panose="020B0604020202020204" pitchFamily="34" charset="0"/>
              </a:rPr>
              <a:t>]</a:t>
            </a:r>
            <a:r>
              <a:rPr lang="en-US" sz="1600" dirty="0">
                <a:latin typeface="+mj-lt"/>
                <a:cs typeface="Arial" panose="020B0604020202020204" pitchFamily="34" charset="0"/>
              </a:rPr>
              <a:t> PC World, “</a:t>
            </a:r>
            <a:r>
              <a:rPr lang="en-US" sz="1600" i="1" dirty="0" err="1">
                <a:latin typeface="+mj-lt"/>
                <a:cs typeface="Arial" panose="020B0604020202020204" pitchFamily="34" charset="0"/>
              </a:rPr>
              <a:t>Công</a:t>
            </a:r>
            <a:r>
              <a:rPr lang="en-US" sz="1600" i="1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>
                <a:latin typeface="+mj-lt"/>
                <a:cs typeface="Arial" panose="020B0604020202020204" pitchFamily="34" charset="0"/>
              </a:rPr>
              <a:t>nghệ</a:t>
            </a:r>
            <a:r>
              <a:rPr lang="en-US" sz="1600" i="1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>
                <a:latin typeface="+mj-lt"/>
                <a:cs typeface="Arial" panose="020B0604020202020204" pitchFamily="34" charset="0"/>
              </a:rPr>
              <a:t>nhận</a:t>
            </a:r>
            <a:r>
              <a:rPr lang="en-US" sz="1600" i="1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>
                <a:latin typeface="+mj-lt"/>
                <a:cs typeface="Arial" panose="020B0604020202020204" pitchFamily="34" charset="0"/>
              </a:rPr>
              <a:t>biết</a:t>
            </a:r>
            <a:r>
              <a:rPr lang="en-US" sz="1600" i="1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>
                <a:latin typeface="+mj-lt"/>
                <a:cs typeface="Arial" panose="020B0604020202020204" pitchFamily="34" charset="0"/>
              </a:rPr>
              <a:t>cảm</a:t>
            </a:r>
            <a:r>
              <a:rPr lang="en-US" sz="1600" i="1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i="1" dirty="0" err="1">
                <a:latin typeface="+mj-lt"/>
                <a:cs typeface="Arial" panose="020B0604020202020204" pitchFamily="34" charset="0"/>
              </a:rPr>
              <a:t>xúc</a:t>
            </a:r>
            <a:r>
              <a:rPr lang="en-US" sz="1600" dirty="0">
                <a:latin typeface="+mj-lt"/>
                <a:cs typeface="Arial" panose="020B0604020202020204" pitchFamily="34" charset="0"/>
              </a:rPr>
              <a:t>”, https://goo.gl/hPfHrE</a:t>
            </a:r>
          </a:p>
        </p:txBody>
      </p:sp>
      <p:sp>
        <p:nvSpPr>
          <p:cNvPr id="392" name="Shape 392"/>
          <p:cNvSpPr txBox="1"/>
          <p:nvPr/>
        </p:nvSpPr>
        <p:spPr>
          <a:xfrm>
            <a:off x="3276600" y="6537325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2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</a:t>
            </a:fld>
            <a:endParaRPr lang="en-US"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-2222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30</a:t>
            </a:fld>
            <a:endParaRPr lang="en-US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400"/>
          <p:cNvSpPr txBox="1"/>
          <p:nvPr/>
        </p:nvSpPr>
        <p:spPr>
          <a:xfrm>
            <a:off x="728209" y="2881027"/>
            <a:ext cx="7900988" cy="13112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6985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25000"/>
              <a:buFont typeface="Arial"/>
              <a:buNone/>
            </a:pPr>
            <a:r>
              <a:rPr lang="en-US" sz="4400" i="0" u="none" strike="noStrike" cap="none" dirty="0" err="1">
                <a:solidFill>
                  <a:schemeClr val="tx1"/>
                </a:solidFill>
                <a:latin typeface="+mj-lt"/>
                <a:ea typeface="Roboto Condensed" panose="02000000000000000000" pitchFamily="2" charset="0"/>
                <a:cs typeface="Arial" panose="020B0604020202020204" pitchFamily="34" charset="0"/>
                <a:sym typeface="Arial"/>
              </a:rPr>
              <a:t>Cảm</a:t>
            </a:r>
            <a:r>
              <a:rPr lang="en-US" sz="4400" i="0" u="none" strike="noStrike" cap="none" dirty="0">
                <a:solidFill>
                  <a:schemeClr val="tx1"/>
                </a:solidFill>
                <a:latin typeface="+mj-lt"/>
                <a:ea typeface="Roboto Condensed" panose="02000000000000000000" pitchFamily="2" charset="0"/>
                <a:cs typeface="Arial" panose="020B0604020202020204" pitchFamily="34" charset="0"/>
                <a:sym typeface="Arial"/>
              </a:rPr>
              <a:t> </a:t>
            </a:r>
            <a:r>
              <a:rPr lang="en-US" sz="4400" i="0" u="none" strike="noStrike" cap="none" dirty="0" err="1">
                <a:solidFill>
                  <a:schemeClr val="tx1"/>
                </a:solidFill>
                <a:latin typeface="+mj-lt"/>
                <a:ea typeface="Roboto Condensed" panose="02000000000000000000" pitchFamily="2" charset="0"/>
                <a:cs typeface="Arial" panose="020B0604020202020204" pitchFamily="34" charset="0"/>
                <a:sym typeface="Arial"/>
              </a:rPr>
              <a:t>ơn</a:t>
            </a:r>
            <a:r>
              <a:rPr lang="en-US" sz="4400" i="0" u="none" strike="noStrike" cap="none" dirty="0">
                <a:solidFill>
                  <a:schemeClr val="tx1"/>
                </a:solidFill>
                <a:latin typeface="+mj-lt"/>
                <a:ea typeface="Roboto Condensed" panose="02000000000000000000" pitchFamily="2" charset="0"/>
                <a:cs typeface="Arial" panose="020B0604020202020204" pitchFamily="34" charset="0"/>
                <a:sym typeface="Arial"/>
              </a:rPr>
              <a:t> </a:t>
            </a:r>
            <a:r>
              <a:rPr lang="en-US" sz="4400" i="0" u="none" strike="noStrike" cap="none" dirty="0" err="1">
                <a:solidFill>
                  <a:schemeClr val="tx1"/>
                </a:solidFill>
                <a:latin typeface="+mj-lt"/>
                <a:ea typeface="Roboto Condensed" panose="02000000000000000000" pitchFamily="2" charset="0"/>
                <a:cs typeface="Arial" panose="020B0604020202020204" pitchFamily="34" charset="0"/>
                <a:sym typeface="Arial"/>
              </a:rPr>
              <a:t>Thầy</a:t>
            </a:r>
            <a:r>
              <a:rPr lang="en-US" sz="4400" i="0" u="none" strike="noStrike" cap="none" dirty="0">
                <a:solidFill>
                  <a:schemeClr val="tx1"/>
                </a:solidFill>
                <a:latin typeface="+mj-lt"/>
                <a:ea typeface="Roboto Condensed" panose="02000000000000000000" pitchFamily="2" charset="0"/>
                <a:cs typeface="Arial" panose="020B0604020202020204" pitchFamily="34" charset="0"/>
                <a:sym typeface="Arial"/>
              </a:rPr>
              <a:t> </a:t>
            </a:r>
            <a:r>
              <a:rPr lang="en-US" sz="4400" i="0" u="none" strike="noStrike" cap="none" dirty="0" err="1">
                <a:solidFill>
                  <a:schemeClr val="tx1"/>
                </a:solidFill>
                <a:latin typeface="+mj-lt"/>
                <a:ea typeface="Roboto Condensed" panose="02000000000000000000" pitchFamily="2" charset="0"/>
                <a:cs typeface="Arial" panose="020B0604020202020204" pitchFamily="34" charset="0"/>
                <a:sym typeface="Arial"/>
              </a:rPr>
              <a:t>Cô</a:t>
            </a:r>
            <a:r>
              <a:rPr lang="en-US" sz="4400" i="0" u="none" strike="noStrike" cap="none" dirty="0">
                <a:solidFill>
                  <a:schemeClr val="tx1"/>
                </a:solidFill>
                <a:latin typeface="+mj-lt"/>
                <a:ea typeface="Roboto Condensed" panose="02000000000000000000" pitchFamily="2" charset="0"/>
                <a:cs typeface="Arial" panose="020B0604020202020204" pitchFamily="34" charset="0"/>
                <a:sym typeface="Arial"/>
              </a:rPr>
              <a:t> </a:t>
            </a:r>
            <a:r>
              <a:rPr lang="en-US" sz="4400" i="0" u="none" strike="noStrike" cap="none" dirty="0" err="1">
                <a:solidFill>
                  <a:schemeClr val="tx1"/>
                </a:solidFill>
                <a:latin typeface="+mj-lt"/>
                <a:ea typeface="Roboto Condensed" panose="02000000000000000000" pitchFamily="2" charset="0"/>
                <a:cs typeface="Arial" panose="020B0604020202020204" pitchFamily="34" charset="0"/>
                <a:sym typeface="Arial"/>
              </a:rPr>
              <a:t>và</a:t>
            </a:r>
            <a:r>
              <a:rPr lang="en-US" sz="4400" i="0" u="none" strike="noStrike" cap="none" dirty="0">
                <a:solidFill>
                  <a:schemeClr val="tx1"/>
                </a:solidFill>
                <a:latin typeface="+mj-lt"/>
                <a:ea typeface="Roboto Condensed" panose="02000000000000000000" pitchFamily="2" charset="0"/>
                <a:cs typeface="Arial" panose="020B0604020202020204" pitchFamily="34" charset="0"/>
                <a:sym typeface="Arial"/>
              </a:rPr>
              <a:t> </a:t>
            </a:r>
            <a:r>
              <a:rPr lang="en-US" sz="4400" i="0" u="none" strike="noStrike" cap="none" dirty="0" err="1">
                <a:solidFill>
                  <a:schemeClr val="tx1"/>
                </a:solidFill>
                <a:latin typeface="+mj-lt"/>
                <a:ea typeface="Roboto Condensed" panose="02000000000000000000" pitchFamily="2" charset="0"/>
                <a:cs typeface="Arial" panose="020B0604020202020204" pitchFamily="34" charset="0"/>
                <a:sym typeface="Arial"/>
              </a:rPr>
              <a:t>các</a:t>
            </a:r>
            <a:r>
              <a:rPr lang="en-US" sz="4400" i="0" u="none" strike="noStrike" cap="none" dirty="0">
                <a:solidFill>
                  <a:schemeClr val="tx1"/>
                </a:solidFill>
                <a:latin typeface="+mj-lt"/>
                <a:ea typeface="Roboto Condensed" panose="02000000000000000000" pitchFamily="2" charset="0"/>
                <a:cs typeface="Arial" panose="020B0604020202020204" pitchFamily="34" charset="0"/>
                <a:sym typeface="Arial"/>
              </a:rPr>
              <a:t> </a:t>
            </a:r>
            <a:r>
              <a:rPr lang="en-US" sz="4400" i="0" u="none" strike="noStrike" cap="none" dirty="0" err="1">
                <a:solidFill>
                  <a:schemeClr val="tx1"/>
                </a:solidFill>
                <a:latin typeface="+mj-lt"/>
                <a:ea typeface="Roboto Condensed" panose="02000000000000000000" pitchFamily="2" charset="0"/>
                <a:cs typeface="Arial" panose="020B0604020202020204" pitchFamily="34" charset="0"/>
                <a:sym typeface="Arial"/>
              </a:rPr>
              <a:t>bạn</a:t>
            </a:r>
            <a:r>
              <a:rPr lang="en-US" sz="4400" i="0" u="none" strike="noStrike" cap="none" dirty="0">
                <a:solidFill>
                  <a:schemeClr val="tx1"/>
                </a:solidFill>
                <a:latin typeface="+mj-lt"/>
                <a:ea typeface="Roboto Condensed" panose="02000000000000000000" pitchFamily="2" charset="0"/>
                <a:cs typeface="Arial" panose="020B0604020202020204" pitchFamily="34" charset="0"/>
                <a:sym typeface="Arial"/>
              </a:rPr>
              <a:t> </a:t>
            </a:r>
            <a:r>
              <a:rPr lang="en-US" sz="4400" i="0" u="none" strike="noStrike" cap="none" dirty="0" err="1">
                <a:solidFill>
                  <a:schemeClr val="tx1"/>
                </a:solidFill>
                <a:latin typeface="+mj-lt"/>
                <a:ea typeface="Roboto Condensed" panose="02000000000000000000" pitchFamily="2" charset="0"/>
                <a:cs typeface="Arial" panose="020B0604020202020204" pitchFamily="34" charset="0"/>
                <a:sym typeface="Arial"/>
              </a:rPr>
              <a:t>đã</a:t>
            </a:r>
            <a:r>
              <a:rPr lang="en-US" sz="4400" i="0" u="none" strike="noStrike" cap="none" dirty="0">
                <a:solidFill>
                  <a:schemeClr val="tx1"/>
                </a:solidFill>
                <a:latin typeface="+mj-lt"/>
                <a:ea typeface="Roboto Condensed" panose="02000000000000000000" pitchFamily="2" charset="0"/>
                <a:cs typeface="Arial" panose="020B0604020202020204" pitchFamily="34" charset="0"/>
                <a:sym typeface="Arial"/>
              </a:rPr>
              <a:t> </a:t>
            </a:r>
            <a:r>
              <a:rPr lang="en-US" sz="4400" i="0" u="none" strike="noStrike" cap="none" dirty="0" err="1">
                <a:solidFill>
                  <a:schemeClr val="tx1"/>
                </a:solidFill>
                <a:latin typeface="+mj-lt"/>
                <a:ea typeface="Roboto Condensed" panose="02000000000000000000" pitchFamily="2" charset="0"/>
                <a:cs typeface="Arial" panose="020B0604020202020204" pitchFamily="34" charset="0"/>
                <a:sym typeface="Arial"/>
              </a:rPr>
              <a:t>lắng</a:t>
            </a:r>
            <a:r>
              <a:rPr lang="en-US" sz="4400" i="0" u="none" strike="noStrike" cap="none" dirty="0">
                <a:solidFill>
                  <a:schemeClr val="tx1"/>
                </a:solidFill>
                <a:latin typeface="+mj-lt"/>
                <a:ea typeface="Roboto Condensed" panose="02000000000000000000" pitchFamily="2" charset="0"/>
                <a:cs typeface="Arial" panose="020B0604020202020204" pitchFamily="34" charset="0"/>
                <a:sym typeface="Arial"/>
              </a:rPr>
              <a:t> </a:t>
            </a:r>
            <a:r>
              <a:rPr lang="en-US" sz="4400" i="0" u="none" strike="noStrike" cap="none" dirty="0" err="1">
                <a:solidFill>
                  <a:schemeClr val="tx1"/>
                </a:solidFill>
                <a:latin typeface="+mj-lt"/>
                <a:ea typeface="Roboto Condensed" panose="02000000000000000000" pitchFamily="2" charset="0"/>
                <a:cs typeface="Arial" panose="020B0604020202020204" pitchFamily="34" charset="0"/>
                <a:sym typeface="Arial"/>
              </a:rPr>
              <a:t>nghe</a:t>
            </a:r>
            <a:r>
              <a:rPr lang="en-US" sz="4400" i="0" u="none" strike="noStrike" cap="none" dirty="0">
                <a:solidFill>
                  <a:schemeClr val="tx1"/>
                </a:solidFill>
                <a:latin typeface="+mj-lt"/>
                <a:ea typeface="Roboto Condensed" panose="02000000000000000000" pitchFamily="2" charset="0"/>
                <a:cs typeface="Arial" panose="020B0604020202020204" pitchFamily="34" charset="0"/>
                <a:sym typeface="Arial"/>
              </a:rPr>
              <a:t>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-2222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31</a:t>
            </a:fld>
            <a:endParaRPr lang="en-US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500062" y="-23811"/>
            <a:ext cx="8229600" cy="7858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476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4000" b="1" i="0" u="none" strike="noStrike" cap="none" dirty="0" err="1" smtClean="0">
                <a:ea typeface="Arial"/>
                <a:cs typeface="Arial"/>
                <a:sym typeface="Arial"/>
              </a:rPr>
              <a:t>Đặt</a:t>
            </a:r>
            <a:r>
              <a:rPr lang="en-US" sz="4000" b="1" i="0" u="none" strike="noStrike" cap="none" dirty="0" smtClean="0">
                <a:ea typeface="Arial"/>
                <a:cs typeface="Arial"/>
                <a:sym typeface="Arial"/>
              </a:rPr>
              <a:t> </a:t>
            </a:r>
            <a:r>
              <a:rPr lang="en-US" sz="4000" b="1" i="0" u="none" strike="noStrike" cap="none" dirty="0" err="1" smtClean="0">
                <a:ea typeface="Arial"/>
                <a:cs typeface="Arial"/>
                <a:sym typeface="Arial"/>
              </a:rPr>
              <a:t>Vấn</a:t>
            </a:r>
            <a:r>
              <a:rPr lang="en-US" sz="4000" b="1" i="0" u="none" strike="noStrike" cap="none" dirty="0" smtClean="0">
                <a:ea typeface="Arial"/>
                <a:cs typeface="Arial"/>
                <a:sym typeface="Arial"/>
              </a:rPr>
              <a:t> </a:t>
            </a:r>
            <a:r>
              <a:rPr lang="en-US" sz="4000" b="1" i="0" u="none" strike="noStrike" cap="none" dirty="0" err="1" smtClean="0">
                <a:ea typeface="Arial"/>
                <a:cs typeface="Arial"/>
                <a:sym typeface="Arial"/>
              </a:rPr>
              <a:t>Đề</a:t>
            </a:r>
            <a:endParaRPr lang="en-US" sz="4000" b="1" i="0" u="none" strike="noStrike" cap="none" dirty="0">
              <a:ea typeface="Arial"/>
              <a:cs typeface="Arial"/>
              <a:sym typeface="Arial"/>
            </a:endParaRPr>
          </a:p>
        </p:txBody>
      </p:sp>
      <p:sp>
        <p:nvSpPr>
          <p:cNvPr id="197" name="Shape 197"/>
          <p:cNvSpPr txBox="1">
            <a:spLocks noGrp="1"/>
          </p:cNvSpPr>
          <p:nvPr>
            <p:ph idx="1"/>
          </p:nvPr>
        </p:nvSpPr>
        <p:spPr>
          <a:xfrm>
            <a:off x="0" y="1052512"/>
            <a:ext cx="9144000" cy="580548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just">
              <a:spcBef>
                <a:spcPts val="0"/>
              </a:spcBef>
              <a:buSzPct val="100000"/>
            </a:pPr>
            <a:r>
              <a:rPr lang="en-US" sz="3600" i="0" u="none" strike="noStrike" cap="none" dirty="0" err="1" smtClean="0">
                <a:latin typeface="+mj-lt"/>
                <a:cs typeface="Arial" panose="020B0604020202020204" pitchFamily="34" charset="0"/>
              </a:rPr>
              <a:t>Ứng</a:t>
            </a:r>
            <a:r>
              <a:rPr lang="en-US" sz="3600" i="0" u="none" strike="noStrike" cap="none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i="0" u="none" strike="noStrike" cap="none" dirty="0" err="1" smtClean="0">
                <a:latin typeface="+mj-lt"/>
                <a:cs typeface="Arial" panose="020B0604020202020204" pitchFamily="34" charset="0"/>
              </a:rPr>
              <a:t>dụng</a:t>
            </a:r>
            <a:r>
              <a:rPr lang="en-US" sz="3600" i="0" u="none" strike="noStrike" cap="none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i="0" u="none" strike="noStrike" cap="none" dirty="0" err="1" smtClean="0">
                <a:latin typeface="+mj-lt"/>
                <a:cs typeface="Arial" panose="020B0604020202020204" pitchFamily="34" charset="0"/>
              </a:rPr>
              <a:t>công</a:t>
            </a:r>
            <a:r>
              <a:rPr lang="en-US" sz="3600" i="0" u="none" strike="noStrike" cap="none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i="0" u="none" strike="noStrike" cap="none" dirty="0" err="1" smtClean="0">
                <a:latin typeface="+mj-lt"/>
                <a:cs typeface="Arial" panose="020B0604020202020204" pitchFamily="34" charset="0"/>
              </a:rPr>
              <a:t>nghệ</a:t>
            </a:r>
            <a:r>
              <a:rPr lang="en-US" sz="3600" i="0" u="none" strike="noStrike" cap="none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i="0" u="none" strike="noStrike" cap="none" dirty="0" err="1" smtClean="0">
                <a:latin typeface="+mj-lt"/>
                <a:cs typeface="Arial" panose="020B0604020202020204" pitchFamily="34" charset="0"/>
              </a:rPr>
              <a:t>nhận</a:t>
            </a:r>
            <a:r>
              <a:rPr lang="en-US" sz="3600" i="0" u="none" strike="noStrike" cap="none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i="0" u="none" strike="noStrike" cap="none" dirty="0" err="1" smtClean="0">
                <a:latin typeface="+mj-lt"/>
                <a:cs typeface="Arial" panose="020B0604020202020204" pitchFamily="34" charset="0"/>
              </a:rPr>
              <a:t>dạng</a:t>
            </a:r>
            <a:r>
              <a:rPr lang="en-US" sz="3600" i="0" u="none" strike="noStrike" cap="none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i="0" u="none" strike="noStrike" cap="none" dirty="0" err="1" smtClean="0">
                <a:latin typeface="+mj-lt"/>
                <a:cs typeface="Arial" panose="020B0604020202020204" pitchFamily="34" charset="0"/>
              </a:rPr>
              <a:t>cảm</a:t>
            </a:r>
            <a:r>
              <a:rPr lang="en-US" sz="3600" i="0" u="none" strike="noStrike" cap="none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i="0" u="none" strike="noStrike" cap="none" dirty="0" err="1" smtClean="0">
                <a:latin typeface="+mj-lt"/>
                <a:cs typeface="Arial" panose="020B0604020202020204" pitchFamily="34" charset="0"/>
              </a:rPr>
              <a:t>xúc</a:t>
            </a:r>
            <a:r>
              <a:rPr lang="en-US" sz="3600" i="0" u="none" strike="noStrike" cap="none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i="0" u="none" strike="noStrike" cap="none" dirty="0" err="1" smtClean="0">
                <a:latin typeface="+mj-lt"/>
                <a:cs typeface="Arial" panose="020B0604020202020204" pitchFamily="34" charset="0"/>
              </a:rPr>
              <a:t>ngày</a:t>
            </a:r>
            <a:r>
              <a:rPr lang="en-US" sz="3600" i="0" u="none" strike="noStrike" cap="none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i="0" u="none" strike="noStrike" cap="none" dirty="0" err="1" smtClean="0">
                <a:latin typeface="+mj-lt"/>
                <a:cs typeface="Arial" panose="020B0604020202020204" pitchFamily="34" charset="0"/>
              </a:rPr>
              <a:t>càng</a:t>
            </a:r>
            <a:r>
              <a:rPr lang="en-US" sz="36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i="0" u="none" strike="noStrike" cap="none" dirty="0" err="1" smtClean="0">
                <a:latin typeface="+mj-lt"/>
                <a:cs typeface="Arial" panose="020B0604020202020204" pitchFamily="34" charset="0"/>
              </a:rPr>
              <a:t>đa</a:t>
            </a:r>
            <a:r>
              <a:rPr lang="en-US" sz="3600" i="0" u="none" strike="noStrike" cap="none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i="0" u="none" strike="noStrike" cap="none" dirty="0" err="1" smtClean="0">
                <a:latin typeface="+mj-lt"/>
                <a:cs typeface="Arial" panose="020B0604020202020204" pitchFamily="34" charset="0"/>
              </a:rPr>
              <a:t>dạng</a:t>
            </a:r>
            <a:endParaRPr lang="en-US" sz="3600" i="0" u="none" strike="noStrike" cap="none" dirty="0" smtClean="0">
              <a:latin typeface="+mj-lt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  <a:buSzPct val="100000"/>
            </a:pPr>
            <a:r>
              <a:rPr lang="en-US" sz="3600" i="0" u="none" strike="noStrike" cap="none" dirty="0" err="1" smtClean="0">
                <a:latin typeface="+mj-lt"/>
                <a:cs typeface="Arial" panose="020B0604020202020204" pitchFamily="34" charset="0"/>
              </a:rPr>
              <a:t>Hỗ</a:t>
            </a:r>
            <a:r>
              <a:rPr lang="en-US" sz="3600" i="0" u="none" strike="noStrike" cap="none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i="0" u="none" strike="noStrike" cap="none" dirty="0" err="1" smtClean="0">
                <a:latin typeface="+mj-lt"/>
                <a:cs typeface="Arial" panose="020B0604020202020204" pitchFamily="34" charset="0"/>
              </a:rPr>
              <a:t>trợ</a:t>
            </a:r>
            <a:r>
              <a:rPr lang="en-US" sz="3600" i="0" u="none" strike="noStrike" cap="none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i="0" u="none" strike="noStrike" cap="none" dirty="0" err="1" smtClean="0">
                <a:latin typeface="+mj-lt"/>
                <a:cs typeface="Arial" panose="020B0604020202020204" pitchFamily="34" charset="0"/>
              </a:rPr>
              <a:t>cho</a:t>
            </a:r>
            <a:r>
              <a:rPr lang="en-US" sz="3600" i="0" u="none" strike="noStrike" cap="none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i="0" u="none" strike="noStrike" cap="none" dirty="0" err="1" smtClean="0">
                <a:latin typeface="+mj-lt"/>
                <a:cs typeface="Arial" panose="020B0604020202020204" pitchFamily="34" charset="0"/>
              </a:rPr>
              <a:t>các</a:t>
            </a:r>
            <a:r>
              <a:rPr lang="en-US" sz="3600" i="0" u="none" strike="noStrike" cap="none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i="0" u="none" strike="noStrike" cap="none" dirty="0" err="1" smtClean="0">
                <a:latin typeface="+mj-lt"/>
                <a:cs typeface="Arial" panose="020B0604020202020204" pitchFamily="34" charset="0"/>
              </a:rPr>
              <a:t>ngành</a:t>
            </a:r>
            <a:r>
              <a:rPr lang="en-US" sz="3600" i="0" u="none" strike="noStrike" cap="none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i="0" u="none" strike="noStrike" cap="none" dirty="0" err="1" smtClean="0">
                <a:latin typeface="+mj-lt"/>
                <a:cs typeface="Arial" panose="020B0604020202020204" pitchFamily="34" charset="0"/>
              </a:rPr>
              <a:t>khoa</a:t>
            </a:r>
            <a:r>
              <a:rPr lang="en-US" sz="3600" i="0" u="none" strike="noStrike" cap="none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i="0" u="none" strike="noStrike" cap="none" dirty="0" err="1" smtClean="0">
                <a:latin typeface="+mj-lt"/>
                <a:cs typeface="Arial" panose="020B0604020202020204" pitchFamily="34" charset="0"/>
              </a:rPr>
              <a:t>học</a:t>
            </a:r>
            <a:endParaRPr lang="en-US" sz="3600" i="0" u="none" strike="noStrike" cap="none" dirty="0" smtClean="0">
              <a:latin typeface="+mj-lt"/>
              <a:cs typeface="Arial" panose="020B0604020202020204" pitchFamily="34" charset="0"/>
            </a:endParaRPr>
          </a:p>
          <a:p>
            <a:pPr algn="just">
              <a:spcBef>
                <a:spcPts val="460"/>
              </a:spcBef>
              <a:buSzPct val="100000"/>
            </a:pPr>
            <a:r>
              <a:rPr lang="en-US" sz="3600" i="0" u="none" strike="noStrike" cap="none" dirty="0" err="1" smtClean="0">
                <a:latin typeface="+mj-lt"/>
                <a:cs typeface="Arial" panose="020B0604020202020204" pitchFamily="34" charset="0"/>
              </a:rPr>
              <a:t>Góp</a:t>
            </a:r>
            <a:r>
              <a:rPr lang="en-US" sz="3600" i="0" u="none" strike="noStrike" cap="none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i="0" u="none" strike="noStrike" cap="none" dirty="0" err="1" smtClean="0">
                <a:latin typeface="+mj-lt"/>
                <a:cs typeface="Arial" panose="020B0604020202020204" pitchFamily="34" charset="0"/>
              </a:rPr>
              <a:t>phần</a:t>
            </a:r>
            <a:r>
              <a:rPr lang="en-US" sz="3600" i="0" u="none" strike="noStrike" cap="none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i="0" u="none" strike="noStrike" cap="none" dirty="0" err="1" smtClean="0">
                <a:latin typeface="+mj-lt"/>
                <a:cs typeface="Arial" panose="020B0604020202020204" pitchFamily="34" charset="0"/>
              </a:rPr>
              <a:t>vào</a:t>
            </a:r>
            <a:r>
              <a:rPr lang="en-US" sz="3600" i="0" u="none" strike="noStrike" cap="none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i="0" u="none" strike="noStrike" cap="none" dirty="0" err="1" smtClean="0">
                <a:latin typeface="+mj-lt"/>
                <a:cs typeface="Arial" panose="020B0604020202020204" pitchFamily="34" charset="0"/>
              </a:rPr>
              <a:t>cuộc</a:t>
            </a:r>
            <a:r>
              <a:rPr lang="en-US" sz="3600" i="0" u="none" strike="noStrike" cap="none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i="0" u="none" strike="noStrike" cap="none" dirty="0" err="1" smtClean="0">
                <a:latin typeface="+mj-lt"/>
                <a:cs typeface="Arial" panose="020B0604020202020204" pitchFamily="34" charset="0"/>
              </a:rPr>
              <a:t>cách</a:t>
            </a:r>
            <a:r>
              <a:rPr lang="en-US" sz="3600" i="0" u="none" strike="noStrike" cap="none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i="0" u="none" strike="noStrike" cap="none" dirty="0" err="1" smtClean="0">
                <a:latin typeface="+mj-lt"/>
                <a:cs typeface="Arial" panose="020B0604020202020204" pitchFamily="34" charset="0"/>
              </a:rPr>
              <a:t>mạng</a:t>
            </a:r>
            <a:r>
              <a:rPr lang="en-US" sz="3600" i="0" u="none" strike="noStrike" cap="none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i="0" u="none" strike="noStrike" cap="none" dirty="0" err="1" smtClean="0">
                <a:latin typeface="+mj-lt"/>
                <a:cs typeface="Arial" panose="020B0604020202020204" pitchFamily="34" charset="0"/>
              </a:rPr>
              <a:t>công</a:t>
            </a:r>
            <a:r>
              <a:rPr lang="en-US" sz="3600" i="0" u="none" strike="noStrike" cap="none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i="0" u="none" strike="noStrike" cap="none" dirty="0" err="1" smtClean="0">
                <a:latin typeface="+mj-lt"/>
                <a:cs typeface="Arial" panose="020B0604020202020204" pitchFamily="34" charset="0"/>
              </a:rPr>
              <a:t>nghiệp</a:t>
            </a:r>
            <a:r>
              <a:rPr lang="en-US" sz="3600" i="0" u="none" strike="noStrike" cap="none" dirty="0" smtClean="0">
                <a:latin typeface="+mj-lt"/>
                <a:cs typeface="Arial" panose="020B0604020202020204" pitchFamily="34" charset="0"/>
              </a:rPr>
              <a:t> 4.0, </a:t>
            </a:r>
            <a:r>
              <a:rPr lang="en-US" sz="3600" i="0" u="none" strike="noStrike" cap="none" dirty="0" smtClean="0">
                <a:latin typeface="+mj-lt"/>
                <a:cs typeface="Arial" panose="020B0604020202020204" pitchFamily="34" charset="0"/>
              </a:rPr>
              <a:t>AI, </a:t>
            </a:r>
            <a:r>
              <a:rPr lang="en-US" sz="3600" i="0" u="none" strike="noStrike" cap="none" dirty="0" err="1" smtClean="0">
                <a:latin typeface="+mj-lt"/>
                <a:cs typeface="Arial" panose="020B0604020202020204" pitchFamily="34" charset="0"/>
              </a:rPr>
              <a:t>IoT</a:t>
            </a:r>
            <a:endParaRPr lang="en-US" sz="3600" i="0" u="none" strike="noStrike" cap="none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98" name="Shape 198"/>
          <p:cNvSpPr txBox="1"/>
          <p:nvPr/>
        </p:nvSpPr>
        <p:spPr>
          <a:xfrm>
            <a:off x="3276600" y="6537325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2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14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-2222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457200" y="-1"/>
            <a:ext cx="8229600" cy="83820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476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4000" b="1" dirty="0" err="1" smtClean="0">
                <a:ea typeface="Arial"/>
                <a:cs typeface="Arial"/>
                <a:sym typeface="Arial"/>
              </a:rPr>
              <a:t>Giới</a:t>
            </a:r>
            <a:r>
              <a:rPr lang="en-US" sz="4000" b="1" dirty="0" smtClean="0"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 smtClean="0">
                <a:ea typeface="Arial"/>
                <a:cs typeface="Arial"/>
                <a:sym typeface="Arial"/>
              </a:rPr>
              <a:t>Thiệu</a:t>
            </a:r>
            <a:r>
              <a:rPr lang="en-US" sz="4000" b="1" dirty="0" smtClean="0"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 smtClean="0">
                <a:ea typeface="Arial"/>
                <a:cs typeface="Arial"/>
                <a:sym typeface="Arial"/>
              </a:rPr>
              <a:t>Bài</a:t>
            </a:r>
            <a:r>
              <a:rPr lang="en-US" sz="4000" b="1" dirty="0" smtClean="0"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 smtClean="0">
                <a:ea typeface="Arial"/>
                <a:cs typeface="Arial"/>
                <a:sym typeface="Arial"/>
              </a:rPr>
              <a:t>Toán</a:t>
            </a:r>
            <a:endParaRPr lang="en-US" sz="4000" b="1" i="0" u="none" strike="noStrike" cap="none" dirty="0">
              <a:ea typeface="Arial"/>
              <a:cs typeface="Arial"/>
              <a:sym typeface="Arial"/>
            </a:endParaRPr>
          </a:p>
        </p:txBody>
      </p:sp>
      <p:sp>
        <p:nvSpPr>
          <p:cNvPr id="204" name="Shape 204"/>
          <p:cNvSpPr txBox="1">
            <a:spLocks noGrp="1"/>
          </p:cNvSpPr>
          <p:nvPr>
            <p:ph idx="1"/>
          </p:nvPr>
        </p:nvSpPr>
        <p:spPr>
          <a:xfrm>
            <a:off x="0" y="838200"/>
            <a:ext cx="9144000" cy="551973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3600" b="0" i="0" u="none" strike="noStrike" cap="none" dirty="0" err="1">
                <a:latin typeface="+mj-lt"/>
                <a:ea typeface="Arial"/>
                <a:cs typeface="Arial" panose="020B0604020202020204" pitchFamily="34" charset="0"/>
                <a:sym typeface="Arial"/>
              </a:rPr>
              <a:t>Tìm</a:t>
            </a:r>
            <a:r>
              <a:rPr lang="en-US" sz="3600" b="0" i="0" u="none" strike="noStrike" cap="none" dirty="0">
                <a:latin typeface="+mj-lt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3600" b="0" i="0" u="none" strike="noStrike" cap="none" dirty="0" err="1">
                <a:latin typeface="+mj-lt"/>
                <a:ea typeface="Arial"/>
                <a:cs typeface="Arial" panose="020B0604020202020204" pitchFamily="34" charset="0"/>
                <a:sym typeface="Arial"/>
              </a:rPr>
              <a:t>hiểu</a:t>
            </a:r>
            <a:r>
              <a:rPr lang="en-US" sz="3600" b="0" i="0" u="none" strike="noStrike" cap="none" dirty="0">
                <a:latin typeface="+mj-lt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3600" i="1" dirty="0" err="1" smtClean="0">
                <a:latin typeface="+mj-lt"/>
                <a:ea typeface="Arial"/>
                <a:cs typeface="Arial" panose="020B0604020202020204" pitchFamily="34" charset="0"/>
                <a:sym typeface="Arial"/>
              </a:rPr>
              <a:t>các</a:t>
            </a:r>
            <a:r>
              <a:rPr lang="en-US" sz="3600" i="1" dirty="0" smtClean="0">
                <a:latin typeface="+mj-lt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3600" b="0" i="1" u="none" strike="noStrike" cap="none" dirty="0" err="1" smtClean="0">
                <a:latin typeface="+mj-lt"/>
                <a:ea typeface="Arial"/>
                <a:cs typeface="Arial" panose="020B0604020202020204" pitchFamily="34" charset="0"/>
                <a:sym typeface="Arial"/>
              </a:rPr>
              <a:t>loại</a:t>
            </a:r>
            <a:r>
              <a:rPr lang="en-US" sz="3600" b="0" i="1" u="none" strike="noStrike" cap="none" dirty="0" smtClean="0">
                <a:latin typeface="+mj-lt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3600" b="0" i="1" u="none" strike="noStrike" cap="none" dirty="0" err="1">
                <a:latin typeface="+mj-lt"/>
                <a:ea typeface="Arial"/>
                <a:cs typeface="Arial" panose="020B0604020202020204" pitchFamily="34" charset="0"/>
                <a:sym typeface="Arial"/>
              </a:rPr>
              <a:t>cảm</a:t>
            </a:r>
            <a:r>
              <a:rPr lang="en-US" sz="3600" b="0" i="1" u="none" strike="noStrike" cap="none" dirty="0">
                <a:latin typeface="+mj-lt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3600" b="0" i="1" u="none" strike="noStrike" cap="none" dirty="0" err="1">
                <a:latin typeface="+mj-lt"/>
                <a:ea typeface="Arial"/>
                <a:cs typeface="Arial" panose="020B0604020202020204" pitchFamily="34" charset="0"/>
                <a:sym typeface="Arial"/>
              </a:rPr>
              <a:t>xúc</a:t>
            </a:r>
            <a:r>
              <a:rPr lang="en-US" sz="3600" b="0" i="1" u="none" strike="noStrike" cap="none" dirty="0">
                <a:latin typeface="+mj-lt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3600" b="0" i="1" u="none" strike="noStrike" cap="none" dirty="0" err="1">
                <a:latin typeface="+mj-lt"/>
                <a:ea typeface="Arial"/>
                <a:cs typeface="Arial" panose="020B0604020202020204" pitchFamily="34" charset="0"/>
                <a:sym typeface="Arial"/>
              </a:rPr>
              <a:t>cơ</a:t>
            </a:r>
            <a:r>
              <a:rPr lang="en-US" sz="3600" b="0" i="1" u="none" strike="noStrike" cap="none" dirty="0">
                <a:latin typeface="+mj-lt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3600" b="0" i="1" u="none" strike="noStrike" cap="none" dirty="0" err="1">
                <a:latin typeface="+mj-lt"/>
                <a:ea typeface="Arial"/>
                <a:cs typeface="Arial" panose="020B0604020202020204" pitchFamily="34" charset="0"/>
                <a:sym typeface="Arial"/>
              </a:rPr>
              <a:t>bản</a:t>
            </a:r>
            <a:r>
              <a:rPr lang="en-US" sz="3600" b="0" i="0" u="none" strike="noStrike" cap="none" dirty="0">
                <a:latin typeface="+mj-lt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3600" b="0" i="0" u="none" strike="noStrike" cap="none" dirty="0" err="1">
                <a:latin typeface="+mj-lt"/>
                <a:ea typeface="Arial"/>
                <a:cs typeface="Arial" panose="020B0604020202020204" pitchFamily="34" charset="0"/>
                <a:sym typeface="Arial"/>
              </a:rPr>
              <a:t>của</a:t>
            </a:r>
            <a:r>
              <a:rPr lang="en-US" sz="3600" b="0" i="0" u="none" strike="noStrike" cap="none" dirty="0">
                <a:latin typeface="+mj-lt"/>
                <a:ea typeface="Arial"/>
                <a:cs typeface="Arial" panose="020B0604020202020204" pitchFamily="34" charset="0"/>
                <a:sym typeface="Arial"/>
              </a:rPr>
              <a:t> con </a:t>
            </a:r>
            <a:r>
              <a:rPr lang="en-US" sz="3600" b="0" i="0" u="none" strike="noStrike" cap="none" dirty="0" err="1">
                <a:latin typeface="+mj-lt"/>
                <a:ea typeface="Arial"/>
                <a:cs typeface="Arial" panose="020B0604020202020204" pitchFamily="34" charset="0"/>
                <a:sym typeface="Arial"/>
              </a:rPr>
              <a:t>người</a:t>
            </a:r>
            <a:endParaRPr lang="en-US" sz="3600" b="0" i="0" u="none" strike="noStrike" cap="none" dirty="0">
              <a:latin typeface="+mj-lt"/>
              <a:ea typeface="Arial"/>
              <a:cs typeface="Arial" panose="020B0604020202020204" pitchFamily="34" charset="0"/>
              <a:sym typeface="Arial"/>
            </a:endParaRPr>
          </a:p>
          <a:p>
            <a:pPr marR="0" lvl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100000"/>
            </a:pPr>
            <a:r>
              <a:rPr lang="en-US" sz="3600" dirty="0" err="1">
                <a:latin typeface="+mj-lt"/>
                <a:ea typeface="Arial"/>
                <a:cs typeface="Arial" panose="020B0604020202020204" pitchFamily="34" charset="0"/>
                <a:sym typeface="Arial"/>
              </a:rPr>
              <a:t>C</a:t>
            </a:r>
            <a:r>
              <a:rPr lang="en-US" sz="3600" b="0" i="0" u="none" strike="noStrike" cap="none" dirty="0" err="1" smtClean="0">
                <a:latin typeface="+mj-lt"/>
                <a:ea typeface="Arial"/>
                <a:cs typeface="Arial" panose="020B0604020202020204" pitchFamily="34" charset="0"/>
                <a:sym typeface="Arial"/>
              </a:rPr>
              <a:t>ác</a:t>
            </a:r>
            <a:r>
              <a:rPr lang="en-US" sz="3600" b="0" i="0" u="none" strike="noStrike" cap="none" dirty="0" smtClean="0">
                <a:latin typeface="+mj-lt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3600" b="0" i="0" u="none" strike="noStrike" cap="none" dirty="0" err="1" smtClean="0">
                <a:latin typeface="+mj-lt"/>
                <a:ea typeface="Arial"/>
                <a:cs typeface="Arial" panose="020B0604020202020204" pitchFamily="34" charset="0"/>
                <a:sym typeface="Arial"/>
              </a:rPr>
              <a:t>phương</a:t>
            </a:r>
            <a:r>
              <a:rPr lang="en-US" sz="3600" b="0" i="0" u="none" strike="noStrike" cap="none" dirty="0" smtClean="0">
                <a:latin typeface="+mj-lt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3600" b="0" i="0" u="none" strike="noStrike" cap="none" dirty="0" err="1" smtClean="0">
                <a:latin typeface="+mj-lt"/>
                <a:ea typeface="Arial"/>
                <a:cs typeface="Arial" panose="020B0604020202020204" pitchFamily="34" charset="0"/>
                <a:sym typeface="Arial"/>
              </a:rPr>
              <a:t>pháp</a:t>
            </a:r>
            <a:r>
              <a:rPr lang="en-US" sz="3600" b="0" i="0" u="none" strike="noStrike" cap="none" dirty="0" smtClean="0">
                <a:latin typeface="+mj-lt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3600" b="0" i="1" u="none" strike="noStrike" cap="none" dirty="0" err="1" smtClean="0">
                <a:latin typeface="+mj-lt"/>
                <a:ea typeface="Arial"/>
                <a:cs typeface="Arial" panose="020B0604020202020204" pitchFamily="34" charset="0"/>
                <a:sym typeface="Arial"/>
              </a:rPr>
              <a:t>phát</a:t>
            </a:r>
            <a:r>
              <a:rPr lang="en-US" sz="3600" b="0" i="1" u="none" strike="noStrike" cap="none" dirty="0" smtClean="0">
                <a:latin typeface="+mj-lt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3600" b="0" i="1" u="none" strike="noStrike" cap="none" dirty="0" err="1">
                <a:latin typeface="+mj-lt"/>
                <a:ea typeface="Arial"/>
                <a:cs typeface="Arial" panose="020B0604020202020204" pitchFamily="34" charset="0"/>
                <a:sym typeface="Arial"/>
              </a:rPr>
              <a:t>hiện</a:t>
            </a:r>
            <a:r>
              <a:rPr lang="en-US" sz="3600" b="0" i="0" u="none" strike="noStrike" cap="none" dirty="0">
                <a:latin typeface="+mj-lt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 panose="020B0604020202020204" pitchFamily="34" charset="0"/>
                <a:sym typeface="Arial"/>
              </a:rPr>
              <a:t>gương</a:t>
            </a:r>
            <a:r>
              <a:rPr lang="en-US" sz="3600" dirty="0" smtClean="0">
                <a:latin typeface="+mj-lt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 panose="020B0604020202020204" pitchFamily="34" charset="0"/>
                <a:sym typeface="Arial"/>
              </a:rPr>
              <a:t>mặt</a:t>
            </a:r>
            <a:r>
              <a:rPr lang="en-US" sz="3600" dirty="0" smtClean="0">
                <a:latin typeface="+mj-lt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 panose="020B0604020202020204" pitchFamily="34" charset="0"/>
                <a:sym typeface="Arial"/>
              </a:rPr>
              <a:t>người</a:t>
            </a:r>
            <a:endParaRPr lang="en-US" sz="3600" dirty="0" smtClean="0">
              <a:latin typeface="+mj-lt"/>
              <a:ea typeface="Arial"/>
              <a:cs typeface="Arial" panose="020B0604020202020204" pitchFamily="34" charset="0"/>
              <a:sym typeface="Arial"/>
            </a:endParaRPr>
          </a:p>
          <a:p>
            <a:pPr lvl="0" algn="just">
              <a:spcBef>
                <a:spcPts val="400"/>
              </a:spcBef>
              <a:buSzPct val="100000"/>
            </a:pPr>
            <a:r>
              <a:rPr lang="en-US" sz="3600" dirty="0" err="1" smtClean="0">
                <a:ea typeface="Arial"/>
                <a:cs typeface="Arial" panose="020B0604020202020204" pitchFamily="34" charset="0"/>
                <a:sym typeface="Arial"/>
              </a:rPr>
              <a:t>Các</a:t>
            </a:r>
            <a:r>
              <a:rPr lang="en-US" sz="3600" dirty="0" smtClean="0"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3600" dirty="0" err="1">
                <a:ea typeface="Arial"/>
                <a:cs typeface="Arial" panose="020B0604020202020204" pitchFamily="34" charset="0"/>
                <a:sym typeface="Arial"/>
              </a:rPr>
              <a:t>phương</a:t>
            </a:r>
            <a:r>
              <a:rPr lang="en-US" sz="3600" dirty="0"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3600" dirty="0" err="1" smtClean="0">
                <a:ea typeface="Arial"/>
                <a:cs typeface="Arial" panose="020B0604020202020204" pitchFamily="34" charset="0"/>
                <a:sym typeface="Arial"/>
              </a:rPr>
              <a:t>pháp</a:t>
            </a:r>
            <a:r>
              <a:rPr lang="en-US" sz="3600" dirty="0">
                <a:latin typeface="+mj-lt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3600" b="0" i="1" u="none" strike="noStrike" cap="none" dirty="0" err="1" smtClean="0">
                <a:latin typeface="+mj-lt"/>
                <a:ea typeface="Arial"/>
                <a:cs typeface="Arial" panose="020B0604020202020204" pitchFamily="34" charset="0"/>
                <a:sym typeface="Arial"/>
              </a:rPr>
              <a:t>nhận</a:t>
            </a:r>
            <a:r>
              <a:rPr lang="en-US" sz="3600" b="0" i="1" u="none" strike="noStrike" cap="none" dirty="0" smtClean="0">
                <a:latin typeface="+mj-lt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3600" b="0" i="1" u="none" strike="noStrike" cap="none" dirty="0" err="1">
                <a:latin typeface="+mj-lt"/>
                <a:ea typeface="Arial"/>
                <a:cs typeface="Arial" panose="020B0604020202020204" pitchFamily="34" charset="0"/>
                <a:sym typeface="Arial"/>
              </a:rPr>
              <a:t>dạng</a:t>
            </a:r>
            <a:r>
              <a:rPr lang="en-US" sz="3600" b="0" i="1" u="none" strike="noStrike" cap="none" dirty="0">
                <a:latin typeface="+mj-lt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3600" b="0" i="1" u="none" strike="noStrike" cap="none" dirty="0" err="1" smtClean="0">
                <a:latin typeface="+mj-lt"/>
                <a:ea typeface="Arial"/>
                <a:cs typeface="Arial" panose="020B0604020202020204" pitchFamily="34" charset="0"/>
                <a:sym typeface="Arial"/>
              </a:rPr>
              <a:t>cảm</a:t>
            </a:r>
            <a:r>
              <a:rPr lang="en-US" sz="3600" b="0" i="1" u="none" strike="noStrike" cap="none" dirty="0" smtClean="0">
                <a:latin typeface="+mj-lt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3600" b="0" i="1" u="none" strike="noStrike" cap="none" dirty="0" err="1" smtClean="0">
                <a:latin typeface="+mj-lt"/>
                <a:ea typeface="Arial"/>
                <a:cs typeface="Arial" panose="020B0604020202020204" pitchFamily="34" charset="0"/>
                <a:sym typeface="Arial"/>
              </a:rPr>
              <a:t>xúc</a:t>
            </a:r>
            <a:r>
              <a:rPr lang="en-US" sz="3600" b="0" i="1" u="none" strike="noStrike" cap="none" dirty="0" smtClean="0">
                <a:latin typeface="+mj-lt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3600" b="0" i="0" u="none" strike="noStrike" cap="none" dirty="0" err="1" smtClean="0">
                <a:latin typeface="+mj-lt"/>
                <a:ea typeface="Arial"/>
                <a:cs typeface="Arial" panose="020B0604020202020204" pitchFamily="34" charset="0"/>
                <a:sym typeface="Arial"/>
              </a:rPr>
              <a:t>dựa</a:t>
            </a:r>
            <a:r>
              <a:rPr lang="en-US" sz="3600" b="0" i="0" u="none" strike="noStrike" cap="none" dirty="0" smtClean="0">
                <a:latin typeface="+mj-lt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3600" b="0" i="0" u="none" strike="noStrike" cap="none" dirty="0" err="1" smtClean="0">
                <a:latin typeface="+mj-lt"/>
                <a:ea typeface="Arial"/>
                <a:cs typeface="Arial" panose="020B0604020202020204" pitchFamily="34" charset="0"/>
                <a:sym typeface="Arial"/>
              </a:rPr>
              <a:t>trên</a:t>
            </a:r>
            <a:r>
              <a:rPr lang="en-US" sz="3600" b="0" i="0" u="none" strike="noStrike" cap="none" dirty="0" smtClean="0">
                <a:latin typeface="+mj-lt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3600" b="0" i="0" u="none" strike="noStrike" cap="none" dirty="0" err="1" smtClean="0">
                <a:latin typeface="+mj-lt"/>
                <a:ea typeface="Arial"/>
                <a:cs typeface="Arial" panose="020B0604020202020204" pitchFamily="34" charset="0"/>
                <a:sym typeface="Arial"/>
              </a:rPr>
              <a:t>gương</a:t>
            </a:r>
            <a:r>
              <a:rPr lang="en-US" sz="3600" b="0" i="0" u="none" strike="noStrike" cap="none" dirty="0" smtClean="0">
                <a:latin typeface="+mj-lt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3600" b="0" i="0" u="none" strike="noStrike" cap="none" dirty="0" err="1" smtClean="0">
                <a:latin typeface="+mj-lt"/>
                <a:ea typeface="Arial"/>
                <a:cs typeface="Arial" panose="020B0604020202020204" pitchFamily="34" charset="0"/>
                <a:sym typeface="Arial"/>
              </a:rPr>
              <a:t>mặt</a:t>
            </a:r>
            <a:endParaRPr lang="en-US" sz="3600" b="0" i="0" u="none" strike="noStrike" cap="none" dirty="0">
              <a:latin typeface="+mj-lt"/>
              <a:ea typeface="Arial"/>
              <a:cs typeface="Arial" panose="020B0604020202020204" pitchFamily="34" charset="0"/>
              <a:sym typeface="Arial"/>
            </a:endParaRPr>
          </a:p>
          <a:p>
            <a:pPr marR="0" lvl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100000"/>
            </a:pPr>
            <a:r>
              <a:rPr lang="en-US" sz="3600" b="0" i="0" u="none" strike="noStrike" cap="none" dirty="0" err="1" smtClean="0">
                <a:latin typeface="+mj-lt"/>
                <a:ea typeface="Arial"/>
                <a:cs typeface="Arial" panose="020B0604020202020204" pitchFamily="34" charset="0"/>
                <a:sym typeface="Arial"/>
              </a:rPr>
              <a:t>Các</a:t>
            </a:r>
            <a:r>
              <a:rPr lang="en-US" sz="3600" b="0" i="0" u="none" strike="noStrike" cap="none" dirty="0" smtClean="0">
                <a:latin typeface="+mj-lt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3600" b="0" i="1" u="none" strike="noStrike" cap="none" dirty="0" err="1" smtClean="0">
                <a:latin typeface="+mj-lt"/>
                <a:ea typeface="Arial"/>
                <a:cs typeface="Arial" panose="020B0604020202020204" pitchFamily="34" charset="0"/>
                <a:sym typeface="Arial"/>
              </a:rPr>
              <a:t>mô</a:t>
            </a:r>
            <a:r>
              <a:rPr lang="en-US" sz="3600" b="0" i="1" u="none" strike="noStrike" cap="none" dirty="0" smtClean="0">
                <a:latin typeface="+mj-lt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3600" b="0" i="1" u="none" strike="noStrike" cap="none" dirty="0" err="1">
                <a:latin typeface="+mj-lt"/>
                <a:ea typeface="Arial"/>
                <a:cs typeface="Arial" panose="020B0604020202020204" pitchFamily="34" charset="0"/>
                <a:sym typeface="Arial"/>
              </a:rPr>
              <a:t>hình</a:t>
            </a:r>
            <a:r>
              <a:rPr lang="en-US" sz="3600" b="0" i="1" u="none" strike="noStrike" cap="none" dirty="0">
                <a:latin typeface="+mj-lt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3600" b="0" i="1" u="none" strike="noStrike" cap="none" dirty="0" err="1">
                <a:latin typeface="+mj-lt"/>
                <a:ea typeface="Arial"/>
                <a:cs typeface="Arial" panose="020B0604020202020204" pitchFamily="34" charset="0"/>
                <a:sym typeface="Arial"/>
              </a:rPr>
              <a:t>phân</a:t>
            </a:r>
            <a:r>
              <a:rPr lang="en-US" sz="3600" b="0" i="1" u="none" strike="noStrike" cap="none" dirty="0">
                <a:latin typeface="+mj-lt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3600" b="0" i="1" u="none" strike="noStrike" cap="none" dirty="0" err="1">
                <a:latin typeface="+mj-lt"/>
                <a:ea typeface="Arial"/>
                <a:cs typeface="Arial" panose="020B0604020202020204" pitchFamily="34" charset="0"/>
                <a:sym typeface="Arial"/>
              </a:rPr>
              <a:t>lớp</a:t>
            </a:r>
            <a:r>
              <a:rPr lang="en-US" sz="3600" b="0" i="0" u="none" strike="noStrike" cap="none" dirty="0">
                <a:latin typeface="+mj-lt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3600" b="0" i="0" u="none" strike="noStrike" cap="none" dirty="0" err="1">
                <a:latin typeface="+mj-lt"/>
                <a:ea typeface="Arial"/>
                <a:cs typeface="Arial" panose="020B0604020202020204" pitchFamily="34" charset="0"/>
                <a:sym typeface="Arial"/>
              </a:rPr>
              <a:t>và</a:t>
            </a:r>
            <a:r>
              <a:rPr lang="en-US" sz="3600" b="0" i="0" u="none" strike="noStrike" cap="none" dirty="0">
                <a:latin typeface="+mj-lt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 panose="020B0604020202020204" pitchFamily="34" charset="0"/>
                <a:sym typeface="Arial"/>
              </a:rPr>
              <a:t>cách</a:t>
            </a:r>
            <a:r>
              <a:rPr lang="en-US" sz="3600" dirty="0" smtClean="0">
                <a:latin typeface="+mj-lt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3600" b="0" i="0" u="none" strike="noStrike" cap="none" dirty="0" err="1" smtClean="0">
                <a:latin typeface="+mj-lt"/>
                <a:ea typeface="Arial"/>
                <a:cs typeface="Arial" panose="020B0604020202020204" pitchFamily="34" charset="0"/>
                <a:sym typeface="Arial"/>
              </a:rPr>
              <a:t>xây</a:t>
            </a:r>
            <a:r>
              <a:rPr lang="en-US" sz="3600" b="0" i="0" u="none" strike="noStrike" cap="none" dirty="0" smtClean="0">
                <a:latin typeface="+mj-lt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3600" b="0" i="0" u="none" strike="noStrike" cap="none" dirty="0" err="1">
                <a:latin typeface="+mj-lt"/>
                <a:ea typeface="Arial"/>
                <a:cs typeface="Arial" panose="020B0604020202020204" pitchFamily="34" charset="0"/>
                <a:sym typeface="Arial"/>
              </a:rPr>
              <a:t>dựng</a:t>
            </a:r>
            <a:r>
              <a:rPr lang="en-US" sz="3600" b="0" i="0" u="none" strike="noStrike" cap="none" dirty="0">
                <a:latin typeface="+mj-lt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3600" b="0" i="1" u="none" strike="noStrike" cap="none" dirty="0" err="1" smtClean="0">
                <a:latin typeface="+mj-lt"/>
                <a:ea typeface="Arial"/>
                <a:cs typeface="Arial" panose="020B0604020202020204" pitchFamily="34" charset="0"/>
                <a:sym typeface="Arial"/>
              </a:rPr>
              <a:t>tập</a:t>
            </a:r>
            <a:r>
              <a:rPr lang="en-US" sz="3600" b="0" i="1" u="none" strike="noStrike" cap="none" dirty="0" smtClean="0">
                <a:latin typeface="+mj-lt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3600" b="0" i="1" u="none" strike="noStrike" cap="none" dirty="0" err="1" smtClean="0">
                <a:latin typeface="+mj-lt"/>
                <a:ea typeface="Arial"/>
                <a:cs typeface="Arial" panose="020B0604020202020204" pitchFamily="34" charset="0"/>
                <a:sym typeface="Arial"/>
              </a:rPr>
              <a:t>huấn</a:t>
            </a:r>
            <a:r>
              <a:rPr lang="en-US" sz="3600" b="0" i="1" u="none" strike="noStrike" cap="none" dirty="0" smtClean="0">
                <a:latin typeface="+mj-lt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3600" b="0" i="1" u="none" strike="noStrike" cap="none" dirty="0" err="1" smtClean="0">
                <a:latin typeface="+mj-lt"/>
                <a:ea typeface="Arial"/>
                <a:cs typeface="Arial" panose="020B0604020202020204" pitchFamily="34" charset="0"/>
                <a:sym typeface="Arial"/>
              </a:rPr>
              <a:t>luyện</a:t>
            </a:r>
            <a:endParaRPr lang="en-US" sz="3600" b="0" i="1" u="none" strike="noStrike" cap="none" dirty="0">
              <a:latin typeface="+mj-lt"/>
              <a:ea typeface="Arial"/>
              <a:cs typeface="Arial" panose="020B0604020202020204" pitchFamily="34" charset="0"/>
              <a:sym typeface="Arial"/>
            </a:endParaRPr>
          </a:p>
          <a:p>
            <a:pPr marR="0" lvl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100000"/>
            </a:pPr>
            <a:r>
              <a:rPr lang="en-US" sz="3600" b="0" i="0" u="none" strike="noStrike" cap="none" dirty="0" err="1">
                <a:latin typeface="+mj-lt"/>
                <a:ea typeface="Arial"/>
                <a:cs typeface="Arial" panose="020B0604020202020204" pitchFamily="34" charset="0"/>
                <a:sym typeface="Arial"/>
              </a:rPr>
              <a:t>Xây</a:t>
            </a:r>
            <a:r>
              <a:rPr lang="en-US" sz="3600" b="0" i="0" u="none" strike="noStrike" cap="none" dirty="0">
                <a:latin typeface="+mj-lt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3600" b="0" i="0" u="none" strike="noStrike" cap="none" dirty="0" err="1">
                <a:latin typeface="+mj-lt"/>
                <a:ea typeface="Arial"/>
                <a:cs typeface="Arial" panose="020B0604020202020204" pitchFamily="34" charset="0"/>
                <a:sym typeface="Arial"/>
              </a:rPr>
              <a:t>dựng</a:t>
            </a:r>
            <a:r>
              <a:rPr lang="en-US" sz="3600" b="0" i="0" u="none" strike="noStrike" cap="none" dirty="0">
                <a:latin typeface="+mj-lt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3600" b="0" i="1" u="none" strike="noStrike" cap="none" dirty="0" err="1">
                <a:latin typeface="+mj-lt"/>
                <a:ea typeface="Arial"/>
                <a:cs typeface="Arial" panose="020B0604020202020204" pitchFamily="34" charset="0"/>
                <a:sym typeface="Arial"/>
              </a:rPr>
              <a:t>hệ</a:t>
            </a:r>
            <a:r>
              <a:rPr lang="en-US" sz="3600" b="0" i="1" u="none" strike="noStrike" cap="none" dirty="0">
                <a:latin typeface="+mj-lt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3600" b="0" i="1" u="none" strike="noStrike" cap="none" dirty="0" err="1">
                <a:latin typeface="+mj-lt"/>
                <a:ea typeface="Arial"/>
                <a:cs typeface="Arial" panose="020B0604020202020204" pitchFamily="34" charset="0"/>
                <a:sym typeface="Arial"/>
              </a:rPr>
              <a:t>thống</a:t>
            </a:r>
            <a:r>
              <a:rPr lang="en-US" sz="3600" b="0" i="0" u="none" strike="noStrike" cap="none" dirty="0">
                <a:latin typeface="+mj-lt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3600" b="0" i="0" u="none" strike="noStrike" cap="none" dirty="0" err="1">
                <a:latin typeface="+mj-lt"/>
                <a:ea typeface="Arial"/>
                <a:cs typeface="Arial" panose="020B0604020202020204" pitchFamily="34" charset="0"/>
                <a:sym typeface="Arial"/>
              </a:rPr>
              <a:t>nhận</a:t>
            </a:r>
            <a:r>
              <a:rPr lang="en-US" sz="3600" b="0" i="0" u="none" strike="noStrike" cap="none" dirty="0">
                <a:latin typeface="+mj-lt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3600" b="0" i="0" u="none" strike="noStrike" cap="none" dirty="0" err="1">
                <a:latin typeface="+mj-lt"/>
                <a:ea typeface="Arial"/>
                <a:cs typeface="Arial" panose="020B0604020202020204" pitchFamily="34" charset="0"/>
                <a:sym typeface="Arial"/>
              </a:rPr>
              <a:t>dạng</a:t>
            </a:r>
            <a:r>
              <a:rPr lang="en-US" sz="3600" b="0" i="0" u="none" strike="noStrike" cap="none" dirty="0">
                <a:latin typeface="+mj-lt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3600" b="0" i="1" u="none" strike="noStrike" cap="none" dirty="0" err="1">
                <a:latin typeface="+mj-lt"/>
                <a:ea typeface="Arial"/>
                <a:cs typeface="Arial" panose="020B0604020202020204" pitchFamily="34" charset="0"/>
                <a:sym typeface="Arial"/>
              </a:rPr>
              <a:t>cảm</a:t>
            </a:r>
            <a:r>
              <a:rPr lang="en-US" sz="3600" b="0" i="1" u="none" strike="noStrike" cap="none" dirty="0">
                <a:latin typeface="+mj-lt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3600" b="0" i="1" u="none" strike="noStrike" cap="none" dirty="0" err="1">
                <a:latin typeface="+mj-lt"/>
                <a:ea typeface="Arial"/>
                <a:cs typeface="Arial" panose="020B0604020202020204" pitchFamily="34" charset="0"/>
                <a:sym typeface="Arial"/>
              </a:rPr>
              <a:t>xúc</a:t>
            </a:r>
            <a:r>
              <a:rPr lang="en-US" sz="3600" b="0" i="0" u="none" strike="noStrike" cap="none" dirty="0">
                <a:latin typeface="+mj-lt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3600" b="0" i="0" u="none" strike="noStrike" cap="none" dirty="0" err="1">
                <a:latin typeface="+mj-lt"/>
                <a:ea typeface="Arial"/>
                <a:cs typeface="Arial" panose="020B0604020202020204" pitchFamily="34" charset="0"/>
                <a:sym typeface="Arial"/>
              </a:rPr>
              <a:t>dựa</a:t>
            </a:r>
            <a:r>
              <a:rPr lang="en-US" sz="3600" b="0" i="0" u="none" strike="noStrike" cap="none" dirty="0">
                <a:latin typeface="+mj-lt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3600" b="0" i="0" u="none" strike="noStrike" cap="none" dirty="0" err="1">
                <a:latin typeface="+mj-lt"/>
                <a:ea typeface="Arial"/>
                <a:cs typeface="Arial" panose="020B0604020202020204" pitchFamily="34" charset="0"/>
                <a:sym typeface="Arial"/>
              </a:rPr>
              <a:t>trên</a:t>
            </a:r>
            <a:r>
              <a:rPr lang="en-US" sz="3600" b="0" i="0" u="none" strike="noStrike" cap="none" dirty="0">
                <a:latin typeface="+mj-lt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3600" b="0" i="0" u="none" strike="noStrike" cap="none" dirty="0" err="1">
                <a:latin typeface="+mj-lt"/>
                <a:ea typeface="Arial"/>
                <a:cs typeface="Arial" panose="020B0604020202020204" pitchFamily="34" charset="0"/>
                <a:sym typeface="Arial"/>
              </a:rPr>
              <a:t>mặt</a:t>
            </a:r>
            <a:r>
              <a:rPr lang="en-US" sz="3600" b="0" i="0" u="none" strike="noStrike" cap="none" dirty="0">
                <a:latin typeface="+mj-lt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3600" b="0" i="0" u="none" strike="noStrike" cap="none" dirty="0" err="1" smtClean="0">
                <a:latin typeface="+mj-lt"/>
                <a:ea typeface="Arial"/>
                <a:cs typeface="Arial" panose="020B0604020202020204" pitchFamily="34" charset="0"/>
                <a:sym typeface="Arial"/>
              </a:rPr>
              <a:t>người</a:t>
            </a:r>
            <a:r>
              <a:rPr lang="en-US" sz="3600" b="0" i="0" u="none" strike="noStrike" cap="none" dirty="0" smtClean="0">
                <a:latin typeface="+mj-lt"/>
                <a:ea typeface="Arial"/>
                <a:cs typeface="Arial" panose="020B0604020202020204" pitchFamily="34" charset="0"/>
                <a:sym typeface="Arial"/>
              </a:rPr>
              <a:t> </a:t>
            </a:r>
            <a:endParaRPr lang="en-US" sz="3600" b="0" i="0" u="none" strike="noStrike" cap="none" dirty="0">
              <a:latin typeface="+mj-lt"/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205" name="Shape 205"/>
          <p:cNvSpPr txBox="1"/>
          <p:nvPr/>
        </p:nvSpPr>
        <p:spPr>
          <a:xfrm>
            <a:off x="3276600" y="6537325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2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US" sz="14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-2222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US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title"/>
          </p:nvPr>
        </p:nvSpPr>
        <p:spPr>
          <a:xfrm>
            <a:off x="457200" y="-23802"/>
            <a:ext cx="8229600" cy="877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476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4000" b="1" dirty="0" err="1" smtClean="0">
                <a:ea typeface="Arial"/>
                <a:cs typeface="Arial"/>
                <a:sym typeface="Arial"/>
              </a:rPr>
              <a:t>Các</a:t>
            </a:r>
            <a:r>
              <a:rPr lang="en-US" sz="4000" b="1" dirty="0" smtClean="0"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 smtClean="0">
                <a:ea typeface="Arial"/>
                <a:cs typeface="Arial"/>
                <a:sym typeface="Arial"/>
              </a:rPr>
              <a:t>loại</a:t>
            </a:r>
            <a:r>
              <a:rPr lang="en-US" sz="4000" b="1" dirty="0" smtClean="0"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 smtClean="0">
                <a:ea typeface="Arial"/>
                <a:cs typeface="Arial"/>
                <a:sym typeface="Arial"/>
              </a:rPr>
              <a:t>cảm</a:t>
            </a:r>
            <a:r>
              <a:rPr lang="en-US" sz="4000" b="1" dirty="0" smtClean="0"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 smtClean="0">
                <a:ea typeface="Arial"/>
                <a:cs typeface="Arial"/>
                <a:sym typeface="Arial"/>
              </a:rPr>
              <a:t>xúc</a:t>
            </a:r>
            <a:r>
              <a:rPr lang="en-US" sz="4000" b="1" dirty="0" smtClean="0"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 smtClean="0">
                <a:ea typeface="Arial"/>
                <a:cs typeface="Arial"/>
                <a:sym typeface="Arial"/>
              </a:rPr>
              <a:t>của</a:t>
            </a:r>
            <a:r>
              <a:rPr lang="en-US" sz="4000" b="1" dirty="0" smtClean="0">
                <a:ea typeface="Arial"/>
                <a:cs typeface="Arial"/>
                <a:sym typeface="Arial"/>
              </a:rPr>
              <a:t> con </a:t>
            </a:r>
            <a:r>
              <a:rPr lang="en-US" sz="4000" b="1" dirty="0" err="1" smtClean="0">
                <a:ea typeface="Arial"/>
                <a:cs typeface="Arial"/>
                <a:sym typeface="Arial"/>
              </a:rPr>
              <a:t>người</a:t>
            </a:r>
            <a:endParaRPr lang="en-US" sz="4000" b="1" dirty="0">
              <a:ea typeface="Arial"/>
              <a:cs typeface="Arial"/>
              <a:sym typeface="Arial"/>
            </a:endParaRPr>
          </a:p>
        </p:txBody>
      </p:sp>
      <p:sp>
        <p:nvSpPr>
          <p:cNvPr id="349" name="Shape 349"/>
          <p:cNvSpPr txBox="1">
            <a:spLocks noGrp="1"/>
          </p:cNvSpPr>
          <p:nvPr>
            <p:ph idx="1"/>
          </p:nvPr>
        </p:nvSpPr>
        <p:spPr>
          <a:xfrm>
            <a:off x="0" y="1167721"/>
            <a:ext cx="9144000" cy="497660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800100" lvl="0" indent="-457200" rtl="0">
              <a:spcBef>
                <a:spcPts val="0"/>
              </a:spcBef>
              <a:buSzPct val="100000"/>
            </a:pP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Cảm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xúc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rất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phức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tạp</a:t>
            </a:r>
            <a:endParaRPr lang="en-US" sz="3600" dirty="0" smtClean="0">
              <a:latin typeface="+mj-lt"/>
              <a:ea typeface="Arial"/>
              <a:cs typeface="Arial"/>
              <a:sym typeface="Arial"/>
            </a:endParaRPr>
          </a:p>
          <a:p>
            <a:pPr marL="800100" lvl="0" indent="-457200" rtl="0">
              <a:spcBef>
                <a:spcPts val="0"/>
              </a:spcBef>
              <a:buSzPct val="100000"/>
            </a:pP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Nhiều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định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nghĩa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và</a:t>
            </a:r>
            <a:r>
              <a:rPr lang="en-US" sz="36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số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lượng</a:t>
            </a:r>
            <a:endParaRPr lang="en-US" sz="3600" dirty="0" smtClean="0">
              <a:latin typeface="+mj-lt"/>
              <a:ea typeface="Arial"/>
              <a:cs typeface="Arial"/>
              <a:sym typeface="Arial"/>
            </a:endParaRPr>
          </a:p>
          <a:p>
            <a:pPr marL="800100" lvl="0" indent="-457200" rtl="0">
              <a:spcBef>
                <a:spcPts val="0"/>
              </a:spcBef>
              <a:buSzPct val="100000"/>
            </a:pPr>
            <a:r>
              <a:rPr lang="en-US" sz="3600" b="0" dirty="0" err="1" smtClean="0">
                <a:latin typeface="+mj-lt"/>
                <a:ea typeface="Arial"/>
                <a:cs typeface="Arial"/>
                <a:sym typeface="Arial"/>
              </a:rPr>
              <a:t>Nghiên</a:t>
            </a:r>
            <a:r>
              <a:rPr lang="en-US" sz="36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 smtClean="0">
                <a:latin typeface="+mj-lt"/>
                <a:ea typeface="Arial"/>
                <a:cs typeface="Arial"/>
                <a:sym typeface="Arial"/>
              </a:rPr>
              <a:t>cứu</a:t>
            </a:r>
            <a:r>
              <a:rPr lang="en-US" sz="36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 smtClean="0">
                <a:latin typeface="+mj-lt"/>
                <a:ea typeface="Arial"/>
                <a:cs typeface="Arial"/>
                <a:sym typeface="Arial"/>
              </a:rPr>
              <a:t>của</a:t>
            </a:r>
            <a:r>
              <a:rPr lang="en-US" sz="36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1" dirty="0" smtClean="0">
                <a:latin typeface="+mj-lt"/>
                <a:ea typeface="Arial"/>
                <a:cs typeface="Arial"/>
                <a:sym typeface="Arial"/>
              </a:rPr>
              <a:t>Paul Ekman</a:t>
            </a:r>
            <a:r>
              <a:rPr lang="en-US" sz="3600" b="0" dirty="0" smtClean="0">
                <a:latin typeface="+mj-lt"/>
                <a:ea typeface="Arial"/>
                <a:cs typeface="Arial"/>
                <a:sym typeface="Arial"/>
              </a:rPr>
              <a:t> &amp; </a:t>
            </a:r>
            <a:r>
              <a:rPr lang="en-US" sz="3600" b="1" dirty="0" smtClean="0">
                <a:latin typeface="+mj-lt"/>
                <a:ea typeface="Arial"/>
                <a:cs typeface="Arial"/>
                <a:sym typeface="Arial"/>
              </a:rPr>
              <a:t>Wallace V. Friesen</a:t>
            </a:r>
          </a:p>
          <a:p>
            <a:pPr marL="800100" lvl="0" indent="-457200" rtl="0">
              <a:spcBef>
                <a:spcPts val="0"/>
              </a:spcBef>
              <a:buSzPct val="100000"/>
            </a:pP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Nhận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định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của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1" dirty="0" err="1" smtClean="0">
                <a:latin typeface="+mj-lt"/>
                <a:ea typeface="Arial"/>
                <a:cs typeface="Arial"/>
                <a:sym typeface="Arial"/>
              </a:rPr>
              <a:t>Aristole</a:t>
            </a:r>
            <a:endParaRPr lang="en-US" sz="3600" b="1" dirty="0" smtClean="0">
              <a:latin typeface="+mj-lt"/>
              <a:ea typeface="Arial"/>
              <a:cs typeface="Arial"/>
              <a:sym typeface="Arial"/>
            </a:endParaRPr>
          </a:p>
          <a:p>
            <a:pPr marL="800100" lvl="0" indent="-457200" rtl="0">
              <a:spcBef>
                <a:spcPts val="0"/>
              </a:spcBef>
              <a:buSzPct val="100000"/>
            </a:pPr>
            <a:r>
              <a:rPr lang="en-US" sz="3600" b="0" dirty="0" err="1" smtClean="0">
                <a:latin typeface="+mj-lt"/>
                <a:ea typeface="Arial"/>
                <a:cs typeface="Arial"/>
                <a:sym typeface="Arial"/>
              </a:rPr>
              <a:t>Tuyên</a:t>
            </a:r>
            <a:r>
              <a:rPr lang="en-US" sz="36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 smtClean="0">
                <a:latin typeface="+mj-lt"/>
                <a:ea typeface="Arial"/>
                <a:cs typeface="Arial"/>
                <a:sym typeface="Arial"/>
              </a:rPr>
              <a:t>bố</a:t>
            </a:r>
            <a:r>
              <a:rPr lang="en-US" sz="36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 smtClean="0">
                <a:latin typeface="+mj-lt"/>
                <a:ea typeface="Arial"/>
                <a:cs typeface="Arial"/>
                <a:sym typeface="Arial"/>
              </a:rPr>
              <a:t>của</a:t>
            </a:r>
            <a:r>
              <a:rPr lang="en-US" sz="36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1" dirty="0" smtClean="0">
                <a:latin typeface="+mj-lt"/>
                <a:ea typeface="Arial"/>
                <a:cs typeface="Arial"/>
                <a:sym typeface="Arial"/>
              </a:rPr>
              <a:t>TS. Rachael Jack</a:t>
            </a:r>
          </a:p>
          <a:p>
            <a:pPr marL="800100" lvl="0" indent="-457200" rtl="0">
              <a:spcBef>
                <a:spcPts val="0"/>
              </a:spcBef>
              <a:buSzPct val="100000"/>
            </a:pP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Đặc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trưng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gương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mặt</a:t>
            </a:r>
            <a:endParaRPr lang="en-US" sz="3600" dirty="0" smtClean="0">
              <a:latin typeface="+mj-lt"/>
              <a:ea typeface="Arial"/>
              <a:cs typeface="Arial"/>
              <a:sym typeface="Arial"/>
            </a:endParaRPr>
          </a:p>
          <a:p>
            <a:pPr marL="800100" lvl="0" indent="-457200" rtl="0">
              <a:spcBef>
                <a:spcPts val="0"/>
              </a:spcBef>
              <a:buSzPct val="100000"/>
            </a:pPr>
            <a:r>
              <a:rPr lang="en-US" sz="3600" b="0" dirty="0" err="1" smtClean="0">
                <a:latin typeface="+mj-lt"/>
                <a:ea typeface="Arial"/>
                <a:cs typeface="Arial"/>
                <a:sym typeface="Arial"/>
              </a:rPr>
              <a:t>Nhận</a:t>
            </a:r>
            <a:r>
              <a:rPr lang="en-US" sz="36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 smtClean="0">
                <a:latin typeface="+mj-lt"/>
                <a:ea typeface="Arial"/>
                <a:cs typeface="Arial"/>
                <a:sym typeface="Arial"/>
              </a:rPr>
              <a:t>dạng</a:t>
            </a:r>
            <a:r>
              <a:rPr lang="en-US" sz="36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 smtClean="0">
                <a:latin typeface="+mj-lt"/>
                <a:ea typeface="Arial"/>
                <a:cs typeface="Arial"/>
                <a:sym typeface="Arial"/>
              </a:rPr>
              <a:t>cảm</a:t>
            </a:r>
            <a:r>
              <a:rPr lang="en-US" sz="36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 smtClean="0">
                <a:latin typeface="+mj-lt"/>
                <a:ea typeface="Arial"/>
                <a:cs typeface="Arial"/>
                <a:sym typeface="Arial"/>
              </a:rPr>
              <a:t>xúc</a:t>
            </a:r>
            <a:r>
              <a:rPr lang="en-US" sz="36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 smtClean="0">
                <a:latin typeface="+mj-lt"/>
                <a:ea typeface="Arial"/>
                <a:cs typeface="Arial"/>
                <a:sym typeface="Arial"/>
              </a:rPr>
              <a:t>dựa</a:t>
            </a:r>
            <a:r>
              <a:rPr lang="en-US" sz="36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 smtClean="0">
                <a:latin typeface="+mj-lt"/>
                <a:ea typeface="Arial"/>
                <a:cs typeface="Arial"/>
                <a:sym typeface="Arial"/>
              </a:rPr>
              <a:t>trên</a:t>
            </a:r>
            <a:r>
              <a:rPr lang="en-US" sz="36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 smtClean="0">
                <a:latin typeface="+mj-lt"/>
                <a:ea typeface="Arial"/>
                <a:cs typeface="Arial"/>
                <a:sym typeface="Arial"/>
              </a:rPr>
              <a:t>đặc</a:t>
            </a:r>
            <a:r>
              <a:rPr lang="en-US" sz="36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 smtClean="0">
                <a:latin typeface="+mj-lt"/>
                <a:ea typeface="Arial"/>
                <a:cs typeface="Arial"/>
                <a:sym typeface="Arial"/>
              </a:rPr>
              <a:t>trưng</a:t>
            </a:r>
            <a:r>
              <a:rPr lang="en-US" sz="36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 smtClean="0">
                <a:latin typeface="+mj-lt"/>
                <a:ea typeface="Arial"/>
                <a:cs typeface="Arial"/>
                <a:sym typeface="Arial"/>
              </a:rPr>
              <a:t>gương</a:t>
            </a:r>
            <a:r>
              <a:rPr lang="en-US" sz="3600" b="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b="0" dirty="0" err="1" smtClean="0">
                <a:latin typeface="+mj-lt"/>
                <a:ea typeface="Arial"/>
                <a:cs typeface="Arial"/>
                <a:sym typeface="Arial"/>
              </a:rPr>
              <a:t>mặt</a:t>
            </a:r>
            <a:endParaRPr lang="en-US" sz="3600" b="0" dirty="0" smtClean="0"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351" name="Shape 351"/>
          <p:cNvSpPr txBox="1"/>
          <p:nvPr/>
        </p:nvSpPr>
        <p:spPr>
          <a:xfrm>
            <a:off x="3505200" y="6537325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2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-2222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t>6</a:t>
            </a:fld>
            <a:endParaRPr lang="en-US" sz="14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-2222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-US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060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title"/>
          </p:nvPr>
        </p:nvSpPr>
        <p:spPr>
          <a:xfrm>
            <a:off x="1" y="0"/>
            <a:ext cx="9144000" cy="85399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476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4000" b="1" dirty="0" err="1" smtClean="0">
                <a:ea typeface="Arial"/>
                <a:cs typeface="Arial"/>
                <a:sym typeface="Arial"/>
              </a:rPr>
              <a:t>Các</a:t>
            </a:r>
            <a:r>
              <a:rPr lang="en-US" sz="4000" b="1" dirty="0" smtClean="0"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 smtClean="0">
                <a:ea typeface="Arial"/>
                <a:cs typeface="Arial"/>
                <a:sym typeface="Arial"/>
              </a:rPr>
              <a:t>Phương</a:t>
            </a:r>
            <a:r>
              <a:rPr lang="en-US" sz="4000" b="1" dirty="0" smtClean="0"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>
                <a:ea typeface="Arial"/>
                <a:cs typeface="Arial"/>
                <a:sym typeface="Arial"/>
              </a:rPr>
              <a:t>P</a:t>
            </a:r>
            <a:r>
              <a:rPr lang="en-US" sz="4000" b="1" dirty="0" err="1" smtClean="0">
                <a:ea typeface="Arial"/>
                <a:cs typeface="Arial"/>
                <a:sym typeface="Arial"/>
              </a:rPr>
              <a:t>háp</a:t>
            </a:r>
            <a:r>
              <a:rPr lang="en-US" sz="4000" b="1" dirty="0" smtClean="0"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>
                <a:ea typeface="Arial"/>
                <a:cs typeface="Arial"/>
                <a:sym typeface="Arial"/>
              </a:rPr>
              <a:t>N</a:t>
            </a:r>
            <a:r>
              <a:rPr lang="en-US" sz="4000" b="1" dirty="0" err="1" smtClean="0">
                <a:ea typeface="Arial"/>
                <a:cs typeface="Arial"/>
                <a:sym typeface="Arial"/>
              </a:rPr>
              <a:t>hận</a:t>
            </a:r>
            <a:r>
              <a:rPr lang="en-US" sz="4000" b="1" dirty="0" smtClean="0"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>
                <a:ea typeface="Arial"/>
                <a:cs typeface="Arial"/>
                <a:sym typeface="Arial"/>
              </a:rPr>
              <a:t>D</a:t>
            </a:r>
            <a:r>
              <a:rPr lang="en-US" sz="4000" b="1" dirty="0" err="1" smtClean="0">
                <a:ea typeface="Arial"/>
                <a:cs typeface="Arial"/>
                <a:sym typeface="Arial"/>
              </a:rPr>
              <a:t>ạng</a:t>
            </a:r>
            <a:r>
              <a:rPr lang="en-US" sz="4000" b="1" dirty="0" smtClean="0"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>
                <a:ea typeface="Arial"/>
                <a:cs typeface="Arial"/>
                <a:sym typeface="Arial"/>
              </a:rPr>
              <a:t>C</a:t>
            </a:r>
            <a:r>
              <a:rPr lang="en-US" sz="4000" b="1" dirty="0" err="1" smtClean="0">
                <a:ea typeface="Arial"/>
                <a:cs typeface="Arial"/>
                <a:sym typeface="Arial"/>
              </a:rPr>
              <a:t>ảm</a:t>
            </a:r>
            <a:r>
              <a:rPr lang="en-US" sz="4000" b="1" dirty="0" smtClean="0"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>
                <a:ea typeface="Arial"/>
                <a:cs typeface="Arial"/>
                <a:sym typeface="Arial"/>
              </a:rPr>
              <a:t>X</a:t>
            </a:r>
            <a:r>
              <a:rPr lang="en-US" sz="4000" b="1" dirty="0" err="1" smtClean="0">
                <a:ea typeface="Arial"/>
                <a:cs typeface="Arial"/>
                <a:sym typeface="Arial"/>
              </a:rPr>
              <a:t>úc</a:t>
            </a:r>
            <a:endParaRPr lang="en-US" sz="4000" b="1" dirty="0">
              <a:ea typeface="Arial"/>
              <a:cs typeface="Arial"/>
              <a:sym typeface="Arial"/>
            </a:endParaRPr>
          </a:p>
        </p:txBody>
      </p:sp>
      <p:sp>
        <p:nvSpPr>
          <p:cNvPr id="349" name="Shape 349"/>
          <p:cNvSpPr txBox="1">
            <a:spLocks noGrp="1"/>
          </p:cNvSpPr>
          <p:nvPr>
            <p:ph idx="1"/>
          </p:nvPr>
        </p:nvSpPr>
        <p:spPr>
          <a:xfrm>
            <a:off x="0" y="875970"/>
            <a:ext cx="9144000" cy="565600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indent="0" rtl="0">
              <a:spcBef>
                <a:spcPts val="0"/>
              </a:spcBef>
              <a:buSzPct val="100000"/>
              <a:buNone/>
            </a:pPr>
            <a:endParaRPr lang="en-US" sz="2800" b="0" dirty="0" smtClean="0"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351" name="Shape 351"/>
          <p:cNvSpPr txBox="1"/>
          <p:nvPr/>
        </p:nvSpPr>
        <p:spPr>
          <a:xfrm>
            <a:off x="3505200" y="6536669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2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-2222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t>7</a:t>
            </a:fld>
            <a:endParaRPr lang="en-US" sz="14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59" y="984385"/>
            <a:ext cx="3515422" cy="17577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104" y="2266888"/>
            <a:ext cx="5274527" cy="24889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92" y="3897855"/>
            <a:ext cx="3953992" cy="263412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-2222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299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title"/>
          </p:nvPr>
        </p:nvSpPr>
        <p:spPr>
          <a:xfrm>
            <a:off x="457200" y="-23802"/>
            <a:ext cx="7426712" cy="877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476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4000" b="1" dirty="0" err="1" smtClean="0">
                <a:ea typeface="Arial"/>
                <a:cs typeface="Arial"/>
                <a:sym typeface="Arial"/>
              </a:rPr>
              <a:t>Tính</a:t>
            </a:r>
            <a:r>
              <a:rPr lang="en-US" sz="4000" b="1" dirty="0" smtClean="0"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 smtClean="0">
                <a:ea typeface="Arial"/>
                <a:cs typeface="Arial"/>
                <a:sym typeface="Arial"/>
              </a:rPr>
              <a:t>Cấp</a:t>
            </a:r>
            <a:r>
              <a:rPr lang="en-US" sz="4000" b="1" dirty="0" smtClean="0"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>
                <a:ea typeface="Arial"/>
                <a:cs typeface="Arial"/>
                <a:sym typeface="Arial"/>
              </a:rPr>
              <a:t>T</a:t>
            </a:r>
            <a:r>
              <a:rPr lang="en-US" sz="4000" b="1" dirty="0" err="1" smtClean="0">
                <a:ea typeface="Arial"/>
                <a:cs typeface="Arial"/>
                <a:sym typeface="Arial"/>
              </a:rPr>
              <a:t>hiết</a:t>
            </a:r>
            <a:r>
              <a:rPr lang="en-US" sz="4000" b="1" dirty="0" smtClean="0"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>
                <a:ea typeface="Arial"/>
                <a:cs typeface="Arial"/>
                <a:sym typeface="Arial"/>
              </a:rPr>
              <a:t>C</a:t>
            </a:r>
            <a:r>
              <a:rPr lang="en-US" sz="4000" b="1" dirty="0" err="1" smtClean="0">
                <a:ea typeface="Arial"/>
                <a:cs typeface="Arial"/>
                <a:sym typeface="Arial"/>
              </a:rPr>
              <a:t>ủa</a:t>
            </a:r>
            <a:r>
              <a:rPr lang="en-US" sz="4000" b="1" dirty="0" smtClean="0"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 smtClean="0">
                <a:ea typeface="Arial"/>
                <a:cs typeface="Arial"/>
                <a:sym typeface="Arial"/>
              </a:rPr>
              <a:t>Đề</a:t>
            </a:r>
            <a:r>
              <a:rPr lang="en-US" sz="4000" b="1" dirty="0" smtClean="0"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>
                <a:ea typeface="Arial"/>
                <a:cs typeface="Arial"/>
                <a:sym typeface="Arial"/>
              </a:rPr>
              <a:t>T</a:t>
            </a:r>
            <a:r>
              <a:rPr lang="en-US" sz="4000" b="1" dirty="0" err="1" smtClean="0">
                <a:ea typeface="Arial"/>
                <a:cs typeface="Arial"/>
                <a:sym typeface="Arial"/>
              </a:rPr>
              <a:t>ài</a:t>
            </a:r>
            <a:endParaRPr lang="en-US" sz="4000" b="1" dirty="0">
              <a:ea typeface="Arial"/>
              <a:cs typeface="Arial"/>
              <a:sym typeface="Arial"/>
            </a:endParaRPr>
          </a:p>
        </p:txBody>
      </p:sp>
      <p:sp>
        <p:nvSpPr>
          <p:cNvPr id="349" name="Shape 349"/>
          <p:cNvSpPr txBox="1">
            <a:spLocks noGrp="1"/>
          </p:cNvSpPr>
          <p:nvPr>
            <p:ph idx="1"/>
          </p:nvPr>
        </p:nvSpPr>
        <p:spPr>
          <a:xfrm>
            <a:off x="0" y="1167721"/>
            <a:ext cx="9144000" cy="497900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800100" lvl="0" indent="-457200" rtl="0">
              <a:spcBef>
                <a:spcPts val="0"/>
              </a:spcBef>
              <a:buSzPct val="100000"/>
            </a:pP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Có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tính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khoa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học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và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thực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tiễn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cao</a:t>
            </a:r>
            <a:endParaRPr lang="en-US" sz="3600" dirty="0" smtClean="0">
              <a:latin typeface="+mj-lt"/>
              <a:ea typeface="Arial"/>
              <a:cs typeface="Arial"/>
              <a:sym typeface="Arial"/>
            </a:endParaRPr>
          </a:p>
          <a:p>
            <a:pPr marL="800100" lvl="0" indent="-457200" rtl="0">
              <a:spcBef>
                <a:spcPts val="0"/>
              </a:spcBef>
              <a:buSzPct val="100000"/>
            </a:pP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Cải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thiện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độ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chính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xác</a:t>
            </a:r>
          </a:p>
          <a:p>
            <a:pPr marL="800100" lvl="0" indent="-457200" rtl="0">
              <a:spcBef>
                <a:spcPts val="0"/>
              </a:spcBef>
              <a:buSzPct val="100000"/>
            </a:pP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Thực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nghiệm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phương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pháp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mới</a:t>
            </a:r>
            <a:endParaRPr lang="en-US" sz="3600" dirty="0" smtClean="0">
              <a:latin typeface="+mj-lt"/>
              <a:ea typeface="Arial"/>
              <a:cs typeface="Arial"/>
              <a:sym typeface="Arial"/>
            </a:endParaRPr>
          </a:p>
          <a:p>
            <a:pPr marL="800100" lvl="0" indent="-457200" rtl="0">
              <a:spcBef>
                <a:spcPts val="0"/>
              </a:spcBef>
              <a:buSzPct val="100000"/>
            </a:pP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Nền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tảng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cốt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lõi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cho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ứng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dụng</a:t>
            </a:r>
            <a:endParaRPr lang="en-US" sz="3600" dirty="0" smtClean="0">
              <a:latin typeface="+mj-lt"/>
              <a:ea typeface="Arial"/>
              <a:cs typeface="Arial"/>
              <a:sym typeface="Arial"/>
            </a:endParaRPr>
          </a:p>
          <a:p>
            <a:pPr marL="800100" lvl="0" indent="-457200" rtl="0">
              <a:spcBef>
                <a:spcPts val="0"/>
              </a:spcBef>
              <a:buSzPct val="100000"/>
            </a:pP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Hiểu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con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người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cần</a:t>
            </a:r>
            <a:r>
              <a:rPr lang="en-US" sz="36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3600" dirty="0" err="1" smtClean="0">
                <a:latin typeface="+mj-lt"/>
                <a:ea typeface="Arial"/>
                <a:cs typeface="Arial"/>
                <a:sym typeface="Arial"/>
              </a:rPr>
              <a:t>gì</a:t>
            </a:r>
            <a:endParaRPr lang="en-US" sz="3600" dirty="0" smtClean="0"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351" name="Shape 351"/>
          <p:cNvSpPr txBox="1"/>
          <p:nvPr/>
        </p:nvSpPr>
        <p:spPr>
          <a:xfrm>
            <a:off x="3505200" y="6538912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2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-2222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t>8</a:t>
            </a:fld>
            <a:endParaRPr lang="en-US" sz="14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-2222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en-US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875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xfrm>
            <a:off x="0" y="-1"/>
            <a:ext cx="9144000" cy="83820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476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4000" b="1" dirty="0" err="1" smtClean="0">
                <a:ea typeface="Arial"/>
                <a:cs typeface="Arial"/>
                <a:sym typeface="Arial"/>
              </a:rPr>
              <a:t>Đặc</a:t>
            </a:r>
            <a:r>
              <a:rPr lang="en-US" sz="4000" b="1" dirty="0" smtClean="0"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 smtClean="0">
                <a:ea typeface="Arial"/>
                <a:cs typeface="Arial"/>
                <a:sym typeface="Arial"/>
              </a:rPr>
              <a:t>trưng</a:t>
            </a:r>
            <a:r>
              <a:rPr lang="en-US" sz="4000" b="1" dirty="0" smtClean="0">
                <a:ea typeface="Arial"/>
                <a:cs typeface="Arial"/>
                <a:sym typeface="Arial"/>
              </a:rPr>
              <a:t> </a:t>
            </a:r>
            <a:r>
              <a:rPr lang="en-US" sz="4000" b="1" i="0" u="none" strike="noStrike" cap="none" dirty="0" err="1" smtClean="0">
                <a:ea typeface="Arial"/>
                <a:cs typeface="Arial"/>
                <a:sym typeface="Arial"/>
              </a:rPr>
              <a:t>Haar</a:t>
            </a:r>
            <a:r>
              <a:rPr lang="en-US" sz="4000" b="1" i="0" u="none" strike="noStrike" cap="none" dirty="0" smtClean="0">
                <a:ea typeface="Arial"/>
                <a:cs typeface="Arial"/>
                <a:sym typeface="Arial"/>
              </a:rPr>
              <a:t>-like</a:t>
            </a:r>
            <a:endParaRPr lang="en-US" sz="4000" b="1" i="0" u="none" strike="noStrike" cap="none" dirty="0">
              <a:ea typeface="Arial"/>
              <a:cs typeface="Arial"/>
              <a:sym typeface="Arial"/>
            </a:endParaRPr>
          </a:p>
        </p:txBody>
      </p:sp>
      <p:sp>
        <p:nvSpPr>
          <p:cNvPr id="302" name="Shape 302"/>
          <p:cNvSpPr txBox="1">
            <a:spLocks noGrp="1"/>
          </p:cNvSpPr>
          <p:nvPr>
            <p:ph idx="1"/>
          </p:nvPr>
        </p:nvSpPr>
        <p:spPr>
          <a:xfrm>
            <a:off x="0" y="961975"/>
            <a:ext cx="9144000" cy="55753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3600" dirty="0" err="1" smtClean="0">
                <a:latin typeface="+mj-lt"/>
                <a:cs typeface="Arial" panose="020B0604020202020204" pitchFamily="34" charset="0"/>
              </a:rPr>
              <a:t>Đặc</a:t>
            </a:r>
            <a:r>
              <a:rPr lang="en-US" sz="36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atin typeface="+mj-lt"/>
                <a:cs typeface="Arial" panose="020B0604020202020204" pitchFamily="34" charset="0"/>
              </a:rPr>
              <a:t>trưng</a:t>
            </a:r>
            <a:r>
              <a:rPr lang="en-US" sz="36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atin typeface="+mj-lt"/>
                <a:cs typeface="Arial" panose="020B0604020202020204" pitchFamily="34" charset="0"/>
              </a:rPr>
              <a:t>đường</a:t>
            </a:r>
            <a:r>
              <a:rPr lang="en-US" sz="36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atin typeface="+mj-lt"/>
                <a:cs typeface="Arial" panose="020B0604020202020204" pitchFamily="34" charset="0"/>
              </a:rPr>
              <a:t>dọc</a:t>
            </a:r>
            <a:r>
              <a:rPr lang="en-US" sz="3600" dirty="0" smtClean="0">
                <a:latin typeface="+mj-lt"/>
                <a:cs typeface="Arial" panose="020B0604020202020204" pitchFamily="34" charset="0"/>
              </a:rPr>
              <a:t>, </a:t>
            </a:r>
            <a:r>
              <a:rPr lang="en-US" sz="3600" dirty="0" err="1" smtClean="0">
                <a:latin typeface="+mj-lt"/>
                <a:cs typeface="Arial" panose="020B0604020202020204" pitchFamily="34" charset="0"/>
              </a:rPr>
              <a:t>ngang</a:t>
            </a:r>
            <a:r>
              <a:rPr lang="en-US" sz="3600" dirty="0" smtClean="0">
                <a:latin typeface="+mj-lt"/>
                <a:cs typeface="Arial" panose="020B0604020202020204" pitchFamily="34" charset="0"/>
              </a:rPr>
              <a:t>, </a:t>
            </a:r>
            <a:r>
              <a:rPr lang="en-US" sz="3600" dirty="0" err="1" smtClean="0">
                <a:latin typeface="+mj-lt"/>
                <a:cs typeface="Arial" panose="020B0604020202020204" pitchFamily="34" charset="0"/>
              </a:rPr>
              <a:t>chéo</a:t>
            </a:r>
            <a:endParaRPr lang="en-US" sz="3600" dirty="0" smtClean="0">
              <a:latin typeface="+mj-lt"/>
              <a:cs typeface="Arial" panose="020B0604020202020204" pitchFamily="34" charset="0"/>
            </a:endParaRPr>
          </a:p>
          <a:p>
            <a: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3600" dirty="0" err="1" smtClean="0">
                <a:latin typeface="+mj-lt"/>
                <a:cs typeface="Arial" panose="020B0604020202020204" pitchFamily="34" charset="0"/>
              </a:rPr>
              <a:t>Sử</a:t>
            </a:r>
            <a:r>
              <a:rPr lang="en-US" sz="36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atin typeface="+mj-lt"/>
                <a:cs typeface="Arial" panose="020B0604020202020204" pitchFamily="34" charset="0"/>
              </a:rPr>
              <a:t>dụng</a:t>
            </a:r>
            <a:r>
              <a:rPr lang="en-US" sz="36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atin typeface="+mj-lt"/>
                <a:cs typeface="Arial" panose="020B0604020202020204" pitchFamily="34" charset="0"/>
              </a:rPr>
              <a:t>cửa</a:t>
            </a:r>
            <a:r>
              <a:rPr lang="en-US" sz="36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atin typeface="+mj-lt"/>
                <a:cs typeface="Arial" panose="020B0604020202020204" pitchFamily="34" charset="0"/>
              </a:rPr>
              <a:t>sổ</a:t>
            </a:r>
            <a:r>
              <a:rPr lang="en-US" sz="36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atin typeface="+mj-lt"/>
                <a:cs typeface="Arial" panose="020B0604020202020204" pitchFamily="34" charset="0"/>
              </a:rPr>
              <a:t>trượt</a:t>
            </a:r>
            <a:r>
              <a:rPr lang="en-US" sz="3600" dirty="0" smtClean="0">
                <a:latin typeface="+mj-lt"/>
                <a:cs typeface="Arial" panose="020B0604020202020204" pitchFamily="34" charset="0"/>
              </a:rPr>
              <a:t> </a:t>
            </a:r>
          </a:p>
          <a:p>
            <a: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3600" dirty="0" err="1" smtClean="0">
                <a:latin typeface="+mj-lt"/>
                <a:cs typeface="Arial" panose="020B0604020202020204" pitchFamily="34" charset="0"/>
              </a:rPr>
              <a:t>Phát</a:t>
            </a:r>
            <a:r>
              <a:rPr lang="en-US" sz="36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atin typeface="+mj-lt"/>
                <a:cs typeface="Arial" panose="020B0604020202020204" pitchFamily="34" charset="0"/>
              </a:rPr>
              <a:t>hiện</a:t>
            </a:r>
            <a:r>
              <a:rPr lang="en-US" sz="36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atin typeface="+mj-lt"/>
                <a:cs typeface="Arial" panose="020B0604020202020204" pitchFamily="34" charset="0"/>
              </a:rPr>
              <a:t>vùng</a:t>
            </a:r>
            <a:r>
              <a:rPr lang="en-US" sz="36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atin typeface="+mj-lt"/>
                <a:cs typeface="Arial" panose="020B0604020202020204" pitchFamily="34" charset="0"/>
              </a:rPr>
              <a:t>mặt</a:t>
            </a:r>
            <a:endParaRPr lang="en-US" sz="3600" dirty="0" smtClean="0">
              <a:latin typeface="+mj-lt"/>
              <a:cs typeface="Arial" panose="020B0604020202020204" pitchFamily="34" charset="0"/>
            </a:endParaRPr>
          </a:p>
          <a:p>
            <a: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endParaRPr lang="en-US" sz="36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03" name="Shape 303"/>
          <p:cNvSpPr txBox="1"/>
          <p:nvPr/>
        </p:nvSpPr>
        <p:spPr>
          <a:xfrm>
            <a:off x="3488472" y="6537325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2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-US" sz="14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102" y="3279880"/>
            <a:ext cx="3905795" cy="201005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-2222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-US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4572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2546</TotalTime>
  <Words>1247</Words>
  <Application>Microsoft Office PowerPoint</Application>
  <PresentationFormat>On-screen Show (4:3)</PresentationFormat>
  <Paragraphs>230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Courier New</vt:lpstr>
      <vt:lpstr>Roboto Condensed</vt:lpstr>
      <vt:lpstr>Times New Roman</vt:lpstr>
      <vt:lpstr>Verdana</vt:lpstr>
      <vt:lpstr>Office Theme</vt:lpstr>
      <vt:lpstr>PowerPoint Presentation</vt:lpstr>
      <vt:lpstr>Nội Dung</vt:lpstr>
      <vt:lpstr>Giới Thiệu Chung</vt:lpstr>
      <vt:lpstr>Đặt Vấn Đề</vt:lpstr>
      <vt:lpstr>Giới Thiệu Bài Toán</vt:lpstr>
      <vt:lpstr>Các loại cảm xúc của con người</vt:lpstr>
      <vt:lpstr>Các Phương Pháp Nhận Dạng Cảm Xúc</vt:lpstr>
      <vt:lpstr>Tính Cấp Thiết Của Đề Tài</vt:lpstr>
      <vt:lpstr>Đặc trưng Haar-like</vt:lpstr>
      <vt:lpstr>Histogram Of Oriented Gradients</vt:lpstr>
      <vt:lpstr>Training Dataset</vt:lpstr>
      <vt:lpstr>Training Dataset (Cont)</vt:lpstr>
      <vt:lpstr>Training Dataset (Cont)</vt:lpstr>
      <vt:lpstr>SVM – Support Vector Machine</vt:lpstr>
      <vt:lpstr>CNN – Convolutional Neutral Network</vt:lpstr>
      <vt:lpstr>Các Module Của Hệ Thống</vt:lpstr>
      <vt:lpstr>Chuẩn Bị Dữ Liệu Huấn Luyện</vt:lpstr>
      <vt:lpstr>Tiền Xử Lý Ảnh</vt:lpstr>
      <vt:lpstr>Phát Hiện Vùng Ứng Viên</vt:lpstr>
      <vt:lpstr>Lấy Landmarks Gương Mặt</vt:lpstr>
      <vt:lpstr>Huấn Luyện Với Mô Hình SVM</vt:lpstr>
      <vt:lpstr>Huấn Luyện Với Mạng CNN</vt:lpstr>
      <vt:lpstr>Kết Quả</vt:lpstr>
      <vt:lpstr>Kết Quả (Cont)</vt:lpstr>
      <vt:lpstr>Kết Quả (Cont)</vt:lpstr>
      <vt:lpstr>Kết Quả (Cont)</vt:lpstr>
      <vt:lpstr>Kết Quả (Cont)</vt:lpstr>
      <vt:lpstr>Đánh Giá</vt:lpstr>
      <vt:lpstr>Hướng Phát Triển</vt:lpstr>
      <vt:lpstr>Tài Liệu Tham Khảo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Kiet Tram</dc:creator>
  <cp:lastModifiedBy>Windows User</cp:lastModifiedBy>
  <cp:revision>199</cp:revision>
  <dcterms:modified xsi:type="dcterms:W3CDTF">2018-08-17T16:05:07Z</dcterms:modified>
</cp:coreProperties>
</file>