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1.jpg" ContentType="image/pn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9" r:id="rId4"/>
    <p:sldId id="260" r:id="rId5"/>
    <p:sldId id="261" r:id="rId6"/>
    <p:sldId id="290" r:id="rId7"/>
    <p:sldId id="291" r:id="rId8"/>
    <p:sldId id="293" r:id="rId9"/>
    <p:sldId id="282" r:id="rId10"/>
    <p:sldId id="269" r:id="rId11"/>
    <p:sldId id="270" r:id="rId12"/>
    <p:sldId id="263" r:id="rId13"/>
    <p:sldId id="284" r:id="rId14"/>
    <p:sldId id="271" r:id="rId15"/>
    <p:sldId id="280" r:id="rId16"/>
    <p:sldId id="287" r:id="rId17"/>
    <p:sldId id="297" r:id="rId18"/>
    <p:sldId id="285" r:id="rId19"/>
    <p:sldId id="298" r:id="rId20"/>
    <p:sldId id="299" r:id="rId21"/>
    <p:sldId id="301" r:id="rId22"/>
    <p:sldId id="302" r:id="rId23"/>
    <p:sldId id="276" r:id="rId24"/>
    <p:sldId id="304" r:id="rId25"/>
    <p:sldId id="307" r:id="rId26"/>
    <p:sldId id="309" r:id="rId27"/>
    <p:sldId id="311" r:id="rId28"/>
    <p:sldId id="306" r:id="rId29"/>
    <p:sldId id="279" r:id="rId30"/>
    <p:sldId id="277" r:id="rId31"/>
    <p:sldId id="278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F5D0A-1E2F-45D9-B970-A6487650473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F0CCD-B737-4767-9CA4-373FD264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6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5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294060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47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4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8016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81418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9045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94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4871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1458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66703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2674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58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2818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57025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1758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908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5506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450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212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039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55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08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20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150813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523037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5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6324600" y="6537325"/>
            <a:ext cx="24384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40000"/>
              <a:buFont typeface="Verdana"/>
              <a:buNone/>
              <a:defRPr sz="1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85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6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59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6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8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3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5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61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31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4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539750" y="115887"/>
            <a:ext cx="8321675" cy="1328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CẦN THƠ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 NGHỆ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 TIN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TRUYỀN THÔNG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MÔN HỆ THỐNG THÔNG TIN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✧ •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910571" y="4508500"/>
            <a:ext cx="423343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Times New Roman"/>
              <a:buNone/>
            </a:pP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Giảng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viên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hướng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dẫn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 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Times New Roman"/>
              <a:buNone/>
            </a:pPr>
            <a:r>
              <a:rPr lang="en-US" sz="2400" b="0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Thầy</a:t>
            </a:r>
            <a:r>
              <a:rPr lang="en-US" sz="2400" b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TRƯƠNG QUỐC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ĐỊNH</a:t>
            </a:r>
            <a:endParaRPr lang="en-US" sz="2400" b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marR="0" lvl="0" indent="-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Times New Roman"/>
              <a:buNone/>
            </a:pPr>
            <a:r>
              <a:rPr lang="en-US" sz="2400" b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			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39750" y="2243138"/>
            <a:ext cx="7990934" cy="193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+mj-lt"/>
                <a:cs typeface="Times New Roman" pitchFamily="18" charset="0"/>
                <a:sym typeface="Arial"/>
              </a:rPr>
              <a:t>XÂY DỰNG CÔNG CỤ TỰ ĐỘNG NHẬN DẠNG CẢM XÚC DỰA TRÊN MẶT NGƯỜI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85750" y="4521200"/>
            <a:ext cx="4429125" cy="1428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Học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viên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thực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hiện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r>
              <a:rPr lang="en-US" sz="2400" b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TRẦM VŨ </a:t>
            </a:r>
            <a:r>
              <a:rPr lang="en-US" sz="24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KIỆT</a:t>
            </a:r>
            <a:endParaRPr lang="en-US" sz="2400" b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MSHV: 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r>
              <a:rPr lang="en-US" sz="2400" b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M2516011</a:t>
            </a:r>
          </a:p>
          <a:p>
            <a:pPr marL="0" marR="0" lvl="0" indent="-22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endParaRPr sz="1400" b="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962400" y="6375400"/>
            <a:ext cx="1395412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490604" y="6534267"/>
            <a:ext cx="419966" cy="357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500312" y="1443037"/>
            <a:ext cx="4752109" cy="369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 VỆ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LUẬN VĂN </a:t>
            </a:r>
            <a:r>
              <a:rPr lang="en-US" sz="24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 HỌC</a:t>
            </a:r>
            <a:endParaRPr lang="en-US" sz="2400" b="1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Shape 116" descr="Logo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887" y="178975"/>
            <a:ext cx="1415913" cy="142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0"/>
          <p:cNvSpPr txBox="1"/>
          <p:nvPr/>
        </p:nvSpPr>
        <p:spPr>
          <a:xfrm>
            <a:off x="2687444" y="5958682"/>
            <a:ext cx="4125952" cy="4262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Times New Roman"/>
              <a:buNone/>
            </a:pP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Cần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Thơ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ngày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 </a:t>
            </a: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tháng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8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năm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2018</a:t>
            </a:r>
            <a:r>
              <a:rPr lang="en-US" sz="24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	</a:t>
            </a:r>
            <a:endParaRPr lang="en-US" sz="2400" b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Histogram 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Of 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Oriented Gradients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xfrm>
            <a:off x="0" y="890854"/>
            <a:ext cx="9144000" cy="5914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>
                <a:latin typeface="+mj-lt"/>
                <a:ea typeface="Arial"/>
                <a:cs typeface="Arial"/>
                <a:sym typeface="Arial"/>
              </a:rPr>
              <a:t>M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ột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bộ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mô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tả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năng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sử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dụng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trong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thị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giác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máy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xử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lý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endParaRPr lang="en-US" sz="360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>
                <a:latin typeface="+mj-lt"/>
                <a:ea typeface="Arial"/>
                <a:cs typeface="Arial"/>
                <a:sym typeface="Arial"/>
              </a:rPr>
              <a:t>M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ục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đích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phát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dạng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đối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tượng</a:t>
            </a:r>
            <a:endParaRPr lang="en-US" sz="360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dáng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đối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tượng</a:t>
            </a: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Kỹ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thuật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toán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tần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suất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xuất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định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hướng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dốc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trong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phần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cục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bộ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505200" y="6532937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8" y="4598983"/>
            <a:ext cx="6209524" cy="20285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Training Dataset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nay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có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nhiều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tập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luyện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chuẩn</a:t>
            </a: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như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:</a:t>
            </a:r>
          </a:p>
          <a:p>
            <a:pPr lvl="1">
              <a:spcBef>
                <a:spcPts val="11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Cohn-</a:t>
            </a:r>
            <a:r>
              <a:rPr lang="en-US" sz="3600" dirty="0" err="1">
                <a:latin typeface="+mj-lt"/>
                <a:ea typeface="Arial"/>
                <a:cs typeface="Arial"/>
                <a:sym typeface="Arial"/>
              </a:rPr>
              <a:t>Kanade</a:t>
            </a:r>
            <a:endParaRPr lang="en-US" sz="3600" dirty="0">
              <a:latin typeface="+mj-lt"/>
              <a:ea typeface="Arial"/>
              <a:cs typeface="Arial"/>
              <a:sym typeface="Arial"/>
            </a:endParaRPr>
          </a:p>
          <a:p>
            <a:pPr lvl="1">
              <a:spcBef>
                <a:spcPts val="11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JAFFE 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(</a:t>
            </a:r>
            <a:r>
              <a:rPr lang="en-US" sz="3600" b="0" i="1" dirty="0">
                <a:latin typeface="+mj-lt"/>
                <a:ea typeface="Arial"/>
                <a:cs typeface="Arial"/>
                <a:sym typeface="Arial"/>
              </a:rPr>
              <a:t>Japanese Female Facial </a:t>
            </a:r>
            <a:r>
              <a:rPr lang="en-US" sz="3600" b="0" i="1" dirty="0" smtClean="0">
                <a:latin typeface="+mj-lt"/>
                <a:ea typeface="Arial"/>
                <a:cs typeface="Arial"/>
                <a:sym typeface="Arial"/>
              </a:rPr>
              <a:t>Expression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 lvl="1">
              <a:spcBef>
                <a:spcPts val="11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MMI</a:t>
            </a:r>
          </a:p>
          <a:p>
            <a:pPr lvl="1">
              <a:spcBef>
                <a:spcPts val="11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FERG-DB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Cấu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trúc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tên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505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Training Dataset (</a:t>
            </a:r>
            <a:r>
              <a:rPr lang="en-US" sz="4000" b="1" i="0" u="none" strike="noStrike" cap="none" dirty="0" err="1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Cont</a:t>
            </a:r>
            <a:r>
              <a:rPr lang="en-US" sz="40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)</a:t>
            </a:r>
            <a:endParaRPr lang="en-US" sz="4000" b="1" i="0" u="none" strike="noStrike" cap="none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88" y="1444434"/>
            <a:ext cx="7081024" cy="49065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31488" y="798103"/>
            <a:ext cx="588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+mj-lt"/>
              </a:rPr>
              <a:t>Tập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dữ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liệu</a:t>
            </a:r>
            <a:r>
              <a:rPr lang="en-US" sz="3600" dirty="0" smtClean="0">
                <a:latin typeface="+mj-lt"/>
              </a:rPr>
              <a:t> Cohn-</a:t>
            </a:r>
            <a:r>
              <a:rPr lang="en-US" sz="3600" dirty="0" err="1" smtClean="0">
                <a:latin typeface="+mj-lt"/>
              </a:rPr>
              <a:t>Kanade</a:t>
            </a:r>
            <a:endParaRPr lang="en-US" sz="36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3505200" y="6537325"/>
            <a:ext cx="2133600" cy="320675"/>
          </a:xfrm>
        </p:spPr>
        <p:txBody>
          <a:bodyPr/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663D923F-6091-4024-B744-AFAE60C88A0F}" type="slidenum">
              <a:rPr lang="en-US" sz="1400" b="0" i="0" u="none" strike="noStrike" cap="none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Training Dataset (</a:t>
            </a:r>
            <a:r>
              <a:rPr lang="en-US" sz="4000" b="1" i="0" u="none" strike="noStrike" cap="none" dirty="0" err="1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Cont</a:t>
            </a:r>
            <a:r>
              <a:rPr lang="en-US" sz="40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)</a:t>
            </a:r>
            <a:endParaRPr lang="en-US" sz="4000" b="1" i="0" u="none" strike="noStrike" cap="none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88" y="1623896"/>
            <a:ext cx="7081024" cy="46026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31488" y="798103"/>
            <a:ext cx="588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+mj-lt"/>
              </a:rPr>
              <a:t>Tập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dữ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liệu</a:t>
            </a:r>
            <a:r>
              <a:rPr lang="en-US" sz="3600" dirty="0" smtClean="0">
                <a:latin typeface="+mj-lt"/>
              </a:rPr>
              <a:t> JAFFE</a:t>
            </a:r>
            <a:endParaRPr lang="en-US" sz="36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3505200" y="6537325"/>
            <a:ext cx="2133600" cy="320675"/>
          </a:xfrm>
        </p:spPr>
        <p:txBody>
          <a:bodyPr/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2222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13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0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ea typeface="Arial"/>
                <a:cs typeface="Arial"/>
                <a:sym typeface="Arial"/>
              </a:rPr>
              <a:t>SVM – 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Support Vector Machine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3999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Mô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máy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véc-tơ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hỗ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trợ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với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thuật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toán</a:t>
            </a: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có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giám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sát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Phân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tích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dữ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liệu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>
                <a:latin typeface="+mj-lt"/>
                <a:ea typeface="Arial"/>
                <a:cs typeface="Arial"/>
                <a:sym typeface="Arial"/>
              </a:rPr>
              <a:t>P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hân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lớp</a:t>
            </a:r>
            <a:endParaRPr lang="en-US" sz="360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>
                <a:latin typeface="+mj-lt"/>
                <a:ea typeface="Arial"/>
                <a:cs typeface="Arial"/>
                <a:sym typeface="Arial"/>
              </a:rPr>
              <a:t>H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ồi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quy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Siêu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phẳng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Hàm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nhân</a:t>
            </a: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505199" y="6538912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4934963" y="5999355"/>
            <a:ext cx="3560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dirty="0"/>
              <a:t> https://goo.gl/VUPvAr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17" y="2843561"/>
            <a:ext cx="3207593" cy="31557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CNN </a:t>
            </a:r>
            <a:r>
              <a:rPr lang="en-US" sz="4000" b="1" i="0" u="none" strike="noStrike" cap="none" dirty="0">
                <a:ea typeface="Arial"/>
                <a:cs typeface="Arial"/>
                <a:sym typeface="Arial"/>
              </a:rPr>
              <a:t>– 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Convolutional Neutral Network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3999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>
                <a:latin typeface="+mj-lt"/>
                <a:ea typeface="Arial"/>
                <a:cs typeface="Arial"/>
                <a:sym typeface="Arial"/>
              </a:rPr>
              <a:t>M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ạng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nơ-ron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tích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chập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Cấu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trúc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biệt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MLP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Công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cụ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mạnh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mẽ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chính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xác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lỗi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Máy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sâu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471746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8542"/>
            <a:ext cx="9144000" cy="2813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10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/>
        </p:nvSpPr>
        <p:spPr>
          <a:xfrm>
            <a:off x="3505199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457200" y="-23802"/>
            <a:ext cx="8229600" cy="8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Các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Module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Của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Hệ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Thống</a:t>
            </a:r>
            <a:endParaRPr lang="en-US" sz="4000" b="1" dirty="0"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6" y="804498"/>
            <a:ext cx="8155487" cy="57328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9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Chuẩn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Bị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Dữ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Liệu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Huấn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Luyện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Tổ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chức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40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Tên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trùng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với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tên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endParaRPr lang="en-US" sz="40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thể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tương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ứng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với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tên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endParaRPr lang="en-US" sz="40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lượng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từng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là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khác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nhau</a:t>
            </a:r>
            <a:endParaRPr lang="en-US" sz="40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đủ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lớn</a:t>
            </a:r>
            <a:endParaRPr lang="en-US" sz="40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394868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05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Tiền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Xử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Lý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Ảnh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1100"/>
              </a:spcBef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Chuẩn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hóa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latin typeface="+mj-lt"/>
              </a:rPr>
              <a:t>chuyển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các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ảnh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về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cùng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một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kích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thước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nhưng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vẫn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giữ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nguyên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nội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dung </a:t>
            </a:r>
            <a:r>
              <a:rPr lang="en-US" sz="3600" dirty="0" err="1" smtClean="0">
                <a:latin typeface="+mj-lt"/>
              </a:rPr>
              <a:t>ảnh</a:t>
            </a:r>
            <a:r>
              <a:rPr lang="en-US" sz="3600" dirty="0" smtClean="0">
                <a:latin typeface="+mj-lt"/>
              </a:rPr>
              <a:t>, </a:t>
            </a:r>
            <a:r>
              <a:rPr lang="en-US" sz="3600" dirty="0" err="1">
                <a:latin typeface="+mj-lt"/>
              </a:rPr>
              <a:t>không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bị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biến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dạng</a:t>
            </a:r>
            <a:endParaRPr lang="en-US" sz="3600" dirty="0" smtClean="0">
              <a:latin typeface="+mj-lt"/>
            </a:endParaRPr>
          </a:p>
          <a:p>
            <a:pPr lvl="0">
              <a:spcBef>
                <a:spcPts val="1100"/>
              </a:spcBef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Hỗ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trợ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cho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394868" y="653883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14" y="3818062"/>
            <a:ext cx="7628571" cy="19904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Phát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Hiện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Vùng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Ứng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Viên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6086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Phát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vùng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Dùng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Haar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-like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Nhiều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vùng</a:t>
            </a: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không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là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vùng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ứng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viên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505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24" y="3310551"/>
            <a:ext cx="4001749" cy="30054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7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17786" y="46736"/>
            <a:ext cx="8229600" cy="8715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3333"/>
              <a:buFont typeface="Arial"/>
              <a:buNone/>
            </a:pP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Nội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Dung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1663273" y="1246092"/>
            <a:ext cx="5990457" cy="627063"/>
            <a:chOff x="1981200" y="1757362"/>
            <a:chExt cx="5106988" cy="627063"/>
          </a:xfrm>
        </p:grpSpPr>
        <p:cxnSp>
          <p:nvCxnSpPr>
            <p:cNvPr id="123" name="Shape 123"/>
            <p:cNvCxnSpPr/>
            <p:nvPr/>
          </p:nvCxnSpPr>
          <p:spPr>
            <a:xfrm>
              <a:off x="2286000" y="2384425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24" name="Shape 124"/>
            <p:cNvSpPr txBox="1"/>
            <p:nvPr/>
          </p:nvSpPr>
          <p:spPr>
            <a:xfrm rot="3360000">
              <a:off x="2001837" y="1808162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2659062" y="1757362"/>
              <a:ext cx="4429126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Tổng</a:t>
              </a:r>
              <a:r>
                <a:rPr lang="en-US" sz="3600" i="0" u="none" strike="noStrike" cap="none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quan</a:t>
              </a:r>
              <a:endParaRPr lang="en-US" sz="36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2057400" y="1851025"/>
              <a:ext cx="312737" cy="46196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1566471" y="2009851"/>
            <a:ext cx="6083266" cy="688633"/>
            <a:chOff x="1891664" y="2486196"/>
            <a:chExt cx="5194936" cy="688633"/>
          </a:xfrm>
        </p:grpSpPr>
        <p:cxnSp>
          <p:nvCxnSpPr>
            <p:cNvPr id="128" name="Shape 128"/>
            <p:cNvCxnSpPr/>
            <p:nvPr/>
          </p:nvCxnSpPr>
          <p:spPr>
            <a:xfrm>
              <a:off x="2286000" y="3146425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29" name="Shape 129"/>
            <p:cNvSpPr txBox="1"/>
            <p:nvPr/>
          </p:nvSpPr>
          <p:spPr>
            <a:xfrm rot="3360000">
              <a:off x="2001837" y="2570162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2659062" y="2543175"/>
              <a:ext cx="4357687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Cơ</a:t>
              </a:r>
              <a:r>
                <a:rPr lang="en-US" sz="36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sở</a:t>
              </a:r>
              <a:r>
                <a:rPr lang="en-US" sz="36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thực</a:t>
              </a:r>
              <a:r>
                <a:rPr lang="en-US" sz="36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tiễn</a:t>
              </a:r>
              <a:endParaRPr lang="en-US" sz="36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2057400" y="2613025"/>
              <a:ext cx="312737" cy="4619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1566471" y="2867101"/>
            <a:ext cx="6083266" cy="688633"/>
            <a:chOff x="1891664" y="3378370"/>
            <a:chExt cx="5194936" cy="688633"/>
          </a:xfrm>
        </p:grpSpPr>
        <p:cxnSp>
          <p:nvCxnSpPr>
            <p:cNvPr id="133" name="Shape 133"/>
            <p:cNvCxnSpPr/>
            <p:nvPr/>
          </p:nvCxnSpPr>
          <p:spPr>
            <a:xfrm>
              <a:off x="2286000" y="4038600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34" name="Shape 134"/>
            <p:cNvSpPr txBox="1"/>
            <p:nvPr/>
          </p:nvSpPr>
          <p:spPr>
            <a:xfrm rot="3360000">
              <a:off x="2001837" y="3462337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2659062" y="3395662"/>
              <a:ext cx="4383000" cy="523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3600" dirty="0" err="1" smtClean="0">
                  <a:solidFill>
                    <a:schemeClr val="tx1"/>
                  </a:solidFill>
                  <a:latin typeface="+mj-lt"/>
                </a:rPr>
                <a:t>Cơ</a:t>
              </a:r>
              <a:r>
                <a:rPr lang="en-US" sz="36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dirty="0" err="1" smtClean="0">
                  <a:solidFill>
                    <a:schemeClr val="tx1"/>
                  </a:solidFill>
                  <a:latin typeface="+mj-lt"/>
                </a:rPr>
                <a:t>sở</a:t>
              </a:r>
              <a:r>
                <a:rPr lang="en-US" sz="36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dirty="0" err="1" smtClean="0">
                  <a:solidFill>
                    <a:schemeClr val="tx1"/>
                  </a:solidFill>
                  <a:latin typeface="+mj-lt"/>
                </a:rPr>
                <a:t>khoa</a:t>
              </a:r>
              <a:r>
                <a:rPr lang="en-US" sz="36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dirty="0" err="1" smtClean="0">
                  <a:solidFill>
                    <a:schemeClr val="tx1"/>
                  </a:solidFill>
                  <a:latin typeface="+mj-lt"/>
                </a:rPr>
                <a:t>học</a:t>
              </a:r>
              <a:endParaRPr lang="en-US" sz="36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2057400" y="3505200"/>
              <a:ext cx="317500" cy="461962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1566471" y="3705300"/>
            <a:ext cx="6083266" cy="688633"/>
            <a:chOff x="1891664" y="4216570"/>
            <a:chExt cx="5194936" cy="688633"/>
          </a:xfrm>
        </p:grpSpPr>
        <p:cxnSp>
          <p:nvCxnSpPr>
            <p:cNvPr id="138" name="Shape 138"/>
            <p:cNvCxnSpPr/>
            <p:nvPr/>
          </p:nvCxnSpPr>
          <p:spPr>
            <a:xfrm>
              <a:off x="2286000" y="4876800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39" name="Shape 139"/>
            <p:cNvSpPr txBox="1"/>
            <p:nvPr/>
          </p:nvSpPr>
          <p:spPr>
            <a:xfrm rot="3360000">
              <a:off x="2001837" y="4300537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2659062" y="4257675"/>
              <a:ext cx="4305300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Nội</a:t>
              </a:r>
              <a:r>
                <a:rPr lang="en-US" sz="3600" i="0" u="none" strike="noStrike" cap="none" dirty="0">
                  <a:solidFill>
                    <a:schemeClr val="tx1"/>
                  </a:solidFill>
                  <a:latin typeface="+mj-lt"/>
                </a:rPr>
                <a:t> dung </a:t>
              </a: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thực</a:t>
              </a:r>
              <a:r>
                <a:rPr lang="en-US" sz="36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hiện</a:t>
              </a:r>
              <a:endParaRPr lang="en-US" sz="36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2057400" y="4343400"/>
              <a:ext cx="317500" cy="461962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1663273" y="4675093"/>
            <a:ext cx="6644386" cy="582613"/>
            <a:chOff x="1981200" y="5186362"/>
            <a:chExt cx="5671176" cy="582613"/>
          </a:xfrm>
        </p:grpSpPr>
        <p:cxnSp>
          <p:nvCxnSpPr>
            <p:cNvPr id="143" name="Shape 143"/>
            <p:cNvCxnSpPr/>
            <p:nvPr/>
          </p:nvCxnSpPr>
          <p:spPr>
            <a:xfrm>
              <a:off x="2286000" y="5768975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44" name="Shape 144"/>
            <p:cNvSpPr txBox="1"/>
            <p:nvPr/>
          </p:nvSpPr>
          <p:spPr>
            <a:xfrm rot="3360000">
              <a:off x="2001837" y="5192712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2659062" y="5186362"/>
              <a:ext cx="4993314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Kết</a:t>
              </a:r>
              <a:r>
                <a:rPr lang="en-US" sz="36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luận</a:t>
              </a:r>
              <a:endParaRPr lang="en-US" sz="36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2057400" y="5235575"/>
              <a:ext cx="317500" cy="46196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sp>
        <p:nvSpPr>
          <p:cNvPr id="147" name="Shape 147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" name="Shape 142"/>
          <p:cNvGrpSpPr/>
          <p:nvPr/>
        </p:nvGrpSpPr>
        <p:grpSpPr>
          <a:xfrm>
            <a:off x="1596462" y="5477837"/>
            <a:ext cx="6083266" cy="688633"/>
            <a:chOff x="1891664" y="5108745"/>
            <a:chExt cx="5194936" cy="688633"/>
          </a:xfrm>
        </p:grpSpPr>
        <p:cxnSp>
          <p:nvCxnSpPr>
            <p:cNvPr id="30" name="Shape 143"/>
            <p:cNvCxnSpPr/>
            <p:nvPr/>
          </p:nvCxnSpPr>
          <p:spPr>
            <a:xfrm>
              <a:off x="2286000" y="5768975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31" name="Shape 144"/>
            <p:cNvSpPr txBox="1"/>
            <p:nvPr/>
          </p:nvSpPr>
          <p:spPr>
            <a:xfrm rot="3360000">
              <a:off x="2001837" y="5192712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45"/>
            <p:cNvSpPr txBox="1"/>
            <p:nvPr/>
          </p:nvSpPr>
          <p:spPr>
            <a:xfrm>
              <a:off x="2659062" y="5186362"/>
              <a:ext cx="4352925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Tài</a:t>
              </a:r>
              <a:r>
                <a:rPr lang="en-US" sz="3600" i="0" u="none" strike="noStrike" cap="none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liệu</a:t>
              </a:r>
              <a:r>
                <a:rPr lang="en-US" sz="3600" i="0" u="none" strike="noStrike" cap="none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tham</a:t>
              </a:r>
              <a:r>
                <a:rPr lang="en-US" sz="3600" i="0" u="none" strike="noStrike" cap="none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khảo</a:t>
              </a:r>
              <a:endParaRPr lang="en-US" sz="36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Shape 146"/>
            <p:cNvSpPr txBox="1"/>
            <p:nvPr/>
          </p:nvSpPr>
          <p:spPr>
            <a:xfrm>
              <a:off x="2057400" y="5235575"/>
              <a:ext cx="317500" cy="46196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lang="en-US" sz="24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Lấy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Landmarks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G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ương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M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ặt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Lấy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landmarks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vùng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vừa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phát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được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576562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09" y="2120008"/>
            <a:ext cx="4117981" cy="4056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Huấn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Luyện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Với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Mô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Hình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SVM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Lấy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véc-tơ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Tìm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tham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mô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dạng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Tinh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chỉnh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tham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Tối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ưu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chính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xác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94%(</a:t>
            </a:r>
            <a:r>
              <a:rPr lang="en-US" sz="3600" i="1" dirty="0" smtClean="0">
                <a:latin typeface="+mj-lt"/>
                <a:ea typeface="Arial"/>
                <a:cs typeface="Arial"/>
                <a:sym typeface="Arial"/>
              </a:rPr>
              <a:t>kernel=poly, C=1000, gamma=0.01, decision function shape=</a:t>
            </a:r>
            <a:r>
              <a:rPr lang="en-US" sz="3600" i="1" dirty="0" err="1" smtClean="0">
                <a:latin typeface="+mj-lt"/>
                <a:ea typeface="Arial"/>
                <a:cs typeface="Arial"/>
                <a:sym typeface="Arial"/>
              </a:rPr>
              <a:t>ovo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90%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505200" y="653883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90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Huấn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Luyện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Với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Mạng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CNN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Chọn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tham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360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với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mạng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CNN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8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lớp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5293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(4234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)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50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lần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99%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94%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505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35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Quả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400"/>
              </a:spcBef>
              <a:buClr>
                <a:srgbClr val="000000"/>
              </a:buClr>
              <a:buSzPct val="100000"/>
              <a:buNone/>
            </a:pPr>
            <a:endParaRPr lang="en-US" sz="36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505199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4" y="1031903"/>
            <a:ext cx="7268589" cy="54871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9128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)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400"/>
              </a:spcBef>
              <a:buClr>
                <a:srgbClr val="000000"/>
              </a:buClr>
              <a:buSzPct val="100000"/>
              <a:buNone/>
            </a:pPr>
            <a:endParaRPr lang="en-US" sz="28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505199" y="653726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2"/>
            <a:ext cx="9144000" cy="4644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9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)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400"/>
              </a:spcBef>
              <a:buClr>
                <a:srgbClr val="000000"/>
              </a:buClr>
              <a:buSzPct val="100000"/>
              <a:buNone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CNN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với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Cohn-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Kanade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JAFFE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36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505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7" y="2152185"/>
            <a:ext cx="7325307" cy="38246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6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)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400"/>
              </a:spcBef>
              <a:buClr>
                <a:srgbClr val="000000"/>
              </a:buClr>
              <a:buSzPct val="100000"/>
              <a:buNone/>
            </a:pPr>
            <a:r>
              <a:rPr lang="en-US" sz="3600" dirty="0" smtClean="0">
                <a:latin typeface="+mj-lt"/>
                <a:cs typeface="Arial" panose="020B0604020202020204" pitchFamily="34" charset="0"/>
              </a:rPr>
              <a:t>So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sánh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độ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chính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xác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giữa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tập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36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470563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28" y="1505897"/>
            <a:ext cx="6462206" cy="4846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21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)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400"/>
              </a:spcBef>
              <a:buClr>
                <a:srgbClr val="000000"/>
              </a:buClr>
              <a:buSzPct val="100000"/>
              <a:buNone/>
            </a:pPr>
            <a:r>
              <a:rPr lang="en-US" sz="3600" dirty="0" smtClean="0">
                <a:latin typeface="+mj-lt"/>
                <a:cs typeface="Arial" panose="020B0604020202020204" pitchFamily="34" charset="0"/>
              </a:rPr>
              <a:t>So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sánh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độ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chính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xác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giữa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tập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36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4" y="1650359"/>
            <a:ext cx="6467271" cy="48504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4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Đánh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Giá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Tìm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hiểu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được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cá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loại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xúc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cơ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bản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Biết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phương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pháp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PCA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Đặc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trưng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Haar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-like, HOG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Bộ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SVM, CNN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xúc</a:t>
            </a:r>
            <a:endParaRPr lang="en-US" sz="3600" b="0" dirty="0" smtClean="0">
              <a:latin typeface="+mj-lt"/>
              <a:cs typeface="Arial" panose="020B0604020202020204" pitchFamily="34" charset="0"/>
            </a:endParaRP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3600" b="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505200" y="6537324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8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Hướng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Phát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Triển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Tăng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số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loại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cảm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xúc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phức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tạp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hơn</a:t>
            </a:r>
            <a:endParaRPr lang="en-US" sz="3600" b="0" dirty="0" smtClean="0">
              <a:latin typeface="+mj-lt"/>
              <a:cs typeface="Arial" panose="020B0604020202020204" pitchFamily="34" charset="0"/>
            </a:endParaRPr>
          </a:p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Ứng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dụng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vào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thực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tế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một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lĩnh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vực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endParaRPr lang="en-US" sz="3600" b="0" dirty="0" smtClean="0">
              <a:latin typeface="+mj-lt"/>
              <a:cs typeface="Arial" panose="020B0604020202020204" pitchFamily="34" charset="0"/>
            </a:endParaRPr>
          </a:p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Cải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thiện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độ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chính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xác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của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đề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tài</a:t>
            </a:r>
            <a:endParaRPr lang="en-US" sz="3600" b="0" dirty="0" smtClean="0">
              <a:latin typeface="+mj-lt"/>
              <a:cs typeface="Arial" panose="020B0604020202020204" pitchFamily="34" charset="0"/>
            </a:endParaRPr>
          </a:p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Chọn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đặc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trưng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khác</a:t>
            </a:r>
            <a:endParaRPr lang="en-US" sz="3600" dirty="0" smtClean="0">
              <a:latin typeface="+mj-lt"/>
              <a:cs typeface="Arial" panose="020B0604020202020204" pitchFamily="34" charset="0"/>
            </a:endParaRPr>
          </a:p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Tập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dữ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liệu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khác</a:t>
            </a:r>
            <a:endParaRPr lang="en-US" sz="36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505200" y="653697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0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Giới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Thiệu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Chung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97"/>
          <p:cNvSpPr txBox="1">
            <a:spLocks noGrp="1"/>
          </p:cNvSpPr>
          <p:nvPr>
            <p:ph idx="1"/>
          </p:nvPr>
        </p:nvSpPr>
        <p:spPr>
          <a:xfrm>
            <a:off x="0" y="669074"/>
            <a:ext cx="9144000" cy="61889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>
              <a:spcBef>
                <a:spcPts val="500"/>
              </a:spcBef>
              <a:buSzPct val="100000"/>
            </a:pP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Cảm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xúc có vai trò quan trọng trong giao tiếp</a:t>
            </a:r>
          </a:p>
          <a:p>
            <a:pPr marL="457200">
              <a:spcBef>
                <a:spcPts val="500"/>
              </a:spcBef>
              <a:buSzPct val="100000"/>
            </a:pP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ể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hiện rõ nhất qua gương 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spcBef>
                <a:spcPts val="500"/>
              </a:spcBef>
              <a:buSzPct val="100000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55%</a:t>
            </a:r>
            <a:endParaRPr lang="vi-V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spcBef>
                <a:spcPts val="500"/>
              </a:spcBef>
              <a:buSzPct val="100000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Hỗ trợ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HCI</a:t>
            </a:r>
            <a:endParaRPr lang="vi-V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spcBef>
                <a:spcPts val="500"/>
              </a:spcBef>
              <a:buSzPct val="100000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Có nhiều ứng dụng hữu 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ích</a:t>
            </a:r>
            <a:endParaRPr lang="vi-V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45701"/>
            <a:ext cx="36576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78" y="4546212"/>
            <a:ext cx="32512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78" y="3262351"/>
            <a:ext cx="32522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-1" y="-168818"/>
            <a:ext cx="9144000" cy="1006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Tài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Liệu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Tham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Khảo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idx="1"/>
          </p:nvPr>
        </p:nvSpPr>
        <p:spPr>
          <a:xfrm>
            <a:off x="0" y="557561"/>
            <a:ext cx="9143999" cy="6300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Char char="❖"/>
            </a:pPr>
            <a:r>
              <a:rPr lang="en-US" sz="1600" b="1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Tiếng</a:t>
            </a:r>
            <a:r>
              <a:rPr lang="en-US" sz="1600" b="1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600" b="1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Việt</a:t>
            </a:r>
            <a:endParaRPr lang="en-US" sz="1600" b="1" strike="noStrike" cap="none" dirty="0" smtClean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[1]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Đinh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Xuân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Nhất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Nghiên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cứu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thuật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toán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xúc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khuôn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mặt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trên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ảnh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2D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Hà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Nội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-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2010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2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i="0" u="none" strike="noStrike" cap="none" dirty="0" err="1" smtClean="0">
                <a:latin typeface="+mj-lt"/>
                <a:cs typeface="Arial" panose="020B0604020202020204" pitchFamily="34" charset="0"/>
              </a:rPr>
              <a:t>Trương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0" u="none" strike="noStrike" cap="none" dirty="0" err="1" smtClean="0">
                <a:latin typeface="+mj-lt"/>
                <a:cs typeface="Arial" panose="020B0604020202020204" pitchFamily="34" charset="0"/>
              </a:rPr>
              <a:t>Quốc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0" u="none" strike="noStrike" cap="none" dirty="0" err="1" smtClean="0">
                <a:latin typeface="+mj-lt"/>
                <a:cs typeface="Arial" panose="020B0604020202020204" pitchFamily="34" charset="0"/>
              </a:rPr>
              <a:t>Bảo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 et al., </a:t>
            </a:r>
            <a:r>
              <a:rPr lang="en-US" sz="1600" i="1" u="none" strike="noStrike" cap="none" dirty="0" smtClean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u="none" strike="noStrike" cap="none" dirty="0" err="1" smtClean="0">
                <a:latin typeface="+mj-lt"/>
                <a:cs typeface="Arial" panose="020B0604020202020204" pitchFamily="34" charset="0"/>
              </a:rPr>
              <a:t>Phát</a:t>
            </a:r>
            <a:r>
              <a:rPr lang="en-US" sz="1600" i="1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u="none" strike="noStrike" cap="none" dirty="0" err="1" smtClean="0">
                <a:latin typeface="+mj-lt"/>
                <a:cs typeface="Arial" panose="020B0604020202020204" pitchFamily="34" charset="0"/>
              </a:rPr>
              <a:t>hiện</a:t>
            </a:r>
            <a:r>
              <a:rPr lang="en-US" sz="1600" i="1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u="none" strike="noStrike" cap="none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sz="1600" i="1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u="none" strike="noStrike" cap="none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u="none" strike="noStrike" cap="none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biển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báo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giao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thông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đường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bộ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sử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đặc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trưng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HOG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mạng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nơ-ron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nhân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tạo</a:t>
            </a:r>
            <a:r>
              <a:rPr lang="en-US" sz="1600" i="1" u="none" strike="noStrike" cap="none" dirty="0" smtClean="0">
                <a:latin typeface="+mj-lt"/>
                <a:cs typeface="Arial" panose="020B0604020202020204" pitchFamily="34" charset="0"/>
              </a:rPr>
              <a:t>”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[3]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Đinh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Thành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Nhân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Hệ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thống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cảnh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báo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tài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xế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buồn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ngủ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Cần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Thơ-2017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[4]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Vân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Nguyễn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Nghiên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cứu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biểu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mặt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người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trong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tương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tác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người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máy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Hải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Phòng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-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2016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342900" marR="0" lvl="0" indent="-355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Char char="❖"/>
            </a:pPr>
            <a:r>
              <a:rPr lang="en-US" sz="1600" b="1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Tiếng</a:t>
            </a:r>
            <a:r>
              <a:rPr lang="en-US" sz="1600" b="1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600" b="1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Anh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James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Pao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Emotion Detection Through Facial Feature Recognition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2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Monika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Dubey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et al.,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Automatic Emotion Recognition Using Facial Expression: A Review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[3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N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Dharmesh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et al.,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Emotion Detection: A Feature Analysis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”, Department of Computer Science,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Veermate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Jijabai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Technology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Instatue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Mumbai, India.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4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Pascal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Ackermann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et al.,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EEG-based Automatic Emotion Recognition: Feature Extraction, Selection and Classification Methods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 </a:t>
            </a:r>
            <a:endParaRPr lang="en-US" sz="1600" dirty="0" smtClean="0">
              <a:latin typeface="+mj-lt"/>
              <a:cs typeface="Arial" panose="020B0604020202020204" pitchFamily="34" charset="0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[5] Amit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Konar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et al., 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“Emotion Recognition. A Pattern Analysis Approach”, India-2014</a:t>
            </a:r>
          </a:p>
          <a:p>
            <a:pPr marL="165100" lvl="1" indent="0">
              <a:spcBef>
                <a:spcPts val="280"/>
              </a:spcBef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[6] </a:t>
            </a:r>
            <a:r>
              <a:rPr lang="en-US" sz="1600" dirty="0" err="1">
                <a:cs typeface="Arial" panose="020B0604020202020204" pitchFamily="34" charset="0"/>
              </a:rPr>
              <a:t>Lê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Hoàng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Thái</a:t>
            </a:r>
            <a:r>
              <a:rPr lang="en-US" sz="1600" dirty="0">
                <a:cs typeface="Arial" panose="020B0604020202020204" pitchFamily="34" charset="0"/>
              </a:rPr>
              <a:t> et al., </a:t>
            </a:r>
            <a:r>
              <a:rPr lang="en-US" sz="1600" i="1" dirty="0">
                <a:cs typeface="Arial" panose="020B0604020202020204" pitchFamily="34" charset="0"/>
              </a:rPr>
              <a:t>“Face Alignment Using Active Shape Model and Support Vector Machine”, </a:t>
            </a:r>
            <a:r>
              <a:rPr lang="en-US" sz="1600" i="1" dirty="0" smtClean="0">
                <a:cs typeface="Arial" panose="020B0604020202020204" pitchFamily="34" charset="0"/>
              </a:rPr>
              <a:t>HCM</a:t>
            </a:r>
          </a:p>
          <a:p>
            <a:pPr marL="165100" lvl="1" indent="0">
              <a:spcBef>
                <a:spcPts val="280"/>
              </a:spcBef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[7]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Ajit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P.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Gosavi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et al., 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“Facial Emotion Recognition Using Principal Component Analysis”</a:t>
            </a:r>
          </a:p>
          <a:p>
            <a:pPr marL="165100" lvl="1" indent="0">
              <a:spcBef>
                <a:spcPts val="280"/>
              </a:spcBef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[8]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Akshat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Garg et al,. 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“Facial Expression Recognition Using Principal Component Analysis”</a:t>
            </a:r>
            <a:endParaRPr lang="en-US" sz="1600" i="1" dirty="0">
              <a:latin typeface="+mj-lt"/>
              <a:cs typeface="Arial" panose="020B0604020202020204" pitchFamily="34" charset="0"/>
            </a:endParaRPr>
          </a:p>
          <a:p>
            <a:pPr marL="342900" marR="0" lvl="0" indent="-355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Char char="❖"/>
            </a:pPr>
            <a:r>
              <a:rPr lang="en-US" sz="1600" b="1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Website</a:t>
            </a:r>
            <a:endParaRPr lang="en-US" sz="1600" b="1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[8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Quantrimang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Ứng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dụng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điện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thoại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biết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được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xúc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của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người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dùng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?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”, https://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goo.gl/B6VtAk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9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Genk,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Ứng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chụp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ảnh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“ma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thuật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”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của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Nga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biết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diện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xúc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https://goo.gl/C1vLgX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[1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0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Wikipedia,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Histogram of oriented gradients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https://goo.gl/Q2kkwr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[1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]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PC World, “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Công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nghệ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biết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xúc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”, https://goo.gl/hPfHrE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00"/>
          <p:cNvSpPr txBox="1"/>
          <p:nvPr/>
        </p:nvSpPr>
        <p:spPr>
          <a:xfrm>
            <a:off x="728209" y="2881027"/>
            <a:ext cx="7900988" cy="1311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Cảm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ơn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Thầy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Cô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và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các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bạn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đã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lắng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nghe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00062" y="-23811"/>
            <a:ext cx="8229600" cy="7858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Đặt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Vấn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Đề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idx="1"/>
          </p:nvPr>
        </p:nvSpPr>
        <p:spPr>
          <a:xfrm>
            <a:off x="0" y="1052512"/>
            <a:ext cx="9144000" cy="5805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just">
              <a:spcBef>
                <a:spcPts val="0"/>
              </a:spcBef>
              <a:buSzPct val="100000"/>
            </a:pP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Ứng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công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nghệ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xúc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ngày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càng</a:t>
            </a:r>
            <a:r>
              <a:rPr lang="en-US" sz="3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đa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dạng</a:t>
            </a:r>
            <a:endParaRPr lang="en-US" sz="3600" i="0" u="none" strike="noStrike" cap="none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buSzPct val="100000"/>
            </a:pP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Hỗ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trợ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cho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ngành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khoa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học</a:t>
            </a:r>
            <a:endParaRPr lang="en-US" sz="3600" i="0" u="none" strike="noStrike" cap="none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460"/>
              </a:spcBef>
              <a:buSzPct val="100000"/>
            </a:pP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Góp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phần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vào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cuộc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cách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mạng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công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nghiệp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4.0, Internet of Things</a:t>
            </a:r>
          </a:p>
          <a:p>
            <a:pPr algn="just">
              <a:spcBef>
                <a:spcPts val="460"/>
              </a:spcBef>
              <a:buSzPct val="100000"/>
            </a:pPr>
            <a:endParaRPr lang="en-US" sz="3600" i="0" u="none" strike="noStrike" cap="none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Giới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Thiệu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Bài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Toán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0" y="838200"/>
            <a:ext cx="9144000" cy="5519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Tìm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hiểu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i="1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các</a:t>
            </a:r>
            <a:r>
              <a:rPr lang="en-US" sz="3600" i="1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loại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cảm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xúc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cơ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bản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của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con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người</a:t>
            </a:r>
            <a:endParaRPr lang="en-US" sz="3600" b="0" i="0" u="none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Tìm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hiểu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các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phương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pháp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phát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hiện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gương</a:t>
            </a:r>
            <a:r>
              <a:rPr lang="en-US" sz="3600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mặt</a:t>
            </a:r>
            <a:r>
              <a:rPr lang="en-US" sz="3600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người</a:t>
            </a:r>
            <a:endParaRPr lang="en-US" sz="3600" dirty="0" smtClean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lvl="0" algn="just">
              <a:spcBef>
                <a:spcPts val="400"/>
              </a:spcBef>
              <a:buSzPct val="100000"/>
            </a:pPr>
            <a:r>
              <a:rPr lang="en-US" sz="3600" dirty="0" err="1">
                <a:ea typeface="Arial"/>
                <a:cs typeface="Arial" panose="020B0604020202020204" pitchFamily="34" charset="0"/>
                <a:sym typeface="Arial"/>
              </a:rPr>
              <a:t>Tìm</a:t>
            </a:r>
            <a:r>
              <a:rPr lang="en-US" sz="3600" dirty="0"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>
                <a:ea typeface="Arial"/>
                <a:cs typeface="Arial" panose="020B0604020202020204" pitchFamily="34" charset="0"/>
                <a:sym typeface="Arial"/>
              </a:rPr>
              <a:t>hiểu</a:t>
            </a:r>
            <a:r>
              <a:rPr lang="en-US" sz="3600" dirty="0"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>
                <a:ea typeface="Arial"/>
                <a:cs typeface="Arial" panose="020B0604020202020204" pitchFamily="34" charset="0"/>
                <a:sym typeface="Arial"/>
              </a:rPr>
              <a:t>các</a:t>
            </a:r>
            <a:r>
              <a:rPr lang="en-US" sz="3600" dirty="0"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>
                <a:ea typeface="Arial"/>
                <a:cs typeface="Arial" panose="020B0604020202020204" pitchFamily="34" charset="0"/>
                <a:sym typeface="Arial"/>
              </a:rPr>
              <a:t>phương</a:t>
            </a:r>
            <a:r>
              <a:rPr lang="en-US" sz="3600" dirty="0"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 smtClean="0">
                <a:ea typeface="Arial"/>
                <a:cs typeface="Arial" panose="020B0604020202020204" pitchFamily="34" charset="0"/>
                <a:sym typeface="Arial"/>
              </a:rPr>
              <a:t>pháp</a:t>
            </a:r>
            <a:r>
              <a:rPr lang="en-US" sz="36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nhận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dạng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cảm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xúc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dựa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trên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gương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mặt</a:t>
            </a:r>
            <a:endParaRPr lang="en-US" sz="3600" b="0" i="0" u="none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Tìm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hiểu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các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mô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hình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phân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lớp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và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cách</a:t>
            </a:r>
            <a:r>
              <a:rPr lang="en-US" sz="3600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xây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dựng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tập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huấn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luyện</a:t>
            </a:r>
            <a:endParaRPr lang="en-US" sz="3600" b="0" i="1" u="none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Xây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dựng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hệ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thống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nhận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dạng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cảm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xúc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dựa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trên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mặt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người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lang="en-US" sz="3600" b="0" i="0" u="none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200" y="-23802"/>
            <a:ext cx="8229600" cy="8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Các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loại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cảm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xúc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của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con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người</a:t>
            </a:r>
            <a:endParaRPr lang="en-US" sz="4000" b="1" dirty="0"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0" y="1167721"/>
            <a:ext cx="9144000" cy="49766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rất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phức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tạp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Nhiều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định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nghĩa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lượng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Nghiên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cứu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1" dirty="0" smtClean="0">
                <a:latin typeface="+mj-lt"/>
                <a:ea typeface="Arial"/>
                <a:cs typeface="Arial"/>
                <a:sym typeface="Arial"/>
              </a:rPr>
              <a:t>Paul Ekman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&amp; </a:t>
            </a:r>
            <a:r>
              <a:rPr lang="en-US" sz="3600" b="1" dirty="0" smtClean="0">
                <a:latin typeface="+mj-lt"/>
                <a:ea typeface="Arial"/>
                <a:cs typeface="Arial"/>
                <a:sym typeface="Arial"/>
              </a:rPr>
              <a:t>Wallace V. Friesen</a:t>
            </a: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định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 smtClean="0">
                <a:latin typeface="+mj-lt"/>
                <a:ea typeface="Arial"/>
                <a:cs typeface="Arial"/>
                <a:sym typeface="Arial"/>
              </a:rPr>
              <a:t>Aristole</a:t>
            </a:r>
            <a:endParaRPr lang="en-US" sz="3600" b="1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Tuyên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bố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1" dirty="0" smtClean="0">
                <a:latin typeface="+mj-lt"/>
                <a:ea typeface="Arial"/>
                <a:cs typeface="Arial"/>
                <a:sym typeface="Arial"/>
              </a:rPr>
              <a:t>TS. Rachael Jack</a:t>
            </a: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gương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dạng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dựa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trên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gương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505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2222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6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60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1" y="0"/>
            <a:ext cx="9144000" cy="853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Các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Phương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P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háp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N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hận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D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ạng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C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ảm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X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úc</a:t>
            </a:r>
            <a:endParaRPr lang="en-US" sz="4000" b="1" dirty="0"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0" y="875970"/>
            <a:ext cx="9144000" cy="56560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0" rtl="0">
              <a:spcBef>
                <a:spcPts val="0"/>
              </a:spcBef>
              <a:buSzPct val="100000"/>
              <a:buNone/>
            </a:pP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505200" y="6536669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2222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7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9" y="984385"/>
            <a:ext cx="3515422" cy="1757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04" y="2266888"/>
            <a:ext cx="5274527" cy="24889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2" y="3897855"/>
            <a:ext cx="3953992" cy="2634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9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200" y="-23802"/>
            <a:ext cx="7426712" cy="8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Tính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Cấp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T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hiết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C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ủa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Đề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T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ài</a:t>
            </a:r>
            <a:endParaRPr lang="en-US" sz="4000" b="1" dirty="0"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0" y="1167721"/>
            <a:ext cx="9144000" cy="49790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Có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khoa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thực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tiễn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cao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Cải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thiện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chính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xác</a:t>
            </a: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Thực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nghiệm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phương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pháp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mới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Nền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tảng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cốt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lõi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cho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ứng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dụng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Hiểu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con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người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cần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gì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505200" y="6538912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2222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8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87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Đặc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trưng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Haar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-like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0" y="961975"/>
            <a:ext cx="9144000" cy="5575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Đặc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trưng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đường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dọc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ngang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chéo</a:t>
            </a:r>
            <a:endParaRPr lang="en-US" sz="3600" dirty="0" smtClean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Sử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cửa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sổ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trượt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Phát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hiện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vùng</a:t>
            </a:r>
            <a:r>
              <a:rPr lang="en-US" sz="3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mặt</a:t>
            </a:r>
            <a:endParaRPr lang="en-US" sz="3600" dirty="0" smtClean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488472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02" y="3279880"/>
            <a:ext cx="3905795" cy="20100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5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2515</TotalTime>
  <Words>1253</Words>
  <Application>Microsoft Office PowerPoint</Application>
  <PresentationFormat>On-screen Show (4:3)</PresentationFormat>
  <Paragraphs>230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Roboto Condensed</vt:lpstr>
      <vt:lpstr>Times New Roman</vt:lpstr>
      <vt:lpstr>Verdana</vt:lpstr>
      <vt:lpstr>Office Theme</vt:lpstr>
      <vt:lpstr>PowerPoint Presentation</vt:lpstr>
      <vt:lpstr>Nội Dung</vt:lpstr>
      <vt:lpstr>Giới Thiệu Chung</vt:lpstr>
      <vt:lpstr>Đặt Vấn Đề</vt:lpstr>
      <vt:lpstr>Giới Thiệu Bài Toán</vt:lpstr>
      <vt:lpstr>Các loại cảm xúc của con người</vt:lpstr>
      <vt:lpstr>Các Phương Pháp Nhận Dạng Cảm Xúc</vt:lpstr>
      <vt:lpstr>Tính Cấp Thiết Của Đề Tài</vt:lpstr>
      <vt:lpstr>Đặc trưng Haar-like</vt:lpstr>
      <vt:lpstr>Histogram Of Oriented Gradients</vt:lpstr>
      <vt:lpstr>Training Dataset</vt:lpstr>
      <vt:lpstr>Training Dataset (Cont)</vt:lpstr>
      <vt:lpstr>Training Dataset (Cont)</vt:lpstr>
      <vt:lpstr>SVM – Support Vector Machine</vt:lpstr>
      <vt:lpstr>CNN – Convolutional Neutral Network</vt:lpstr>
      <vt:lpstr>Các Module Của Hệ Thống</vt:lpstr>
      <vt:lpstr>Chuẩn Bị Dữ Liệu Huấn Luyện</vt:lpstr>
      <vt:lpstr>Tiền Xử Lý Ảnh</vt:lpstr>
      <vt:lpstr>Phát Hiện Vùng Ứng Viên</vt:lpstr>
      <vt:lpstr>Lấy Landmarks Gương Mặt</vt:lpstr>
      <vt:lpstr>Huấn Luyện Với Mô Hình SVM</vt:lpstr>
      <vt:lpstr>Huấn Luyện Với Mạng CNN</vt:lpstr>
      <vt:lpstr>Kết Quả</vt:lpstr>
      <vt:lpstr>Kết Quả (Cont)</vt:lpstr>
      <vt:lpstr>Kết Quả (Cont)</vt:lpstr>
      <vt:lpstr>Kết Quả (Cont)</vt:lpstr>
      <vt:lpstr>Kết Quả (Cont)</vt:lpstr>
      <vt:lpstr>Đánh Giá</vt:lpstr>
      <vt:lpstr>Hướng Phát Triển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Kiet Tram</dc:creator>
  <cp:lastModifiedBy>Windows User</cp:lastModifiedBy>
  <cp:revision>198</cp:revision>
  <dcterms:modified xsi:type="dcterms:W3CDTF">2018-08-17T08:20:15Z</dcterms:modified>
</cp:coreProperties>
</file>