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9.jpg" ContentType="image/pn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88" r:id="rId10"/>
    <p:sldId id="290" r:id="rId11"/>
    <p:sldId id="291" r:id="rId12"/>
    <p:sldId id="274" r:id="rId13"/>
    <p:sldId id="293" r:id="rId14"/>
    <p:sldId id="294" r:id="rId15"/>
    <p:sldId id="266" r:id="rId16"/>
    <p:sldId id="269" r:id="rId17"/>
    <p:sldId id="282" r:id="rId18"/>
    <p:sldId id="296" r:id="rId19"/>
    <p:sldId id="270" r:id="rId20"/>
    <p:sldId id="263" r:id="rId21"/>
    <p:sldId id="284" r:id="rId22"/>
    <p:sldId id="271" r:id="rId23"/>
    <p:sldId id="280" r:id="rId24"/>
    <p:sldId id="264" r:id="rId25"/>
    <p:sldId id="275" r:id="rId26"/>
    <p:sldId id="287" r:id="rId27"/>
    <p:sldId id="297" r:id="rId28"/>
    <p:sldId id="285" r:id="rId29"/>
    <p:sldId id="298" r:id="rId30"/>
    <p:sldId id="299" r:id="rId31"/>
    <p:sldId id="300" r:id="rId32"/>
    <p:sldId id="301" r:id="rId33"/>
    <p:sldId id="302" r:id="rId34"/>
    <p:sldId id="303" r:id="rId35"/>
    <p:sldId id="286" r:id="rId36"/>
    <p:sldId id="276" r:id="rId37"/>
    <p:sldId id="305" r:id="rId38"/>
    <p:sldId id="304" r:id="rId39"/>
    <p:sldId id="307" r:id="rId40"/>
    <p:sldId id="308" r:id="rId41"/>
    <p:sldId id="309" r:id="rId42"/>
    <p:sldId id="310" r:id="rId43"/>
    <p:sldId id="311" r:id="rId44"/>
    <p:sldId id="295" r:id="rId45"/>
    <p:sldId id="306" r:id="rId46"/>
    <p:sldId id="279" r:id="rId47"/>
    <p:sldId id="277" r:id="rId48"/>
    <p:sldId id="278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9406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506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450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212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119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039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933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477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47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8016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1418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9045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4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871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5144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5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6703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1635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8369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3480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2674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5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75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2818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321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7025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6792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758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0899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55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0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20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523037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5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0000"/>
              <a:buFont typeface="Verdana"/>
              <a:buNone/>
              <a:defRPr sz="1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8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5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31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4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39750" y="115887"/>
            <a:ext cx="8321675" cy="1328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CẦN THƠ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 NGHỆ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TIN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TRUYỀN THÔNG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HỆ THỐNG THÔNG TIN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✧ •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541819" y="4508500"/>
            <a:ext cx="3602181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Giảng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hướng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dẫn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Thầy</a:t>
            </a:r>
            <a:r>
              <a:rPr lang="en-US" sz="20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TRƯƠNG QUỐC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ĐỊNH</a:t>
            </a:r>
            <a:endParaRPr lang="en-US" sz="20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		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39750" y="2243138"/>
            <a:ext cx="7990934" cy="19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+mj-lt"/>
                <a:cs typeface="Times New Roman" pitchFamily="18" charset="0"/>
                <a:sym typeface="Arial"/>
              </a:rPr>
              <a:t>XÂY DỰNG CÔNG CỤ TỰ ĐỘNG NHẬN DẠNG CẢM XÚC DỰA TRÊN MẶT NGƯỜI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85750" y="4521200"/>
            <a:ext cx="4429125" cy="1428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Học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thực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hiện</a:t>
            </a: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TRẦM VŨ 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KIỆT</a:t>
            </a:r>
            <a:endParaRPr lang="en-US" sz="20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0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MSHV: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M2516011</a:t>
            </a:r>
          </a:p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endParaRPr sz="1400" b="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962400" y="6375400"/>
            <a:ext cx="1395412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490604" y="6534267"/>
            <a:ext cx="419966" cy="357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500312" y="1443037"/>
            <a:ext cx="4752109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</a:t>
            </a:r>
            <a:r>
              <a:rPr lang="en-US" sz="24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 HỌC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Shape 116" descr="Log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87" y="178975"/>
            <a:ext cx="1415913" cy="14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0"/>
          <p:cNvSpPr txBox="1"/>
          <p:nvPr/>
        </p:nvSpPr>
        <p:spPr>
          <a:xfrm>
            <a:off x="2687444" y="5958682"/>
            <a:ext cx="4125952" cy="426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Cần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Thơ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ngày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tháng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8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năm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2018</a:t>
            </a:r>
            <a:r>
              <a:rPr lang="en-US" sz="24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loại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cảm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xúc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con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người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323850" y="1167721"/>
            <a:ext cx="85062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rất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phức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tạp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Nghiên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cứu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Paul Ekman &amp; Wallace V.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Freisen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Aristole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Tuyên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bố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TS. Rachael Jack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dựa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tiễn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Các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loại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cảm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xúc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phương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pháp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Lịch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sử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giải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quyết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Tính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cấp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thiết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6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89571" y="-23802"/>
            <a:ext cx="7694341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Phương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P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háp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N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hận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D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ạng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C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ảm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X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úc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323850" y="1167721"/>
            <a:ext cx="85062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Dựa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đơn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vị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vận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động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AAM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kết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hợp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tương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quan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điểm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tiễn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loại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cảm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xúc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latin typeface="+mj-lt"/>
              </a:rPr>
              <a:t>Các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phương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pháp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Lịch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sử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giải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quyết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Tính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cấp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thiết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9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8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Lịch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Sử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Giải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Quyết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Vấn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Đề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idx="1"/>
          </p:nvPr>
        </p:nvSpPr>
        <p:spPr>
          <a:xfrm>
            <a:off x="323850" y="1167721"/>
            <a:ext cx="85062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indent="-457200">
              <a:spcBef>
                <a:spcPts val="0"/>
              </a:spcBef>
              <a:buSzPct val="100000"/>
            </a:pPr>
            <a:r>
              <a:rPr lang="en-US" sz="2800" b="1" dirty="0" smtClean="0">
                <a:latin typeface="+mj-lt"/>
                <a:ea typeface="Arial"/>
                <a:cs typeface="Arial"/>
                <a:sym typeface="Arial"/>
              </a:rPr>
              <a:t>James </a:t>
            </a:r>
            <a:r>
              <a:rPr lang="en-US" sz="2800" b="1" dirty="0" err="1" smtClean="0">
                <a:latin typeface="+mj-lt"/>
                <a:ea typeface="Arial"/>
                <a:cs typeface="Arial"/>
                <a:sym typeface="Arial"/>
              </a:rPr>
              <a:t>Pao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, “</a:t>
            </a:r>
            <a:r>
              <a:rPr lang="en-US" sz="2800" b="0" i="1" dirty="0" smtClean="0">
                <a:latin typeface="+mj-lt"/>
                <a:ea typeface="Arial"/>
                <a:cs typeface="Arial"/>
                <a:sym typeface="Arial"/>
              </a:rPr>
              <a:t>Emotion Detection Through Facial Feature Recognition”</a:t>
            </a:r>
          </a:p>
          <a:p>
            <a:pPr marL="800100" indent="-457200">
              <a:spcBef>
                <a:spcPts val="0"/>
              </a:spcBef>
              <a:buSzPct val="100000"/>
            </a:pPr>
            <a:r>
              <a:rPr lang="en-US" sz="2800" b="1" dirty="0" err="1" smtClean="0">
                <a:latin typeface="+mj-lt"/>
                <a:ea typeface="Arial"/>
                <a:cs typeface="Arial"/>
                <a:sym typeface="Arial"/>
              </a:rPr>
              <a:t>Prof.Lokesh</a:t>
            </a:r>
            <a:r>
              <a:rPr lang="en-US" sz="2800" b="1" dirty="0" smtClean="0">
                <a:latin typeface="+mj-lt"/>
                <a:ea typeface="Arial"/>
                <a:cs typeface="Arial"/>
                <a:sym typeface="Arial"/>
              </a:rPr>
              <a:t> Singh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, “</a:t>
            </a:r>
            <a:r>
              <a:rPr lang="en-US" sz="2800" i="1" dirty="0" smtClean="0"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en-US" sz="2800" b="0" i="1" dirty="0" smtClean="0">
                <a:latin typeface="+mj-lt"/>
                <a:ea typeface="Arial"/>
                <a:cs typeface="Arial"/>
                <a:sym typeface="Arial"/>
              </a:rPr>
              <a:t>utomatic Emotion Recognition Using Facial Expression, Monika Dubey”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 marL="800100" indent="-457200">
              <a:spcBef>
                <a:spcPts val="0"/>
              </a:spcBef>
              <a:buSzPct val="100000"/>
            </a:pPr>
            <a:r>
              <a:rPr lang="en-US" sz="2800" b="1" dirty="0" smtClean="0">
                <a:latin typeface="+mj-lt"/>
                <a:ea typeface="Arial"/>
                <a:cs typeface="Arial"/>
                <a:sym typeface="Arial"/>
              </a:rPr>
              <a:t>N </a:t>
            </a:r>
            <a:r>
              <a:rPr lang="en-US" sz="2800" b="1" dirty="0" err="1" smtClean="0">
                <a:latin typeface="+mj-lt"/>
                <a:ea typeface="Arial"/>
                <a:cs typeface="Arial"/>
                <a:sym typeface="Arial"/>
              </a:rPr>
              <a:t>Dharmesh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et al., “Emotion Detection: A Feature Analysis”</a:t>
            </a:r>
          </a:p>
          <a:p>
            <a:pPr marL="800100" indent="-457200">
              <a:spcBef>
                <a:spcPts val="0"/>
              </a:spcBef>
              <a:buSzPct val="100000"/>
            </a:pPr>
            <a:r>
              <a:rPr lang="en-US" sz="2800" b="1" dirty="0" err="1" smtClean="0">
                <a:latin typeface="+mj-lt"/>
                <a:ea typeface="Arial"/>
                <a:cs typeface="Arial"/>
                <a:sym typeface="Arial"/>
              </a:rPr>
              <a:t>Binh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et al., “</a:t>
            </a:r>
            <a:r>
              <a:rPr lang="en-US" sz="2800" i="1" dirty="0" smtClean="0">
                <a:latin typeface="+mj-lt"/>
                <a:ea typeface="Arial"/>
                <a:cs typeface="Arial"/>
                <a:sym typeface="Arial"/>
              </a:rPr>
              <a:t>An </a:t>
            </a:r>
            <a:r>
              <a:rPr lang="en-US" sz="2800" i="1" dirty="0">
                <a:latin typeface="+mj-lt"/>
                <a:ea typeface="Arial"/>
                <a:cs typeface="Arial"/>
                <a:sym typeface="Arial"/>
              </a:rPr>
              <a:t>Efficient Real-Time Emotion Detection Using Camera and Facial </a:t>
            </a:r>
            <a:r>
              <a:rPr lang="en-US" sz="2800" i="1" dirty="0" smtClean="0">
                <a:latin typeface="+mj-lt"/>
                <a:ea typeface="Arial"/>
                <a:cs typeface="Arial"/>
                <a:sym typeface="Arial"/>
              </a:rPr>
              <a:t>Landmark”</a:t>
            </a:r>
          </a:p>
          <a:p>
            <a:pPr marL="800100" indent="-457200">
              <a:spcBef>
                <a:spcPts val="0"/>
              </a:spcBef>
              <a:buSzPct val="100000"/>
            </a:pPr>
            <a:r>
              <a:rPr lang="en-US" sz="2800" b="1" i="1" dirty="0" err="1" smtClean="0">
                <a:latin typeface="+mj-lt"/>
                <a:ea typeface="Arial"/>
                <a:cs typeface="Arial"/>
                <a:sym typeface="Arial"/>
              </a:rPr>
              <a:t>Anh</a:t>
            </a:r>
            <a:r>
              <a:rPr lang="en-US" sz="2800" b="1" i="1" dirty="0" smtClean="0">
                <a:latin typeface="+mj-lt"/>
                <a:ea typeface="Arial"/>
                <a:cs typeface="Arial"/>
                <a:sym typeface="Arial"/>
              </a:rPr>
              <a:t> Vo</a:t>
            </a:r>
            <a:r>
              <a:rPr lang="en-US" sz="2800" i="1" dirty="0" smtClean="0">
                <a:latin typeface="+mj-lt"/>
                <a:ea typeface="Arial"/>
                <a:cs typeface="Arial"/>
                <a:sym typeface="Arial"/>
              </a:rPr>
              <a:t> et al., “Facial Expression Recognition Using Pyramid Local Phase Quantization Descriptor”</a:t>
            </a:r>
            <a:endParaRPr lang="en-US" sz="28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3276600" y="6537325"/>
            <a:ext cx="2133600" cy="32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tiễn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loại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cảm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xúc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phương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pháp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latin typeface="+mj-lt"/>
              </a:rPr>
              <a:t>Lịch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sử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giải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quyết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Tính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cấp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thiết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7426712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Tính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Cấp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T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hiết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C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ủa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Đề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T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ài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323850" y="1167721"/>
            <a:ext cx="85062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khoa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tiễn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cao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thiện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xác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nghiệm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phương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pháp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mới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Nền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tảng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cốt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lõi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dụng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HCI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tiễn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loại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cảm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xúc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Các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phương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pháp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Lịch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sử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giải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quyết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latin typeface="+mj-lt"/>
              </a:rPr>
              <a:t>Tính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cấp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thiết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7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-146049"/>
            <a:ext cx="8229600" cy="1051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Cơ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Sở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Khoa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Học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662112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rot="5400000">
            <a:off x="-2605087" y="1042987"/>
            <a:ext cx="5156200" cy="516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lnTo>
                  <a:pt x="1794" y="59116"/>
                </a:lnTo>
                <a:close/>
              </a:path>
            </a:pathLst>
          </a:custGeom>
          <a:gradFill>
            <a:gsLst>
              <a:gs pos="0">
                <a:srgbClr val="DCDCDC"/>
              </a:gs>
              <a:gs pos="50000">
                <a:schemeClr val="lt2"/>
              </a:gs>
              <a:gs pos="100000">
                <a:srgbClr val="DCDCDC"/>
              </a:gs>
            </a:gsLst>
            <a:lin ang="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 rot="10800000">
            <a:off x="-2611425" y="1049325"/>
            <a:ext cx="5168900" cy="51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rot="5400000" flipH="1">
            <a:off x="-2112168" y="1616868"/>
            <a:ext cx="4191000" cy="4071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lnTo>
                  <a:pt x="59688" y="6000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338378" y="1109534"/>
            <a:ext cx="4828169" cy="4302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PCA – Principal Component Analysis 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973137" y="1130300"/>
            <a:ext cx="381000" cy="381000"/>
            <a:chOff x="3298825" y="2667000"/>
            <a:chExt cx="2563812" cy="2563812"/>
          </a:xfrm>
        </p:grpSpPr>
        <p:sp>
          <p:nvSpPr>
            <p:cNvPr id="235" name="Shape 235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1816100" y="1844675"/>
            <a:ext cx="381000" cy="381000"/>
            <a:chOff x="3298825" y="2667000"/>
            <a:chExt cx="2563812" cy="2563812"/>
          </a:xfrm>
        </p:grpSpPr>
        <p:sp>
          <p:nvSpPr>
            <p:cNvPr id="242" name="Shape 242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2206625" y="2616200"/>
            <a:ext cx="381000" cy="381000"/>
            <a:chOff x="3298825" y="2667000"/>
            <a:chExt cx="2563812" cy="2563812"/>
          </a:xfrm>
        </p:grpSpPr>
        <p:sp>
          <p:nvSpPr>
            <p:cNvPr id="249" name="Shape 249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339975" y="3454400"/>
            <a:ext cx="404812" cy="381000"/>
            <a:chOff x="3298825" y="2667000"/>
            <a:chExt cx="2563812" cy="2563812"/>
          </a:xfrm>
        </p:grpSpPr>
        <p:sp>
          <p:nvSpPr>
            <p:cNvPr id="256" name="Shape 256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579812" y="2944812"/>
              <a:ext cx="2000250" cy="200818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700462" y="3073400"/>
              <a:ext cx="1749425" cy="17526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Shape 262"/>
          <p:cNvSpPr/>
          <p:nvPr/>
        </p:nvSpPr>
        <p:spPr>
          <a:xfrm>
            <a:off x="2762828" y="3452946"/>
            <a:ext cx="3426021" cy="4032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OpenCV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98194" y="2608646"/>
            <a:ext cx="4404771" cy="427037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-like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và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Adaboost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2193926" y="4195762"/>
            <a:ext cx="393118" cy="381000"/>
            <a:chOff x="3298825" y="2667000"/>
            <a:chExt cx="2563812" cy="2563812"/>
          </a:xfrm>
        </p:grpSpPr>
        <p:sp>
          <p:nvSpPr>
            <p:cNvPr id="265" name="Shape 265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573462" y="2944812"/>
              <a:ext cx="2016125" cy="2008187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3705225" y="3073400"/>
              <a:ext cx="1733550" cy="1752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2193925" y="1790671"/>
            <a:ext cx="5302250" cy="4318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HOG – Histogram of Oriented 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Gradients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1763712" y="5026025"/>
            <a:ext cx="395287" cy="381000"/>
            <a:chOff x="3298825" y="2667000"/>
            <a:chExt cx="2563812" cy="2563812"/>
          </a:xfrm>
        </p:grpSpPr>
        <p:sp>
          <p:nvSpPr>
            <p:cNvPr id="273" name="Shape 273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700462" y="3073400"/>
              <a:ext cx="1751012" cy="175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2650595" y="4163658"/>
            <a:ext cx="2551578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Training 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914400" y="5753100"/>
            <a:ext cx="395287" cy="381000"/>
            <a:chOff x="3298825" y="2667000"/>
            <a:chExt cx="2563812" cy="2563812"/>
          </a:xfrm>
        </p:grpSpPr>
        <p:sp>
          <p:nvSpPr>
            <p:cNvPr id="281" name="Shape 28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00462" y="3073400"/>
              <a:ext cx="1751012" cy="1752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Shape 287"/>
          <p:cNvSpPr/>
          <p:nvPr/>
        </p:nvSpPr>
        <p:spPr>
          <a:xfrm>
            <a:off x="2179127" y="5012825"/>
            <a:ext cx="4578511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SVM – Support Vector 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936" y="2733655"/>
            <a:ext cx="2156348" cy="2026967"/>
          </a:xfrm>
          <a:prstGeom prst="rect">
            <a:avLst/>
          </a:prstGeom>
        </p:spPr>
      </p:pic>
      <p:sp>
        <p:nvSpPr>
          <p:cNvPr id="66" name="Shape 287"/>
          <p:cNvSpPr/>
          <p:nvPr/>
        </p:nvSpPr>
        <p:spPr>
          <a:xfrm>
            <a:off x="1317751" y="5744621"/>
            <a:ext cx="5674063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CNN – Convolutional Neural Network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800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7304049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PCA – Principal Component Analysis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56116" y="1229605"/>
            <a:ext cx="8854683" cy="441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Đ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ược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Karl Pearson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tạo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năm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1901</a:t>
            </a:r>
          </a:p>
          <a:p>
            <a:pPr lvl="1">
              <a:spcBef>
                <a:spcPts val="56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Sirovich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Kirby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năm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80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gương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cách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hiệu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quả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  <a:cs typeface="Arial" panose="020B0604020202020204" pitchFamily="34" charset="0"/>
              </a:rPr>
              <a:t>Đưa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giống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nhau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giữa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ảnh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khuôn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nhau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  <a:cs typeface="Arial" panose="020B0604020202020204" pitchFamily="34" charset="0"/>
              </a:rPr>
              <a:t>Tìm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ra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những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bố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khuôn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vectơ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riêng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Giảm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chiều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liệu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" y="-23811"/>
            <a:ext cx="725201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HISTOGRAM Of ORIENTED GRADIENTS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345688" y="1237786"/>
            <a:ext cx="8463775" cy="5567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ột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tả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năng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sử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dụng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thị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giác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xử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lý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ục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đích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Kỹ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tần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suất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xuất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hướng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dốc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phần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cục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13" y="4456100"/>
            <a:ext cx="6209524" cy="20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smtClean="0">
                <a:latin typeface="+mj-lt"/>
              </a:rPr>
              <a:t>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Đặc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trưng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Haar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-like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211872" y="961975"/>
            <a:ext cx="8686801" cy="5575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đường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dọc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ngang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chéo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cửa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sổ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trượt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vùng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mặt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2744622"/>
            <a:ext cx="3905795" cy="2010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latin typeface="+mj-lt"/>
              </a:rPr>
              <a:t>Haar</a:t>
            </a:r>
            <a:r>
              <a:rPr lang="en-US" sz="1200" b="1" dirty="0" smtClean="0">
                <a:latin typeface="+mj-lt"/>
              </a:rPr>
              <a:t>-like, </a:t>
            </a:r>
            <a:r>
              <a:rPr lang="en-US" sz="1200" b="1" dirty="0" err="1" smtClean="0">
                <a:latin typeface="+mj-lt"/>
              </a:rPr>
              <a:t>Adaboost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5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OpenCV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0" y="961975"/>
            <a:ext cx="9144000" cy="5575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viện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giác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học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Mã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nguồn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mở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rỗng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rãi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Intel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năm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1999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Gary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Bradsky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ngữ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nền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tảng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latin typeface="+mj-lt"/>
              </a:rPr>
              <a:t>OpenCV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4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Training Dataset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684361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nay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tập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như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j-lt"/>
                <a:ea typeface="Arial"/>
                <a:cs typeface="Arial"/>
                <a:sym typeface="Arial"/>
              </a:rPr>
              <a:t>Cohn-</a:t>
            </a:r>
            <a:r>
              <a:rPr lang="en-US" sz="2400" dirty="0" err="1">
                <a:latin typeface="+mj-lt"/>
                <a:ea typeface="Arial"/>
                <a:cs typeface="Arial"/>
                <a:sym typeface="Arial"/>
              </a:rPr>
              <a:t>Kanade</a:t>
            </a:r>
            <a:endParaRPr lang="en-US" sz="240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b="0" dirty="0" smtClean="0">
                <a:latin typeface="+mj-lt"/>
                <a:ea typeface="Arial"/>
                <a:cs typeface="Arial"/>
                <a:sym typeface="Arial"/>
              </a:rPr>
              <a:t>JAFFE </a:t>
            </a:r>
            <a:r>
              <a:rPr lang="en-US" sz="2400" b="0" dirty="0">
                <a:latin typeface="+mj-lt"/>
                <a:ea typeface="Arial"/>
                <a:cs typeface="Arial"/>
                <a:sym typeface="Arial"/>
              </a:rPr>
              <a:t>(Japanese Female Facial </a:t>
            </a:r>
            <a:r>
              <a:rPr lang="en-US" sz="2400" b="0" dirty="0" smtClean="0">
                <a:latin typeface="+mj-lt"/>
                <a:ea typeface="Arial"/>
                <a:cs typeface="Arial"/>
                <a:sym typeface="Arial"/>
              </a:rPr>
              <a:t>Expression</a:t>
            </a:r>
            <a:r>
              <a:rPr lang="en-US" sz="24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b="0" dirty="0" smtClean="0">
                <a:latin typeface="+mj-lt"/>
                <a:ea typeface="Arial"/>
                <a:cs typeface="Arial"/>
                <a:sym typeface="Arial"/>
              </a:rPr>
              <a:t>MMI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400" b="0" dirty="0" smtClean="0">
                <a:latin typeface="+mj-lt"/>
                <a:ea typeface="Arial"/>
                <a:cs typeface="Arial"/>
                <a:sym typeface="Arial"/>
              </a:rPr>
              <a:t>FERG-DB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</a:t>
            </a:r>
            <a:r>
              <a:rPr lang="en-US" sz="1200" b="1" dirty="0" smtClean="0">
                <a:latin typeface="+mj-lt"/>
              </a:rPr>
              <a:t>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17786" y="46736"/>
            <a:ext cx="8229600" cy="8715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Nội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Dung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1663273" y="1246092"/>
            <a:ext cx="5990457" cy="627063"/>
            <a:chOff x="1981200" y="1757362"/>
            <a:chExt cx="5106988" cy="627063"/>
          </a:xfrm>
        </p:grpSpPr>
        <p:cxnSp>
          <p:nvCxnSpPr>
            <p:cNvPr id="123" name="Shape 123"/>
            <p:cNvCxnSpPr/>
            <p:nvPr/>
          </p:nvCxnSpPr>
          <p:spPr>
            <a:xfrm>
              <a:off x="2286000" y="2384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4" name="Shape 124"/>
            <p:cNvSpPr txBox="1"/>
            <p:nvPr/>
          </p:nvSpPr>
          <p:spPr>
            <a:xfrm rot="3360000">
              <a:off x="2001837" y="1808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659062" y="1757362"/>
              <a:ext cx="4429126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Tổng</a:t>
              </a:r>
              <a:r>
                <a:rPr lang="en-US" sz="28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quan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2057400" y="1851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1566471" y="2009851"/>
            <a:ext cx="6083266" cy="688633"/>
            <a:chOff x="1891664" y="2486196"/>
            <a:chExt cx="5194936" cy="688633"/>
          </a:xfrm>
        </p:grpSpPr>
        <p:cxnSp>
          <p:nvCxnSpPr>
            <p:cNvPr id="128" name="Shape 128"/>
            <p:cNvCxnSpPr/>
            <p:nvPr/>
          </p:nvCxnSpPr>
          <p:spPr>
            <a:xfrm>
              <a:off x="2286000" y="3146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9" name="Shape 129"/>
            <p:cNvSpPr txBox="1"/>
            <p:nvPr/>
          </p:nvSpPr>
          <p:spPr>
            <a:xfrm rot="3360000">
              <a:off x="2001837" y="2570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659062" y="2543175"/>
              <a:ext cx="4357687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tiễn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057400" y="2613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66471" y="2867101"/>
            <a:ext cx="6083266" cy="688633"/>
            <a:chOff x="1891664" y="3378370"/>
            <a:chExt cx="5194936" cy="688633"/>
          </a:xfrm>
        </p:grpSpPr>
        <p:cxnSp>
          <p:nvCxnSpPr>
            <p:cNvPr id="133" name="Shape 133"/>
            <p:cNvCxnSpPr/>
            <p:nvPr/>
          </p:nvCxnSpPr>
          <p:spPr>
            <a:xfrm>
              <a:off x="2286000" y="40386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4" name="Shape 134"/>
            <p:cNvSpPr txBox="1"/>
            <p:nvPr/>
          </p:nvSpPr>
          <p:spPr>
            <a:xfrm rot="3360000">
              <a:off x="2001837" y="34623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2659062" y="3395662"/>
              <a:ext cx="43830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2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2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+mj-lt"/>
                </a:rPr>
                <a:t>khoa</a:t>
              </a:r>
              <a:r>
                <a:rPr lang="en-US" sz="2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+mj-lt"/>
                </a:rPr>
                <a:t>học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057400" y="35052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1566471" y="3705300"/>
            <a:ext cx="6083266" cy="688633"/>
            <a:chOff x="1891664" y="4216570"/>
            <a:chExt cx="5194936" cy="688633"/>
          </a:xfrm>
        </p:grpSpPr>
        <p:cxnSp>
          <p:nvCxnSpPr>
            <p:cNvPr id="138" name="Shape 138"/>
            <p:cNvCxnSpPr/>
            <p:nvPr/>
          </p:nvCxnSpPr>
          <p:spPr>
            <a:xfrm>
              <a:off x="2286000" y="48768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9" name="Shape 139"/>
            <p:cNvSpPr txBox="1"/>
            <p:nvPr/>
          </p:nvSpPr>
          <p:spPr>
            <a:xfrm rot="3360000">
              <a:off x="2001837" y="43005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659062" y="4257675"/>
              <a:ext cx="4305300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Nội</a:t>
              </a:r>
              <a:r>
                <a:rPr lang="en-US" sz="2800" i="0" u="none" strike="noStrike" cap="none" dirty="0">
                  <a:solidFill>
                    <a:schemeClr val="tx1"/>
                  </a:solidFill>
                  <a:latin typeface="+mj-lt"/>
                </a:rPr>
                <a:t> dung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hiện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057400" y="43434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1663273" y="4675093"/>
            <a:ext cx="6644386" cy="582613"/>
            <a:chOff x="1981200" y="5186362"/>
            <a:chExt cx="5671176" cy="582613"/>
          </a:xfrm>
        </p:grpSpPr>
        <p:cxnSp>
          <p:nvCxnSpPr>
            <p:cNvPr id="143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44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659062" y="5186362"/>
              <a:ext cx="4993314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Kết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quả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đánh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giá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,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hướng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phát</a:t>
              </a:r>
              <a:r>
                <a:rPr lang="en-US" sz="28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triển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" name="Shape 142"/>
          <p:cNvGrpSpPr/>
          <p:nvPr/>
        </p:nvGrpSpPr>
        <p:grpSpPr>
          <a:xfrm>
            <a:off x="1596462" y="5477837"/>
            <a:ext cx="6083266" cy="688633"/>
            <a:chOff x="1891664" y="5108745"/>
            <a:chExt cx="5194936" cy="688633"/>
          </a:xfrm>
        </p:grpSpPr>
        <p:cxnSp>
          <p:nvCxnSpPr>
            <p:cNvPr id="30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31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45"/>
            <p:cNvSpPr txBox="1"/>
            <p:nvPr/>
          </p:nvSpPr>
          <p:spPr>
            <a:xfrm>
              <a:off x="2659062" y="5186362"/>
              <a:ext cx="43529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Tài</a:t>
              </a:r>
              <a:r>
                <a:rPr lang="en-US" sz="28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liệu</a:t>
              </a:r>
              <a:r>
                <a:rPr lang="en-US" sz="28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tham</a:t>
              </a:r>
              <a:r>
                <a:rPr lang="en-US" sz="28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2800" i="0" u="none" strike="noStrike" cap="none" dirty="0" err="1">
                  <a:solidFill>
                    <a:schemeClr val="tx1"/>
                  </a:solidFill>
                  <a:latin typeface="+mj-lt"/>
                </a:rPr>
                <a:t>khảo</a:t>
              </a:r>
              <a:endParaRPr lang="en-US" sz="28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lang="en-US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32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88" y="1405052"/>
            <a:ext cx="7081024" cy="490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31488" y="798103"/>
            <a:ext cx="588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Tập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Cohn-</a:t>
            </a:r>
            <a:r>
              <a:rPr lang="en-US" sz="2800" dirty="0" err="1" smtClean="0">
                <a:latin typeface="+mj-lt"/>
              </a:rPr>
              <a:t>Kanade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</a:t>
            </a:r>
            <a:r>
              <a:rPr lang="en-US" sz="1200" b="1" dirty="0" smtClean="0">
                <a:latin typeface="+mj-lt"/>
              </a:rPr>
              <a:t>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32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8" y="1623896"/>
            <a:ext cx="7081024" cy="46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31488" y="798103"/>
            <a:ext cx="588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Tập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r>
              <a:rPr lang="en-US" sz="2800" dirty="0" smtClean="0">
                <a:latin typeface="+mj-lt"/>
              </a:rPr>
              <a:t> JAFFE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</a:t>
            </a:r>
            <a:r>
              <a:rPr lang="en-US" sz="1200" b="1" dirty="0" smtClean="0">
                <a:latin typeface="+mj-lt"/>
              </a:rPr>
              <a:t>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20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ea typeface="Arial"/>
                <a:cs typeface="Arial"/>
                <a:sym typeface="Arial"/>
              </a:rPr>
              <a:t>SVM – </a:t>
            </a:r>
            <a:r>
              <a:rPr lang="en-US" sz="3000" b="1" i="0" u="none" strike="noStrike" cap="none" dirty="0" smtClean="0">
                <a:ea typeface="Arial"/>
                <a:cs typeface="Arial"/>
                <a:sym typeface="Arial"/>
              </a:rPr>
              <a:t>Support Vector Machine</a:t>
            </a:r>
            <a:endParaRPr lang="en-US" sz="3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214311" y="928687"/>
            <a:ext cx="7825717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giám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sát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Phân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dữ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liệu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Char char="▪"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ùng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phân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lớp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>
                <a:latin typeface="+mj-lt"/>
                <a:ea typeface="Arial"/>
                <a:cs typeface="Arial"/>
                <a:sym typeface="Arial"/>
              </a:rPr>
              <a:t>hồi</a:t>
            </a:r>
            <a:r>
              <a:rPr lang="en-US" sz="28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quy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66" y="3575050"/>
            <a:ext cx="44005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2917291" y="6409045"/>
            <a:ext cx="3560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dirty="0"/>
              <a:t> https://goo.gl/VUPvAr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</a:t>
            </a:r>
            <a:r>
              <a:rPr lang="en-US" sz="1200" b="1" dirty="0" smtClean="0">
                <a:latin typeface="+mj-lt"/>
              </a:rPr>
              <a:t>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CNN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smtClean="0">
                <a:ea typeface="Arial"/>
                <a:cs typeface="Arial"/>
                <a:sym typeface="Arial"/>
              </a:rPr>
              <a:t>CNN </a:t>
            </a:r>
            <a:r>
              <a:rPr lang="en-US" sz="2800" b="1" i="0" u="none" strike="noStrike" cap="none" dirty="0">
                <a:ea typeface="Arial"/>
                <a:cs typeface="Arial"/>
                <a:sym typeface="Arial"/>
              </a:rPr>
              <a:t>– </a:t>
            </a:r>
            <a:r>
              <a:rPr lang="en-US" sz="2800" b="1" i="0" u="none" strike="noStrike" cap="none" dirty="0" smtClean="0">
                <a:ea typeface="Arial"/>
                <a:cs typeface="Arial"/>
                <a:sym typeface="Arial"/>
              </a:rPr>
              <a:t>Convolutional Neutral Network</a:t>
            </a:r>
            <a:endParaRPr lang="en-US" sz="28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211873" y="928687"/>
            <a:ext cx="8653347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nơ-ron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chập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biệt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MLP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Công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cụ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mạnh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mẽ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sâu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học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sz="1200" b="1" dirty="0">
                <a:latin typeface="+mj-lt"/>
              </a:rPr>
              <a:t> </a:t>
            </a:r>
            <a:r>
              <a:rPr lang="en-US" sz="1200" b="1" dirty="0" smtClean="0">
                <a:latin typeface="+mj-lt"/>
              </a:rPr>
              <a:t>   </a:t>
            </a:r>
            <a:r>
              <a:rPr lang="en-US" sz="1200" dirty="0" smtClean="0">
                <a:latin typeface="+mj-lt"/>
              </a:rPr>
              <a:t>PCA</a:t>
            </a:r>
          </a:p>
          <a:p>
            <a:pPr lvl="3" algn="r"/>
            <a:r>
              <a:rPr lang="en-US" sz="1200" dirty="0" smtClean="0">
                <a:latin typeface="+mj-lt"/>
              </a:rPr>
              <a:t>    HOG</a:t>
            </a: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Haar</a:t>
            </a:r>
            <a:r>
              <a:rPr lang="en-US" sz="1200" dirty="0" smtClean="0">
                <a:latin typeface="+mj-lt"/>
              </a:rPr>
              <a:t>-like, </a:t>
            </a:r>
            <a:r>
              <a:rPr lang="en-US" sz="1200" dirty="0" err="1" smtClean="0">
                <a:latin typeface="+mj-lt"/>
              </a:rPr>
              <a:t>Adaboost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latin typeface="+mj-lt"/>
              </a:rPr>
              <a:t>OpenCV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Training Dataset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SVM</a:t>
            </a:r>
          </a:p>
          <a:p>
            <a:pPr lvl="3" algn="r"/>
            <a:r>
              <a:rPr lang="en-US" sz="1200" dirty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   </a:t>
            </a:r>
            <a:r>
              <a:rPr lang="en-US" sz="1200" b="1" dirty="0" smtClean="0">
                <a:latin typeface="+mj-lt"/>
              </a:rPr>
              <a:t>CNN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-146049"/>
            <a:ext cx="8229600" cy="1051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6350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200" b="1" dirty="0" err="1">
                <a:ea typeface="Arial"/>
                <a:cs typeface="Arial"/>
                <a:sym typeface="Arial"/>
              </a:rPr>
              <a:t>Nội</a:t>
            </a:r>
            <a:r>
              <a:rPr lang="en-US" sz="3200" b="1" dirty="0">
                <a:ea typeface="Arial"/>
                <a:cs typeface="Arial"/>
                <a:sym typeface="Arial"/>
              </a:rPr>
              <a:t> 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Dung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Thực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Hiện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662112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rot="5400000">
            <a:off x="-2605087" y="1042987"/>
            <a:ext cx="5156200" cy="516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lnTo>
                  <a:pt x="1794" y="59116"/>
                </a:lnTo>
                <a:close/>
              </a:path>
            </a:pathLst>
          </a:custGeom>
          <a:gradFill>
            <a:gsLst>
              <a:gs pos="0">
                <a:srgbClr val="DCDCDC"/>
              </a:gs>
              <a:gs pos="50000">
                <a:schemeClr val="lt2"/>
              </a:gs>
              <a:gs pos="100000">
                <a:srgbClr val="DCDCDC"/>
              </a:gs>
            </a:gsLst>
            <a:lin ang="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rot="5400000" flipH="1">
            <a:off x="-2112168" y="1616868"/>
            <a:ext cx="4191000" cy="40719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lnTo>
                  <a:pt x="59688" y="6000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1338379" y="1109534"/>
            <a:ext cx="2887934" cy="4302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Sơ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đồ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hệ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thống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973137" y="1130300"/>
            <a:ext cx="381000" cy="381000"/>
            <a:chOff x="3298825" y="2667000"/>
            <a:chExt cx="2563812" cy="2563812"/>
          </a:xfrm>
        </p:grpSpPr>
        <p:sp>
          <p:nvSpPr>
            <p:cNvPr id="235" name="Shape 235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1816100" y="1844675"/>
            <a:ext cx="381000" cy="381000"/>
            <a:chOff x="3298825" y="2667000"/>
            <a:chExt cx="2563812" cy="2563812"/>
          </a:xfrm>
        </p:grpSpPr>
        <p:sp>
          <p:nvSpPr>
            <p:cNvPr id="242" name="Shape 242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2206625" y="2616200"/>
            <a:ext cx="381000" cy="381000"/>
            <a:chOff x="3298825" y="2667000"/>
            <a:chExt cx="2563812" cy="2563812"/>
          </a:xfrm>
        </p:grpSpPr>
        <p:sp>
          <p:nvSpPr>
            <p:cNvPr id="249" name="Shape 249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339975" y="3454400"/>
            <a:ext cx="404812" cy="381000"/>
            <a:chOff x="3298825" y="2667000"/>
            <a:chExt cx="2563812" cy="2563812"/>
          </a:xfrm>
        </p:grpSpPr>
        <p:sp>
          <p:nvSpPr>
            <p:cNvPr id="256" name="Shape 256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579812" y="2944812"/>
              <a:ext cx="2000250" cy="2008187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3700462" y="3073400"/>
              <a:ext cx="1749425" cy="17526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Shape 262"/>
          <p:cNvSpPr/>
          <p:nvPr/>
        </p:nvSpPr>
        <p:spPr>
          <a:xfrm>
            <a:off x="2762828" y="3452946"/>
            <a:ext cx="3939055" cy="4032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landmarks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gương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98194" y="2608646"/>
            <a:ext cx="4404771" cy="427037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viên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2193926" y="4195762"/>
            <a:ext cx="393118" cy="381000"/>
            <a:chOff x="3298825" y="2667000"/>
            <a:chExt cx="2563812" cy="2563812"/>
          </a:xfrm>
        </p:grpSpPr>
        <p:sp>
          <p:nvSpPr>
            <p:cNvPr id="265" name="Shape 265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3573462" y="2944812"/>
              <a:ext cx="2016125" cy="2008187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3705225" y="3073400"/>
              <a:ext cx="1733550" cy="1752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2193924" y="1790671"/>
            <a:ext cx="3950397" cy="4318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luyện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1763712" y="5026025"/>
            <a:ext cx="395287" cy="381000"/>
            <a:chOff x="3298825" y="2667000"/>
            <a:chExt cx="2563812" cy="2563812"/>
          </a:xfrm>
        </p:grpSpPr>
        <p:sp>
          <p:nvSpPr>
            <p:cNvPr id="273" name="Shape 273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700462" y="3073400"/>
              <a:ext cx="1751012" cy="175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Shape 279"/>
          <p:cNvSpPr/>
          <p:nvPr/>
        </p:nvSpPr>
        <p:spPr>
          <a:xfrm>
            <a:off x="2606517" y="4183604"/>
            <a:ext cx="3861190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trưng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914400" y="5753100"/>
            <a:ext cx="395287" cy="381000"/>
            <a:chOff x="3298825" y="2667000"/>
            <a:chExt cx="2563812" cy="2563812"/>
          </a:xfrm>
        </p:grpSpPr>
        <p:sp>
          <p:nvSpPr>
            <p:cNvPr id="281" name="Shape 28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00462" y="3073400"/>
              <a:ext cx="1751012" cy="1752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Shape 287"/>
          <p:cNvSpPr/>
          <p:nvPr/>
        </p:nvSpPr>
        <p:spPr>
          <a:xfrm>
            <a:off x="2179127" y="5012825"/>
            <a:ext cx="4823838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với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SVM/CNN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Shape 287"/>
          <p:cNvSpPr/>
          <p:nvPr/>
        </p:nvSpPr>
        <p:spPr>
          <a:xfrm>
            <a:off x="1317751" y="5744621"/>
            <a:ext cx="2908562" cy="4445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Lưu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Đồ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Hoạt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Động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Hệ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Thống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6" y="627781"/>
            <a:ext cx="6544588" cy="62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Sơ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đồ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hệ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thống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Module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Hệ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Thống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6" y="804498"/>
            <a:ext cx="8155487" cy="5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Chuẩn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Bị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Dữ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Luyện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Tổ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chức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thể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lượng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từng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khác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nhau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b="1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0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Tiền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Xử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Lý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Ảnh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110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hóa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</a:rPr>
              <a:t>chuyển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các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ảnh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về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cùng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một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kích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thước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nhưng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vẫn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giữ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nguyên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nội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dung </a:t>
            </a:r>
            <a:r>
              <a:rPr lang="en-US" sz="2800" dirty="0" err="1" smtClean="0">
                <a:latin typeface="+mj-lt"/>
              </a:rPr>
              <a:t>ảnh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không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biến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dạng</a:t>
            </a:r>
            <a:endParaRPr lang="en-US" sz="2800" dirty="0" smtClean="0">
              <a:latin typeface="+mj-lt"/>
            </a:endParaRPr>
          </a:p>
          <a:p>
            <a:pPr lvl="0">
              <a:spcBef>
                <a:spcPts val="110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55445" y="5175765"/>
            <a:ext cx="65439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" y="3143499"/>
            <a:ext cx="7628571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Hiện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Vùng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Ứng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Viên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Dùng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Haar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-like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không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viên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b="1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7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699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Tổng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Quan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662112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-26987" y="5724525"/>
            <a:ext cx="673100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-2422525" y="1627187"/>
            <a:ext cx="4824412" cy="4770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lnTo>
                  <a:pt x="1794" y="59116"/>
                </a:lnTo>
                <a:close/>
              </a:path>
            </a:pathLst>
          </a:custGeom>
          <a:gradFill>
            <a:gsLst>
              <a:gs pos="0">
                <a:srgbClr val="DCDCDC"/>
              </a:gs>
              <a:gs pos="50000">
                <a:schemeClr val="lt2"/>
              </a:gs>
              <a:gs pos="100000">
                <a:srgbClr val="DCDCDC"/>
              </a:gs>
            </a:gsLst>
            <a:lin ang="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 rot="10800000">
            <a:off x="-2395538" y="1600188"/>
            <a:ext cx="4770437" cy="482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5400000" flipH="1">
            <a:off x="-2017712" y="2062162"/>
            <a:ext cx="4032250" cy="393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lnTo>
                  <a:pt x="59688" y="60000"/>
                </a:lnTo>
                <a:close/>
              </a:path>
            </a:pathLst>
          </a:custGeom>
          <a:solidFill>
            <a:srgbClr val="BBE0E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 rot="10800000" flipH="1">
            <a:off x="-1966900" y="2011350"/>
            <a:ext cx="3930650" cy="403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440055" y="2954325"/>
            <a:ext cx="3693116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Đặt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vấn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đề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754179" y="1879600"/>
            <a:ext cx="3656100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</a:rPr>
              <a:t>Giới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</a:rPr>
              <a:t>thiệu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</a:rPr>
              <a:t>chung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1336675" y="1998662"/>
            <a:ext cx="381000" cy="381000"/>
            <a:chOff x="3298825" y="2667000"/>
            <a:chExt cx="2563812" cy="2563812"/>
          </a:xfrm>
        </p:grpSpPr>
        <p:sp>
          <p:nvSpPr>
            <p:cNvPr id="164" name="Shape 164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2036762" y="3025775"/>
            <a:ext cx="381000" cy="381000"/>
            <a:chOff x="3298825" y="2667000"/>
            <a:chExt cx="2563812" cy="2563812"/>
          </a:xfrm>
        </p:grpSpPr>
        <p:sp>
          <p:nvSpPr>
            <p:cNvPr id="171" name="Shape 17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133600" y="4125912"/>
            <a:ext cx="381000" cy="381000"/>
            <a:chOff x="3298825" y="2667000"/>
            <a:chExt cx="2563812" cy="2563812"/>
          </a:xfrm>
        </p:grpSpPr>
        <p:sp>
          <p:nvSpPr>
            <p:cNvPr id="178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2548014" y="4062412"/>
            <a:ext cx="4270241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Phạm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vi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đề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tài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406">
            <a:off x="-901565" y="2604952"/>
            <a:ext cx="2845046" cy="2845046"/>
          </a:xfrm>
          <a:prstGeom prst="rect">
            <a:avLst/>
          </a:prstGeom>
        </p:spPr>
      </p:pic>
      <p:grpSp>
        <p:nvGrpSpPr>
          <p:cNvPr id="35" name="Shape 177"/>
          <p:cNvGrpSpPr/>
          <p:nvPr/>
        </p:nvGrpSpPr>
        <p:grpSpPr>
          <a:xfrm>
            <a:off x="1714720" y="5238638"/>
            <a:ext cx="381000" cy="381000"/>
            <a:chOff x="3298825" y="2667000"/>
            <a:chExt cx="2563812" cy="2563812"/>
          </a:xfrm>
        </p:grpSpPr>
        <p:sp>
          <p:nvSpPr>
            <p:cNvPr id="36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Shape 184"/>
          <p:cNvSpPr/>
          <p:nvPr/>
        </p:nvSpPr>
        <p:spPr>
          <a:xfrm>
            <a:off x="2129134" y="5175138"/>
            <a:ext cx="4004037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tiêu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đề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tài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Lấy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Landmarks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G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ương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M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ặt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landmarks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vừa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được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47625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Rút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Trích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Đặc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Trưng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Rút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trích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HOG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từng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b="1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86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Mô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Hình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SVM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Tìm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9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Mạng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CNN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Chọn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CNN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CNN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3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Nhận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Dạng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Cảm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Xúc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214312" y="928687"/>
            <a:ext cx="88581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Kiểm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tập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xác,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sai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thiện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Chọn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trường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hợp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tốt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nhất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endParaRPr lang="en-US" sz="28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Nội</a:t>
            </a:r>
            <a:r>
              <a:rPr lang="en-US" dirty="0" smtClean="0">
                <a:latin typeface="+mj-lt"/>
              </a:rPr>
              <a:t> dung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hiện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Sơ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đồ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hệ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thống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Chuẩn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bị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liệu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vùng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mặt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Lấy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landmarks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Rút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trích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đặc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trưng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Huấn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luyện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SVM</a:t>
            </a:r>
          </a:p>
          <a:p>
            <a:pPr lvl="3" algn="r"/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Nhận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699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ea typeface="Arial"/>
                <a:cs typeface="Arial"/>
                <a:sym typeface="Arial"/>
              </a:rPr>
              <a:t>L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uận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662112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-26987" y="5724525"/>
            <a:ext cx="673100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-2422525" y="1627187"/>
            <a:ext cx="4824412" cy="4770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lnTo>
                  <a:pt x="1794" y="59116"/>
                </a:lnTo>
                <a:close/>
              </a:path>
            </a:pathLst>
          </a:custGeom>
          <a:gradFill>
            <a:gsLst>
              <a:gs pos="0">
                <a:srgbClr val="DCDCDC"/>
              </a:gs>
              <a:gs pos="50000">
                <a:schemeClr val="lt2"/>
              </a:gs>
              <a:gs pos="100000">
                <a:srgbClr val="DCDCDC"/>
              </a:gs>
            </a:gsLst>
            <a:lin ang="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 rot="10800000">
            <a:off x="-2395538" y="1600188"/>
            <a:ext cx="4770437" cy="482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5400000" flipH="1">
            <a:off x="-2017712" y="2062162"/>
            <a:ext cx="4032250" cy="393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lnTo>
                  <a:pt x="59688" y="6000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440055" y="2954325"/>
            <a:ext cx="3693116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Thách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thức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754179" y="1879600"/>
            <a:ext cx="3656100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Kết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quả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1336675" y="1998662"/>
            <a:ext cx="381000" cy="381000"/>
            <a:chOff x="3298825" y="2667000"/>
            <a:chExt cx="2563812" cy="2563812"/>
          </a:xfrm>
        </p:grpSpPr>
        <p:sp>
          <p:nvSpPr>
            <p:cNvPr id="164" name="Shape 164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2036762" y="3025775"/>
            <a:ext cx="381000" cy="381000"/>
            <a:chOff x="3298825" y="2667000"/>
            <a:chExt cx="2563812" cy="2563812"/>
          </a:xfrm>
        </p:grpSpPr>
        <p:sp>
          <p:nvSpPr>
            <p:cNvPr id="171" name="Shape 17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133600" y="4125912"/>
            <a:ext cx="381000" cy="381000"/>
            <a:chOff x="3298825" y="2667000"/>
            <a:chExt cx="2563812" cy="2563812"/>
          </a:xfrm>
        </p:grpSpPr>
        <p:sp>
          <p:nvSpPr>
            <p:cNvPr id="178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2548014" y="4062412"/>
            <a:ext cx="4270241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3" name="Shape 177"/>
          <p:cNvGrpSpPr/>
          <p:nvPr/>
        </p:nvGrpSpPr>
        <p:grpSpPr>
          <a:xfrm>
            <a:off x="1682742" y="5238638"/>
            <a:ext cx="381000" cy="381000"/>
            <a:chOff x="3298825" y="2667000"/>
            <a:chExt cx="2563812" cy="2563812"/>
          </a:xfrm>
        </p:grpSpPr>
        <p:sp>
          <p:nvSpPr>
            <p:cNvPr id="34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Shape 184"/>
          <p:cNvSpPr/>
          <p:nvPr/>
        </p:nvSpPr>
        <p:spPr>
          <a:xfrm>
            <a:off x="2097156" y="5175138"/>
            <a:ext cx="4270241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W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ebcam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SVM: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8" y="1370834"/>
            <a:ext cx="7268589" cy="5487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tĩnh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CNN: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5" y="2166761"/>
            <a:ext cx="519185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từ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Webcam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CNN: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857117"/>
            <a:ext cx="725906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CNN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Cohn-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Kanade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JAFFE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2238170"/>
            <a:ext cx="560148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Giới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Thiệu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Chung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7009" y="-1830"/>
            <a:ext cx="1836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quan</a:t>
            </a:r>
            <a:endParaRPr lang="en-US" dirty="0" smtClean="0">
              <a:latin typeface="+mj-lt"/>
            </a:endParaRPr>
          </a:p>
          <a:p>
            <a:pPr algn="r"/>
            <a:r>
              <a:rPr lang="en-US" sz="1200" b="1" dirty="0" err="1" smtClean="0">
                <a:latin typeface="+mj-lt"/>
              </a:rPr>
              <a:t>Giới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thiệu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chung</a:t>
            </a:r>
            <a:endParaRPr lang="en-US" sz="1200" b="1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Đặt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vấn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đề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Phạm</a:t>
            </a:r>
            <a:r>
              <a:rPr lang="en-US" sz="1200" dirty="0" smtClean="0">
                <a:latin typeface="+mj-lt"/>
              </a:rPr>
              <a:t> vi </a:t>
            </a:r>
            <a:r>
              <a:rPr lang="en-US" sz="1200" dirty="0" err="1" smtClean="0">
                <a:latin typeface="+mj-lt"/>
              </a:rPr>
              <a:t>đề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>
                <a:latin typeface="+mj-lt"/>
              </a:rPr>
              <a:t>Mục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tiêu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đề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>
              <a:latin typeface="+mj-lt"/>
            </a:endParaRPr>
          </a:p>
        </p:txBody>
      </p:sp>
      <p:sp>
        <p:nvSpPr>
          <p:cNvPr id="6" name="Shape 197"/>
          <p:cNvSpPr txBox="1">
            <a:spLocks noGrp="1"/>
          </p:cNvSpPr>
          <p:nvPr>
            <p:ph idx="1"/>
          </p:nvPr>
        </p:nvSpPr>
        <p:spPr>
          <a:xfrm>
            <a:off x="500062" y="1052512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>
              <a:spcBef>
                <a:spcPts val="500"/>
              </a:spcBef>
              <a:buSzPct val="100000"/>
            </a:pP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xúc có vai trò quan trọng trong giao tiếp</a:t>
            </a:r>
          </a:p>
          <a:p>
            <a:pPr marL="457200">
              <a:spcBef>
                <a:spcPts val="500"/>
              </a:spcBef>
              <a:buSzPct val="100000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Cảm xúc thể hiện rõ nhất qua gương mặt</a:t>
            </a:r>
          </a:p>
          <a:p>
            <a:pPr marL="457200">
              <a:spcBef>
                <a:spcPts val="500"/>
              </a:spcBef>
              <a:buSzPct val="100000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Hỗ trợ tương tác người – máy</a:t>
            </a:r>
          </a:p>
          <a:p>
            <a:pPr marL="457200">
              <a:spcBef>
                <a:spcPts val="500"/>
              </a:spcBef>
              <a:buSzPct val="100000"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Có nhiều ứng dụng hữu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SVM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Cohn-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Kanade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JAFFE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2152433"/>
            <a:ext cx="663032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7" y="1505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7" y="1505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)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b="1" dirty="0" err="1" smtClean="0">
                <a:latin typeface="+mj-lt"/>
              </a:rPr>
              <a:t>Kết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quả</a:t>
            </a:r>
            <a:endParaRPr lang="en-US" sz="1200" b="1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r>
              <a:rPr lang="en-US" sz="1200" dirty="0" smtClean="0">
                <a:latin typeface="+mj-lt"/>
              </a:rPr>
              <a:t>    </a:t>
            </a: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7" y="17273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Thách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Thức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Bài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toán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khó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Mang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tính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tương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đối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Cảm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xúc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rất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đa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dạng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Sự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sai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khác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giữa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các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cảm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xúc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không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nhiều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Môi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trường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thực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>
                <a:cs typeface="Arial" panose="020B0604020202020204" pitchFamily="34" charset="0"/>
              </a:rPr>
              <a:t>nghiệm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>
                <a:cs typeface="Arial" panose="020B0604020202020204" pitchFamily="34" charset="0"/>
              </a:rPr>
              <a:t>Chất</a:t>
            </a:r>
            <a:r>
              <a:rPr lang="en-US" sz="2800" dirty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lượng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đầu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vào</a:t>
            </a:r>
            <a:endParaRPr lang="en-US" sz="2800" dirty="0"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Kết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quả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Thách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thức</a:t>
            </a:r>
            <a:endParaRPr lang="en-US" sz="1200" b="1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7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Đánh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Giá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hiểu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cá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cơ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bản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phương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pháp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PCA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Haar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-like, HOG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Bộ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SVM, CNN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2800" b="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Kết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quả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b="1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88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Hướng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Triển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457200" y="900112"/>
            <a:ext cx="8160327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Tăng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phức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tạp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hơn</a:t>
            </a:r>
            <a:endParaRPr lang="en-US" sz="28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vào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thực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tế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một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lĩnh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vực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endParaRPr lang="en-US" sz="28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Cải</a:t>
            </a:r>
            <a:r>
              <a:rPr lang="en-US" sz="28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thiện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độ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chính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>
                <a:latin typeface="+mj-lt"/>
                <a:cs typeface="Arial" panose="020B0604020202020204" pitchFamily="34" charset="0"/>
              </a:rPr>
              <a:t>đề</a:t>
            </a:r>
            <a:r>
              <a:rPr lang="en-US" sz="2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0" dirty="0" err="1" smtClean="0">
                <a:latin typeface="+mj-lt"/>
                <a:cs typeface="Arial" panose="020B0604020202020204" pitchFamily="34" charset="0"/>
              </a:rPr>
              <a:t>tài</a:t>
            </a:r>
            <a:endParaRPr lang="en-US" sz="28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Chọn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liệu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009" y="-1830"/>
            <a:ext cx="1836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luận</a:t>
            </a:r>
            <a:endParaRPr lang="en-US" dirty="0" smtClean="0">
              <a:latin typeface="+mj-lt"/>
            </a:endParaRPr>
          </a:p>
          <a:p>
            <a:pPr lvl="3" algn="r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</a:t>
            </a:r>
            <a:r>
              <a:rPr lang="en-US" sz="1200" dirty="0" err="1" smtClean="0">
                <a:latin typeface="+mj-lt"/>
              </a:rPr>
              <a:t>Kết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quả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err="1" smtClean="0">
                <a:latin typeface="+mj-lt"/>
              </a:rPr>
              <a:t>Thách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thức</a:t>
            </a:r>
            <a:endParaRPr lang="en-US" sz="1200" dirty="0" smtClean="0">
              <a:latin typeface="+mj-lt"/>
            </a:endParaRPr>
          </a:p>
          <a:p>
            <a:pPr lvl="3" algn="r"/>
            <a:r>
              <a:rPr lang="en-US" sz="1200" dirty="0" smtClean="0">
                <a:latin typeface="+mj-lt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Đánh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giá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  <a:p>
            <a:pPr lvl="3" algn="r"/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+mj-lt"/>
              </a:rPr>
              <a:t>triển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-1" y="-168818"/>
            <a:ext cx="9144000" cy="1006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Tài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Tham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Khảo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0" y="557561"/>
            <a:ext cx="9143999" cy="6300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Việt</a:t>
            </a:r>
            <a:endParaRPr lang="en-US" sz="1600" b="1" strike="noStrike" cap="none" dirty="0" smtClean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[1]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Xuân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toán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khuôn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2D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Hà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Nội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2010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Bảo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et al. “”</a:t>
            </a:r>
            <a:endParaRPr lang="en-US" sz="1600" i="1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thống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cảnh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báo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tài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xế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buồn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ngủ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Thơ-2017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[4]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Vân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biểu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trong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tương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Hải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Phòng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2016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Anh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James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Pao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 Through Facial Feature Recognition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Monika Dubey, Prof.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Lokesh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Singh,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Automatic Emotion Recognition Using Facial Expression: A Review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Dharmesh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Mausmi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Kulshreshtha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Detection: A Feature Analysis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Department of Computer Science,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Veermate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Jijabai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Technology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Instatue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Mumbai, India.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4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Pascal Ackermann, Christian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Kohlschein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Jó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Ágila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Bitschx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Klaus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Wehrlex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and Sabina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Jeschke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EEG-based Automatic Emotion Recognition: Feature Extraction, Selection and Classification Methods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 </a:t>
            </a:r>
            <a:endParaRPr lang="en-US" sz="1600" dirty="0" smtClean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[5] Amit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Konar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“Emotion Recognition. A Pattern Analysis Approach”, India-2014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[6] </a:t>
            </a:r>
            <a:r>
              <a:rPr lang="en-US" sz="1600" dirty="0" err="1">
                <a:cs typeface="Arial" panose="020B0604020202020204" pitchFamily="34" charset="0"/>
              </a:rPr>
              <a:t>Lê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Hoàng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Thái</a:t>
            </a:r>
            <a:r>
              <a:rPr lang="en-US" sz="1600" dirty="0">
                <a:cs typeface="Arial" panose="020B0604020202020204" pitchFamily="34" charset="0"/>
              </a:rPr>
              <a:t> et al., </a:t>
            </a:r>
            <a:r>
              <a:rPr lang="en-US" sz="1600" i="1" dirty="0">
                <a:cs typeface="Arial" panose="020B0604020202020204" pitchFamily="34" charset="0"/>
              </a:rPr>
              <a:t>“Face Alignment Using Active Shape Model and Support Vector Machine”, </a:t>
            </a:r>
            <a:r>
              <a:rPr lang="en-US" sz="1600" i="1" dirty="0" smtClean="0">
                <a:cs typeface="Arial" panose="020B0604020202020204" pitchFamily="34" charset="0"/>
              </a:rPr>
              <a:t>HCM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[7]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Ajit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P.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Gosavi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“Facial Emotion Recognition Using Principal Component Analysis”</a:t>
            </a:r>
            <a:endParaRPr lang="en-US" sz="1600" i="1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Website</a:t>
            </a:r>
            <a:endParaRPr lang="en-US" sz="1600" b="1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[8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Quantrimang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điện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thoại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dùng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?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goo.gl/B6VtAk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9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Genk,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chụp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“ma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”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diện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https://goo.gl/C1vLgX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0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Wikipedia,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Histogram of oriented gradients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https://goo.gl/Q2kkwr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PC World,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Công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https://goo.gl/hPfHrE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00"/>
          <p:cNvSpPr txBox="1"/>
          <p:nvPr/>
        </p:nvSpPr>
        <p:spPr>
          <a:xfrm>
            <a:off x="728209" y="2881027"/>
            <a:ext cx="7900988" cy="1311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Cảm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Thầy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Cô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và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các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bạn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đã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lắng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nghe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0062" y="-23811"/>
            <a:ext cx="8229600" cy="785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Đặt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Vấn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Đề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xfrm>
            <a:off x="500062" y="1052512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SzPct val="100000"/>
            </a:pP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nghệ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ngày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càng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đa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endParaRPr lang="en-US" sz="28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SzPct val="100000"/>
            </a:pP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Hỗ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trợ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ngành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khoa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học</a:t>
            </a:r>
            <a:endParaRPr lang="en-US" sz="28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460"/>
              </a:spcBef>
              <a:buSzPct val="100000"/>
            </a:pP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Góp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phần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vào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cuộc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cách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mạng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i="0" u="none" strike="noStrike" cap="none" dirty="0" err="1" smtClean="0">
                <a:latin typeface="+mj-lt"/>
                <a:cs typeface="Arial" panose="020B0604020202020204" pitchFamily="34" charset="0"/>
              </a:rPr>
              <a:t>nghiệp</a:t>
            </a:r>
            <a:r>
              <a:rPr lang="en-US" sz="2800" i="0" u="none" strike="noStrike" cap="none" dirty="0" smtClean="0">
                <a:latin typeface="+mj-lt"/>
                <a:cs typeface="Arial" panose="020B0604020202020204" pitchFamily="34" charset="0"/>
              </a:rPr>
              <a:t> 4.0, Internet of Things</a:t>
            </a:r>
            <a:endParaRPr lang="en-US" sz="2800" i="0" u="none" strike="noStrike" cap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quan</a:t>
            </a:r>
            <a:endParaRPr lang="en-US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Giới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chung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b="1" dirty="0" err="1" smtClean="0">
                <a:latin typeface="+mj-lt"/>
              </a:rPr>
              <a:t>Đặt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vấn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đề</a:t>
            </a:r>
            <a:endParaRPr lang="en-US" sz="1200" b="1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Phạm</a:t>
            </a:r>
            <a:r>
              <a:rPr lang="en-US" sz="1200" dirty="0" smtClean="0">
                <a:latin typeface="+mj-lt"/>
              </a:rPr>
              <a:t> vi </a:t>
            </a:r>
            <a:r>
              <a:rPr lang="en-US" sz="1200" dirty="0" err="1" smtClean="0">
                <a:latin typeface="+mj-lt"/>
              </a:rPr>
              <a:t>đề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>
                <a:latin typeface="+mj-lt"/>
              </a:rPr>
              <a:t>Mục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tiêu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đề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Phạm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Vi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Đề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Tài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11187" y="1109662"/>
            <a:ext cx="7863740" cy="5248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sáu</a:t>
            </a:r>
            <a:r>
              <a:rPr lang="en-US" sz="28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loại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cơ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bản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của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con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endParaRPr lang="en-US" sz="28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phương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pháp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phát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hiện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28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28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và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endParaRPr lang="en-US" sz="28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mô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hình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phân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lớp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và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cách</a:t>
            </a:r>
            <a:r>
              <a:rPr lang="en-US" sz="28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tập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huấn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luyện</a:t>
            </a:r>
            <a:endParaRPr lang="en-US" sz="28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hệ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thống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28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8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28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28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009" y="-1830"/>
            <a:ext cx="1836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quan</a:t>
            </a:r>
            <a:endParaRPr lang="en-US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Giới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chung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Đặt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vấn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đề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b="1" dirty="0" err="1" smtClean="0">
                <a:latin typeface="+mj-lt"/>
              </a:rPr>
              <a:t>Phạm</a:t>
            </a:r>
            <a:r>
              <a:rPr lang="en-US" sz="1200" b="1" dirty="0" smtClean="0">
                <a:latin typeface="+mj-lt"/>
              </a:rPr>
              <a:t> vi </a:t>
            </a:r>
            <a:r>
              <a:rPr lang="en-US" sz="1200" b="1" dirty="0" err="1" smtClean="0">
                <a:latin typeface="+mj-lt"/>
              </a:rPr>
              <a:t>đề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tài</a:t>
            </a:r>
            <a:endParaRPr lang="en-US" sz="1200" b="1" dirty="0" smtClean="0">
              <a:latin typeface="+mj-lt"/>
            </a:endParaRPr>
          </a:p>
          <a:p>
            <a:pPr algn="r"/>
            <a:r>
              <a:rPr lang="en-US" sz="1200" dirty="0" err="1">
                <a:latin typeface="+mj-lt"/>
              </a:rPr>
              <a:t>Mục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tiêu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đề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Phạm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 Vi </a:t>
            </a: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Đề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Tài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 (</a:t>
            </a:r>
            <a:r>
              <a:rPr lang="en-US" sz="32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32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015" y="1159727"/>
            <a:ext cx="799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Đề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tài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nhận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dạng</a:t>
            </a:r>
            <a:r>
              <a:rPr lang="en-US" sz="2800" dirty="0" smtClean="0">
                <a:latin typeface="+mj-lt"/>
              </a:rPr>
              <a:t> 6 </a:t>
            </a:r>
            <a:r>
              <a:rPr lang="en-US" sz="2800" dirty="0" err="1" smtClean="0">
                <a:latin typeface="+mj-lt"/>
              </a:rPr>
              <a:t>loại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cảm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xúc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cơ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bản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325"/>
            <a:ext cx="9144000" cy="461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7009" y="-1830"/>
            <a:ext cx="1836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quan</a:t>
            </a:r>
            <a:endParaRPr lang="en-US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Giới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chung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Đặt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vấn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đề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b="1" dirty="0" err="1" smtClean="0">
                <a:latin typeface="+mj-lt"/>
              </a:rPr>
              <a:t>Phạm</a:t>
            </a:r>
            <a:r>
              <a:rPr lang="en-US" sz="1200" b="1" dirty="0" smtClean="0">
                <a:latin typeface="+mj-lt"/>
              </a:rPr>
              <a:t> vi </a:t>
            </a:r>
            <a:r>
              <a:rPr lang="en-US" sz="1200" b="1" dirty="0" err="1" smtClean="0">
                <a:latin typeface="+mj-lt"/>
              </a:rPr>
              <a:t>đề</a:t>
            </a:r>
            <a:r>
              <a:rPr lang="en-US" sz="1200" b="1" dirty="0" smtClean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tài</a:t>
            </a:r>
            <a:endParaRPr lang="en-US" sz="1200" b="1" dirty="0" smtClean="0">
              <a:latin typeface="+mj-lt"/>
            </a:endParaRPr>
          </a:p>
          <a:p>
            <a:pPr algn="r"/>
            <a:r>
              <a:rPr lang="en-US" sz="1200" dirty="0" err="1">
                <a:latin typeface="+mj-lt"/>
              </a:rPr>
              <a:t>Mục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tiêu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đề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Mục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Tiêu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Đề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Tài</a:t>
            </a:r>
            <a:endParaRPr lang="en-US" sz="32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323850" y="1167721"/>
            <a:ext cx="85062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ác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loại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cơ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bản</a:t>
            </a: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người</a:t>
            </a: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phương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pháp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trích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chọn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thành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phần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khuôn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tập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dữ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liệu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Xây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dựng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hệ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thống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tự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động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dựa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28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dirty="0" err="1" smtClean="0">
                <a:latin typeface="+mj-lt"/>
                <a:ea typeface="Arial"/>
                <a:cs typeface="Arial"/>
                <a:sym typeface="Arial"/>
              </a:rPr>
              <a:t>người</a:t>
            </a: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75" y="3783484"/>
            <a:ext cx="1954450" cy="19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307009" y="-23802"/>
            <a:ext cx="18369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+mj-lt"/>
              </a:rPr>
              <a:t>Tổng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quan</a:t>
            </a:r>
            <a:endParaRPr lang="en-US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Giới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thiệu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chung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Đặt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vấn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đề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dirty="0" err="1" smtClean="0">
                <a:latin typeface="+mj-lt"/>
              </a:rPr>
              <a:t>Phạm</a:t>
            </a:r>
            <a:r>
              <a:rPr lang="en-US" sz="1200" dirty="0" smtClean="0">
                <a:latin typeface="+mj-lt"/>
              </a:rPr>
              <a:t> vi </a:t>
            </a:r>
            <a:r>
              <a:rPr lang="en-US" sz="1200" dirty="0" err="1" smtClean="0">
                <a:latin typeface="+mj-lt"/>
              </a:rPr>
              <a:t>đề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tài</a:t>
            </a:r>
            <a:endParaRPr lang="en-US" sz="1200" dirty="0" smtClean="0">
              <a:latin typeface="+mj-lt"/>
            </a:endParaRPr>
          </a:p>
          <a:p>
            <a:pPr algn="r"/>
            <a:r>
              <a:rPr lang="en-US" sz="1200" b="1" dirty="0" err="1">
                <a:latin typeface="+mj-lt"/>
              </a:rPr>
              <a:t>Mục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tiêu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đề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 smtClean="0">
                <a:latin typeface="+mj-lt"/>
              </a:rPr>
              <a:t>tài</a:t>
            </a:r>
            <a:endParaRPr lang="en-US" sz="12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699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dirty="0" err="1" smtClean="0">
                <a:ea typeface="Arial"/>
                <a:cs typeface="Arial"/>
                <a:sym typeface="Arial"/>
              </a:rPr>
              <a:t>Cơ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sở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thực</a:t>
            </a:r>
            <a:r>
              <a:rPr lang="en-US" sz="32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 smtClean="0">
                <a:ea typeface="Arial"/>
                <a:cs typeface="Arial"/>
                <a:sym typeface="Arial"/>
              </a:rPr>
              <a:t>tiễn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662112" y="722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-26987" y="5724525"/>
            <a:ext cx="673100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-2422525" y="1627187"/>
            <a:ext cx="4824412" cy="4770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94" y="59116"/>
                </a:moveTo>
                <a:cubicBezTo>
                  <a:pt x="2277" y="27311"/>
                  <a:pt x="28194" y="1783"/>
                  <a:pt x="60000" y="1788"/>
                </a:cubicBezTo>
                <a:cubicBezTo>
                  <a:pt x="91800" y="1788"/>
                  <a:pt x="117716" y="27311"/>
                  <a:pt x="118200" y="59116"/>
                </a:cubicBezTo>
                <a:lnTo>
                  <a:pt x="119988" y="59088"/>
                </a:lnTo>
                <a:cubicBezTo>
                  <a:pt x="119494" y="26311"/>
                  <a:pt x="92777" y="-5"/>
                  <a:pt x="59994" y="0"/>
                </a:cubicBezTo>
                <a:cubicBezTo>
                  <a:pt x="27216" y="0"/>
                  <a:pt x="500" y="26311"/>
                  <a:pt x="5" y="59088"/>
                </a:cubicBezTo>
                <a:lnTo>
                  <a:pt x="1794" y="59116"/>
                </a:lnTo>
                <a:close/>
              </a:path>
            </a:pathLst>
          </a:custGeom>
          <a:gradFill>
            <a:gsLst>
              <a:gs pos="0">
                <a:srgbClr val="DCDCDC"/>
              </a:gs>
              <a:gs pos="50000">
                <a:schemeClr val="lt2"/>
              </a:gs>
              <a:gs pos="100000">
                <a:srgbClr val="DCDCDC"/>
              </a:gs>
            </a:gsLst>
            <a:lin ang="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 rot="10800000">
            <a:off x="-2395538" y="1600188"/>
            <a:ext cx="4770437" cy="4824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5400000" flipH="1">
            <a:off x="-2017712" y="2062162"/>
            <a:ext cx="4032250" cy="393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88" y="60000"/>
                </a:moveTo>
                <a:cubicBezTo>
                  <a:pt x="59688" y="59827"/>
                  <a:pt x="59827" y="59688"/>
                  <a:pt x="60000" y="59688"/>
                </a:cubicBezTo>
                <a:cubicBezTo>
                  <a:pt x="60166" y="59683"/>
                  <a:pt x="60305" y="59827"/>
                  <a:pt x="60311" y="59994"/>
                </a:cubicBezTo>
                <a:lnTo>
                  <a:pt x="120000" y="60000"/>
                </a:lnTo>
                <a:cubicBezTo>
                  <a:pt x="120000" y="26861"/>
                  <a:pt x="93133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lnTo>
                  <a:pt x="59688" y="6000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 rot="10800000" flipH="1">
            <a:off x="-1960523" y="2020118"/>
            <a:ext cx="3930650" cy="4032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14593" y="5174834"/>
            <a:ext cx="3693116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cấp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thiết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đề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tài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533473" y="4062108"/>
            <a:ext cx="3656100" cy="5079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Lịch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sử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giải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quyết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vấn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</a:rPr>
              <a:t>đề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1336675" y="1998662"/>
            <a:ext cx="381000" cy="381000"/>
            <a:chOff x="3298825" y="2667000"/>
            <a:chExt cx="2563812" cy="2563812"/>
          </a:xfrm>
        </p:grpSpPr>
        <p:sp>
          <p:nvSpPr>
            <p:cNvPr id="164" name="Shape 164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2036762" y="3025775"/>
            <a:ext cx="381000" cy="381000"/>
            <a:chOff x="3298825" y="2667000"/>
            <a:chExt cx="2563812" cy="2563812"/>
          </a:xfrm>
        </p:grpSpPr>
        <p:sp>
          <p:nvSpPr>
            <p:cNvPr id="171" name="Shape 171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133600" y="4125912"/>
            <a:ext cx="381000" cy="381000"/>
            <a:chOff x="3298825" y="2667000"/>
            <a:chExt cx="2563812" cy="2563812"/>
          </a:xfrm>
        </p:grpSpPr>
        <p:sp>
          <p:nvSpPr>
            <p:cNvPr id="178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gradFill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gradFill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gradFill>
              <a:gsLst>
                <a:gs pos="0">
                  <a:srgbClr val="1C5337"/>
                </a:gs>
                <a:gs pos="50000">
                  <a:schemeClr val="hlink"/>
                </a:gs>
                <a:gs pos="100000">
                  <a:srgbClr val="1C5337"/>
                </a:gs>
              </a:gsLst>
              <a:lin ang="189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1714608" y="1934808"/>
            <a:ext cx="4270241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loại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người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5" name="Shape 177"/>
          <p:cNvGrpSpPr/>
          <p:nvPr/>
        </p:nvGrpSpPr>
        <p:grpSpPr>
          <a:xfrm>
            <a:off x="1714720" y="5238638"/>
            <a:ext cx="381000" cy="381000"/>
            <a:chOff x="3298825" y="2667000"/>
            <a:chExt cx="2563812" cy="2563812"/>
          </a:xfrm>
        </p:grpSpPr>
        <p:sp>
          <p:nvSpPr>
            <p:cNvPr id="36" name="Shape 178"/>
            <p:cNvSpPr/>
            <p:nvPr/>
          </p:nvSpPr>
          <p:spPr>
            <a:xfrm>
              <a:off x="3298825" y="2667000"/>
              <a:ext cx="2563812" cy="256381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179"/>
            <p:cNvSpPr/>
            <p:nvPr/>
          </p:nvSpPr>
          <p:spPr>
            <a:xfrm>
              <a:off x="3444875" y="2811462"/>
              <a:ext cx="2270125" cy="227012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180"/>
            <p:cNvSpPr/>
            <p:nvPr/>
          </p:nvSpPr>
          <p:spPr>
            <a:xfrm>
              <a:off x="3576637" y="2944812"/>
              <a:ext cx="2008187" cy="2008187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181"/>
            <p:cNvSpPr/>
            <p:nvPr/>
          </p:nvSpPr>
          <p:spPr>
            <a:xfrm>
              <a:off x="3578225" y="2946400"/>
              <a:ext cx="2003425" cy="2006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182"/>
            <p:cNvSpPr/>
            <p:nvPr/>
          </p:nvSpPr>
          <p:spPr>
            <a:xfrm>
              <a:off x="3705225" y="3073400"/>
              <a:ext cx="1741487" cy="17526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83"/>
            <p:cNvSpPr/>
            <p:nvPr/>
          </p:nvSpPr>
          <p:spPr>
            <a:xfrm>
              <a:off x="3709987" y="3078162"/>
              <a:ext cx="1739900" cy="1743075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Shape 184"/>
          <p:cNvSpPr/>
          <p:nvPr/>
        </p:nvSpPr>
        <p:spPr>
          <a:xfrm>
            <a:off x="2414695" y="2961921"/>
            <a:ext cx="5342183" cy="508000"/>
          </a:xfrm>
          <a:prstGeom prst="roundRect">
            <a:avLst>
              <a:gd name="adj" fmla="val 10800"/>
            </a:avLst>
          </a:pr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phương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pháp</a:t>
            </a:r>
            <a:r>
              <a:rPr lang="en-US" sz="2400" b="1" i="1" u="none" strike="noStrike" cap="none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24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dạng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cảm</a:t>
            </a:r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+mj-lt"/>
              </a:rPr>
              <a:t>xúc</a:t>
            </a:r>
            <a:endParaRPr lang="en-US" sz="2400" b="1" i="1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5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2477</Words>
  <Application>Microsoft Office PowerPoint</Application>
  <PresentationFormat>On-screen Show (4:3)</PresentationFormat>
  <Paragraphs>529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Roboto Condensed</vt:lpstr>
      <vt:lpstr>Times New Roman</vt:lpstr>
      <vt:lpstr>Verdana</vt:lpstr>
      <vt:lpstr>Office Theme</vt:lpstr>
      <vt:lpstr>PowerPoint Presentation</vt:lpstr>
      <vt:lpstr>Nội Dung</vt:lpstr>
      <vt:lpstr>Tổng Quan</vt:lpstr>
      <vt:lpstr>Giới Thiệu Chung</vt:lpstr>
      <vt:lpstr>Đặt Vấn Đề</vt:lpstr>
      <vt:lpstr>Phạm Vi Của Đề Tài</vt:lpstr>
      <vt:lpstr>Phạm Vi Đề Tài (Cont)</vt:lpstr>
      <vt:lpstr>Mục Tiêu Của Đề Tài</vt:lpstr>
      <vt:lpstr>Cơ sở thực tiễn</vt:lpstr>
      <vt:lpstr>Các loại cảm xúc của con người</vt:lpstr>
      <vt:lpstr>Các Phương Pháp Nhận Dạng Cảm Xúc</vt:lpstr>
      <vt:lpstr>Lịch Sử Giải Quyết Vấn Đề</vt:lpstr>
      <vt:lpstr>Tính Cấp Thiết Của Đề Tài</vt:lpstr>
      <vt:lpstr>Cơ Sở Khoa Học</vt:lpstr>
      <vt:lpstr>PCA – Principal Component Analysis</vt:lpstr>
      <vt:lpstr>HISTOGRAM Of ORIENTED GRADIENTS</vt:lpstr>
      <vt:lpstr>Đặc trưng Haar-like</vt:lpstr>
      <vt:lpstr>OpenCV</vt:lpstr>
      <vt:lpstr>Training Dataset</vt:lpstr>
      <vt:lpstr>Training Dataset (Cont)</vt:lpstr>
      <vt:lpstr>Training Dataset (Cont)</vt:lpstr>
      <vt:lpstr>SVM – Support Vector Machine</vt:lpstr>
      <vt:lpstr>CNN – Convolutional Neutral Network</vt:lpstr>
      <vt:lpstr>Nội Dung Thực Hiện</vt:lpstr>
      <vt:lpstr>Lưu Đồ Hoạt Động Hệ Thống</vt:lpstr>
      <vt:lpstr>Các Module Của Hệ Thống</vt:lpstr>
      <vt:lpstr>Chuẩn Bị Dữ Liệu Huấn Luyện</vt:lpstr>
      <vt:lpstr>Tiền Xử Lý Ảnh</vt:lpstr>
      <vt:lpstr>Phát Hiện Vùng Ứng Viên</vt:lpstr>
      <vt:lpstr>Lấy Landmarks Gương Mặt</vt:lpstr>
      <vt:lpstr>Rút Trích Đặc Trưng</vt:lpstr>
      <vt:lpstr>Huấn Luyện Với Mô Hình SVM</vt:lpstr>
      <vt:lpstr>Huấn Luyện Với Mạng CNN</vt:lpstr>
      <vt:lpstr>Nhận Dạng Cảm Xúc</vt:lpstr>
      <vt:lpstr>Kết Luận</vt:lpstr>
      <vt:lpstr>Kết Quả</vt:lpstr>
      <vt:lpstr>Kết Quả (Cont)</vt:lpstr>
      <vt:lpstr>Kết Quả (Cont)</vt:lpstr>
      <vt:lpstr>Kết Quả (Cont)</vt:lpstr>
      <vt:lpstr>Kết Quả (Cont)</vt:lpstr>
      <vt:lpstr>Kết Quả (Cont)</vt:lpstr>
      <vt:lpstr>Kết Quả (Cont)</vt:lpstr>
      <vt:lpstr>Kết Quả (Cont)</vt:lpstr>
      <vt:lpstr>Thách Thức</vt:lpstr>
      <vt:lpstr>Đánh Giá</vt:lpstr>
      <vt:lpstr>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Tram</dc:creator>
  <cp:lastModifiedBy>Windows User</cp:lastModifiedBy>
  <cp:revision>134</cp:revision>
  <dcterms:modified xsi:type="dcterms:W3CDTF">2018-08-15T09:28:25Z</dcterms:modified>
</cp:coreProperties>
</file>