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embeddedFontLst>
    <p:embeddedFont>
      <p:font typeface="Garamond" panose="02020404030301010803" pitchFamily="18" charset="0"/>
      <p:regular r:id="rId42"/>
      <p:bold r:id="rId43"/>
      <p:italic r:id="rId44"/>
    </p:embeddedFont>
    <p:embeddedFont>
      <p:font typeface="Source Code Pro" panose="020B0604020202020204" charset="0"/>
      <p:regular r:id="rId45"/>
      <p:bold r:id="rId46"/>
    </p:embeddedFont>
    <p:embeddedFont>
      <p:font typeface="Amatic SC" panose="020B0604020202020204" charset="-79"/>
      <p:bold r:id="rId47"/>
    </p:embeddedFont>
    <p:embeddedFont>
      <p:font typeface="Calibri" panose="020F050202020403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01706956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5882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8465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19921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32384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43891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388894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060634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25729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sz="900" b="1">
                <a:latin typeface="Times New Roman"/>
                <a:ea typeface="Times New Roman"/>
                <a:cs typeface="Times New Roman"/>
                <a:sym typeface="Times New Roman"/>
              </a:rPr>
              <a:t>Todos los estudiantes: Ambiente seguro,estrategias de instrucción que apoyan efectivamente a todos los estudiantes, refuerzo ,oportunidades para demostrar el aprendizaje.</a:t>
            </a:r>
            <a:endParaRPr sz="900" b="1">
              <a:latin typeface="Times New Roman"/>
              <a:ea typeface="Times New Roman"/>
              <a:cs typeface="Times New Roman"/>
              <a:sym typeface="Times New Roman"/>
            </a:endParaRPr>
          </a:p>
          <a:p>
            <a:pPr marL="0" lvl="0" indent="0" rtl="0">
              <a:spcBef>
                <a:spcPts val="0"/>
              </a:spcBef>
              <a:spcAft>
                <a:spcPts val="0"/>
              </a:spcAft>
              <a:buNone/>
            </a:pPr>
            <a:endParaRPr sz="900" b="1">
              <a:latin typeface="Times New Roman"/>
              <a:ea typeface="Times New Roman"/>
              <a:cs typeface="Times New Roman"/>
              <a:sym typeface="Times New Roman"/>
            </a:endParaRPr>
          </a:p>
          <a:p>
            <a:pPr marL="0" lvl="0" indent="0" rtl="0">
              <a:spcBef>
                <a:spcPts val="0"/>
              </a:spcBef>
              <a:spcAft>
                <a:spcPts val="0"/>
              </a:spcAft>
              <a:buNone/>
            </a:pPr>
            <a:r>
              <a:rPr lang="es" sz="900" b="1">
                <a:latin typeface="Times New Roman"/>
                <a:ea typeface="Times New Roman"/>
                <a:cs typeface="Times New Roman"/>
                <a:sym typeface="Times New Roman"/>
              </a:rPr>
              <a:t>Algunos estudiantes : Adaptaciones específicas para enseñanza y expresión,tiempo, cantidad, nivel de apoyo, participación.</a:t>
            </a:r>
            <a:endParaRPr sz="900" b="1">
              <a:latin typeface="Times New Roman"/>
              <a:ea typeface="Times New Roman"/>
              <a:cs typeface="Times New Roman"/>
              <a:sym typeface="Times New Roman"/>
            </a:endParaRPr>
          </a:p>
          <a:p>
            <a:pPr marL="0" lvl="0" indent="0" rtl="0">
              <a:spcBef>
                <a:spcPts val="0"/>
              </a:spcBef>
              <a:spcAft>
                <a:spcPts val="0"/>
              </a:spcAft>
              <a:buNone/>
            </a:pPr>
            <a:endParaRPr sz="900" b="1">
              <a:latin typeface="Times New Roman"/>
              <a:ea typeface="Times New Roman"/>
              <a:cs typeface="Times New Roman"/>
              <a:sym typeface="Times New Roman"/>
            </a:endParaRPr>
          </a:p>
          <a:p>
            <a:pPr marL="0" lvl="0" indent="0" rtl="0">
              <a:spcBef>
                <a:spcPts val="0"/>
              </a:spcBef>
              <a:spcAft>
                <a:spcPts val="0"/>
              </a:spcAft>
              <a:buNone/>
            </a:pPr>
            <a:r>
              <a:rPr lang="es" sz="900" b="1">
                <a:latin typeface="Times New Roman"/>
                <a:ea typeface="Times New Roman"/>
                <a:cs typeface="Times New Roman"/>
                <a:sym typeface="Times New Roman"/>
              </a:rPr>
              <a:t>Pocos estudiantes: Modificaciones en dificultad, metas modificadas, metas alternativas.</a:t>
            </a:r>
            <a:endParaRPr sz="900" b="1">
              <a:latin typeface="Times New Roman"/>
              <a:ea typeface="Times New Roman"/>
              <a:cs typeface="Times New Roman"/>
              <a:sym typeface="Times New Roman"/>
            </a:endParaRPr>
          </a:p>
          <a:p>
            <a:pPr marL="0" lvl="0" indent="0">
              <a:spcBef>
                <a:spcPts val="0"/>
              </a:spcBef>
              <a:spcAft>
                <a:spcPts val="0"/>
              </a:spcAft>
              <a:buNone/>
            </a:pPr>
            <a:endParaRPr/>
          </a:p>
        </p:txBody>
      </p:sp>
    </p:spTree>
    <p:extLst>
      <p:ext uri="{BB962C8B-B14F-4D97-AF65-F5344CB8AC3E}">
        <p14:creationId xmlns:p14="http://schemas.microsoft.com/office/powerpoint/2010/main" val="34840084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160825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974087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1134967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6940899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4501705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175714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92260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676988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 name="Shape 2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3155404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0450015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3" name="Shape 2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8460174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Shape 2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9289337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7" name="Shape 2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93472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53084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784592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538973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2" name="Shape 2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2790054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8" name="Shape 2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939886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4" name="Shape 2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4624244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Shape 2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3991627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6" name="Shape 2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724665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1" name="Shape 2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2889302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7" name="Shape 2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5726267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Shape 2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87117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32973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s">
                <a:highlight>
                  <a:srgbClr val="FFFFFF"/>
                </a:highlight>
                <a:latin typeface="Garamond"/>
                <a:ea typeface="Garamond"/>
                <a:cs typeface="Garamond"/>
                <a:sym typeface="Garamond"/>
              </a:rPr>
              <a:t>Como cristianos debemos de proveer hospitalidad bíblica para todos los alumnos, incluyendo a los alumnos con discapacidad. En la Biblia, Dios demuestra valor personal a cada persona, incluyendo a las personas con discapacidad. Lo podemos ver en Juan 9:1 - 7, en la cual Jesús da valor al hombre ciego al declarar que el hombre nació ciego para “que las obras de Dios se manifiesten en él”. Y luego, en 1 Corintios 12, podemos ver que cada miembro del cuerpo, incluyendo el que parezca insignificante, es importante y tiene un propósito. </a:t>
            </a:r>
            <a:endParaRPr>
              <a:highlight>
                <a:srgbClr val="FFFFFF"/>
              </a:highlight>
              <a:latin typeface="Garamond"/>
              <a:ea typeface="Garamond"/>
              <a:cs typeface="Garamond"/>
              <a:sym typeface="Garamond"/>
            </a:endParaRPr>
          </a:p>
          <a:p>
            <a:pPr marL="0" lvl="0" indent="0" rtl="0">
              <a:lnSpc>
                <a:spcPct val="115000"/>
              </a:lnSpc>
              <a:spcBef>
                <a:spcPts val="0"/>
              </a:spcBef>
              <a:spcAft>
                <a:spcPts val="0"/>
              </a:spcAft>
              <a:buNone/>
            </a:pPr>
            <a:endParaRPr>
              <a:highlight>
                <a:srgbClr val="FFFFFF"/>
              </a:highlight>
              <a:latin typeface="Garamond"/>
              <a:ea typeface="Garamond"/>
              <a:cs typeface="Garamond"/>
              <a:sym typeface="Garamond"/>
            </a:endParaRPr>
          </a:p>
          <a:p>
            <a:pPr marL="0" lvl="0" indent="0" rtl="0">
              <a:lnSpc>
                <a:spcPct val="115000"/>
              </a:lnSpc>
              <a:spcBef>
                <a:spcPts val="0"/>
              </a:spcBef>
              <a:spcAft>
                <a:spcPts val="0"/>
              </a:spcAft>
              <a:buNone/>
            </a:pPr>
            <a:r>
              <a:rPr lang="es">
                <a:highlight>
                  <a:srgbClr val="FFFFFF"/>
                </a:highlight>
                <a:latin typeface="Garamond"/>
                <a:ea typeface="Garamond"/>
                <a:cs typeface="Garamond"/>
                <a:sym typeface="Garamond"/>
              </a:rPr>
              <a:t>Entonces, al crear accesibilidad dentro de las aulas, estamos demostrando el valor de cada alumno y enseñando a los alumnos como cada uno puede ser diverso, pero trabajar hacia una misma meta. </a:t>
            </a:r>
            <a:endParaRPr/>
          </a:p>
        </p:txBody>
      </p:sp>
    </p:spTree>
    <p:extLst>
      <p:ext uri="{BB962C8B-B14F-4D97-AF65-F5344CB8AC3E}">
        <p14:creationId xmlns:p14="http://schemas.microsoft.com/office/powerpoint/2010/main" val="323627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55736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1608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57327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74534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Shape 1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Shape 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1240275"/>
            <a:ext cx="8520600" cy="19818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endParaRPr/>
          </a:p>
        </p:txBody>
      </p:sp>
      <p:sp>
        <p:nvSpPr>
          <p:cNvPr id="48" name="Shape 48"/>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160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160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160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160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160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160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160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1600"/>
              </a:spcBef>
              <a:spcAft>
                <a:spcPts val="1600"/>
              </a:spcAft>
              <a:buClr>
                <a:schemeClr val="accent1"/>
              </a:buClr>
              <a:buSzPts val="1400"/>
              <a:buChar char="■"/>
              <a:defRPr>
                <a:solidFill>
                  <a:schemeClr val="accent1"/>
                </a:solidFill>
                <a:highlight>
                  <a:schemeClr val="dk1"/>
                </a:highlight>
              </a:defRPr>
            </a:lvl9pPr>
          </a:lstStyle>
          <a:p>
            <a:endParaRPr/>
          </a:p>
        </p:txBody>
      </p:sp>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Shape 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Shape 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Shape 19"/>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Shape 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Shape 23"/>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Shape 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Shape 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Shape 31"/>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Shape 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Shape 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marL="0" lvl="0" indent="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38" name="Shape 38"/>
          <p:cNvCxnSpPr/>
          <p:nvPr/>
        </p:nvCxnSpPr>
        <p:spPr>
          <a:xfrm>
            <a:off x="5029675" y="4495500"/>
            <a:ext cx="468300" cy="0"/>
          </a:xfrm>
          <a:prstGeom prst="straightConnector1">
            <a:avLst/>
          </a:prstGeom>
          <a:noFill/>
          <a:ln w="28575" cap="flat" cmpd="sng">
            <a:solidFill>
              <a:schemeClr val="lt1"/>
            </a:solidFill>
            <a:prstDash val="solid"/>
            <a:round/>
            <a:headEnd type="none" w="med" len="med"/>
            <a:tailEnd type="none" w="med" len="med"/>
          </a:ln>
        </p:spPr>
      </p:cxnSp>
      <p:sp>
        <p:nvSpPr>
          <p:cNvPr id="39" name="Shape 3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Shape 40"/>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Shape 4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1600"/>
              </a:spcBef>
              <a:spcAft>
                <a:spcPts val="0"/>
              </a:spcAft>
              <a:buClr>
                <a:schemeClr val="accent1"/>
              </a:buClr>
              <a:buSzPts val="1400"/>
              <a:buChar char="○"/>
              <a:defRPr>
                <a:solidFill>
                  <a:schemeClr val="accent1"/>
                </a:solidFill>
                <a:highlight>
                  <a:schemeClr val="lt1"/>
                </a:highlight>
              </a:defRPr>
            </a:lvl2pPr>
            <a:lvl3pPr marL="1371600" lvl="2" indent="-317500">
              <a:spcBef>
                <a:spcPts val="1600"/>
              </a:spcBef>
              <a:spcAft>
                <a:spcPts val="0"/>
              </a:spcAft>
              <a:buClr>
                <a:schemeClr val="accent1"/>
              </a:buClr>
              <a:buSzPts val="1400"/>
              <a:buChar char="■"/>
              <a:defRPr>
                <a:solidFill>
                  <a:schemeClr val="accent1"/>
                </a:solidFill>
                <a:highlight>
                  <a:schemeClr val="lt1"/>
                </a:highlight>
              </a:defRPr>
            </a:lvl3pPr>
            <a:lvl4pPr marL="1828800" lvl="3" indent="-317500">
              <a:spcBef>
                <a:spcPts val="1600"/>
              </a:spcBef>
              <a:spcAft>
                <a:spcPts val="0"/>
              </a:spcAft>
              <a:buClr>
                <a:schemeClr val="accent1"/>
              </a:buClr>
              <a:buSzPts val="1400"/>
              <a:buChar char="●"/>
              <a:defRPr>
                <a:solidFill>
                  <a:schemeClr val="accent1"/>
                </a:solidFill>
                <a:highlight>
                  <a:schemeClr val="lt1"/>
                </a:highlight>
              </a:defRPr>
            </a:lvl4pPr>
            <a:lvl5pPr marL="2286000" lvl="4" indent="-317500">
              <a:spcBef>
                <a:spcPts val="1600"/>
              </a:spcBef>
              <a:spcAft>
                <a:spcPts val="0"/>
              </a:spcAft>
              <a:buClr>
                <a:schemeClr val="accent1"/>
              </a:buClr>
              <a:buSzPts val="1400"/>
              <a:buChar char="○"/>
              <a:defRPr>
                <a:solidFill>
                  <a:schemeClr val="accent1"/>
                </a:solidFill>
                <a:highlight>
                  <a:schemeClr val="lt1"/>
                </a:highlight>
              </a:defRPr>
            </a:lvl5pPr>
            <a:lvl6pPr marL="2743200" lvl="5" indent="-317500">
              <a:spcBef>
                <a:spcPts val="1600"/>
              </a:spcBef>
              <a:spcAft>
                <a:spcPts val="0"/>
              </a:spcAft>
              <a:buClr>
                <a:schemeClr val="accent1"/>
              </a:buClr>
              <a:buSzPts val="1400"/>
              <a:buChar char="■"/>
              <a:defRPr>
                <a:solidFill>
                  <a:schemeClr val="accent1"/>
                </a:solidFill>
                <a:highlight>
                  <a:schemeClr val="lt1"/>
                </a:highlight>
              </a:defRPr>
            </a:lvl6pPr>
            <a:lvl7pPr marL="3200400" lvl="6" indent="-317500">
              <a:spcBef>
                <a:spcPts val="1600"/>
              </a:spcBef>
              <a:spcAft>
                <a:spcPts val="0"/>
              </a:spcAft>
              <a:buClr>
                <a:schemeClr val="accent1"/>
              </a:buClr>
              <a:buSzPts val="1400"/>
              <a:buChar char="●"/>
              <a:defRPr>
                <a:solidFill>
                  <a:schemeClr val="accent1"/>
                </a:solidFill>
                <a:highlight>
                  <a:schemeClr val="lt1"/>
                </a:highlight>
              </a:defRPr>
            </a:lvl7pPr>
            <a:lvl8pPr marL="3657600" lvl="7" indent="-317500">
              <a:spcBef>
                <a:spcPts val="1600"/>
              </a:spcBef>
              <a:spcAft>
                <a:spcPts val="0"/>
              </a:spcAft>
              <a:buClr>
                <a:schemeClr val="accent1"/>
              </a:buClr>
              <a:buSzPts val="1400"/>
              <a:buChar char="○"/>
              <a:defRPr>
                <a:solidFill>
                  <a:schemeClr val="accent1"/>
                </a:solidFill>
                <a:highlight>
                  <a:schemeClr val="lt1"/>
                </a:highlight>
              </a:defRPr>
            </a:lvl8pPr>
            <a:lvl9pPr marL="4114800" lvl="8" indent="-317500">
              <a:spcBef>
                <a:spcPts val="1600"/>
              </a:spcBef>
              <a:spcAft>
                <a:spcPts val="1600"/>
              </a:spcAft>
              <a:buClr>
                <a:schemeClr val="accent1"/>
              </a:buClr>
              <a:buSzPts val="1400"/>
              <a:buChar char="■"/>
              <a:defRPr>
                <a:solidFill>
                  <a:schemeClr val="accent1"/>
                </a:solidFill>
                <a:highlight>
                  <a:schemeClr val="lt1"/>
                </a:highlight>
              </a:defRPr>
            </a:lvl9pPr>
          </a:lstStyle>
          <a:p>
            <a:endParaRPr/>
          </a:p>
        </p:txBody>
      </p:sp>
      <p:sp>
        <p:nvSpPr>
          <p:cNvPr id="42" name="Shape 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Shape 44"/>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Shape 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Shape 7"/>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spcBef>
                <a:spcPts val="0"/>
              </a:spcBef>
              <a:buNone/>
              <a:defRPr sz="1000">
                <a:solidFill>
                  <a:schemeClr val="accent1"/>
                </a:solidFill>
                <a:latin typeface="Source Code Pro"/>
                <a:ea typeface="Source Code Pro"/>
                <a:cs typeface="Source Code Pro"/>
                <a:sym typeface="Source Code Pro"/>
              </a:defRPr>
            </a:lvl1pPr>
            <a:lvl2pPr lvl="1" algn="r">
              <a:spcBef>
                <a:spcPts val="0"/>
              </a:spcBef>
              <a:buNone/>
              <a:defRPr sz="1000">
                <a:solidFill>
                  <a:schemeClr val="accent1"/>
                </a:solidFill>
                <a:latin typeface="Source Code Pro"/>
                <a:ea typeface="Source Code Pro"/>
                <a:cs typeface="Source Code Pro"/>
                <a:sym typeface="Source Code Pro"/>
              </a:defRPr>
            </a:lvl2pPr>
            <a:lvl3pPr lvl="2" algn="r">
              <a:spcBef>
                <a:spcPts val="0"/>
              </a:spcBef>
              <a:buNone/>
              <a:defRPr sz="1000">
                <a:solidFill>
                  <a:schemeClr val="accent1"/>
                </a:solidFill>
                <a:latin typeface="Source Code Pro"/>
                <a:ea typeface="Source Code Pro"/>
                <a:cs typeface="Source Code Pro"/>
                <a:sym typeface="Source Code Pro"/>
              </a:defRPr>
            </a:lvl3pPr>
            <a:lvl4pPr lvl="3" algn="r">
              <a:spcBef>
                <a:spcPts val="0"/>
              </a:spcBef>
              <a:buNone/>
              <a:defRPr sz="1000">
                <a:solidFill>
                  <a:schemeClr val="accent1"/>
                </a:solidFill>
                <a:latin typeface="Source Code Pro"/>
                <a:ea typeface="Source Code Pro"/>
                <a:cs typeface="Source Code Pro"/>
                <a:sym typeface="Source Code Pro"/>
              </a:defRPr>
            </a:lvl4pPr>
            <a:lvl5pPr lvl="4" algn="r">
              <a:spcBef>
                <a:spcPts val="0"/>
              </a:spcBef>
              <a:buNone/>
              <a:defRPr sz="1000">
                <a:solidFill>
                  <a:schemeClr val="accent1"/>
                </a:solidFill>
                <a:latin typeface="Source Code Pro"/>
                <a:ea typeface="Source Code Pro"/>
                <a:cs typeface="Source Code Pro"/>
                <a:sym typeface="Source Code Pro"/>
              </a:defRPr>
            </a:lvl5pPr>
            <a:lvl6pPr lvl="5" algn="r">
              <a:spcBef>
                <a:spcPts val="0"/>
              </a:spcBef>
              <a:buNone/>
              <a:defRPr sz="1000">
                <a:solidFill>
                  <a:schemeClr val="accent1"/>
                </a:solidFill>
                <a:latin typeface="Source Code Pro"/>
                <a:ea typeface="Source Code Pro"/>
                <a:cs typeface="Source Code Pro"/>
                <a:sym typeface="Source Code Pro"/>
              </a:defRPr>
            </a:lvl6pPr>
            <a:lvl7pPr lvl="6" algn="r">
              <a:spcBef>
                <a:spcPts val="0"/>
              </a:spcBef>
              <a:buNone/>
              <a:defRPr sz="1000">
                <a:solidFill>
                  <a:schemeClr val="accent1"/>
                </a:solidFill>
                <a:latin typeface="Source Code Pro"/>
                <a:ea typeface="Source Code Pro"/>
                <a:cs typeface="Source Code Pro"/>
                <a:sym typeface="Source Code Pro"/>
              </a:defRPr>
            </a:lvl7pPr>
            <a:lvl8pPr lvl="7" algn="r">
              <a:spcBef>
                <a:spcPts val="0"/>
              </a:spcBef>
              <a:buNone/>
              <a:defRPr sz="1000">
                <a:solidFill>
                  <a:schemeClr val="accent1"/>
                </a:solidFill>
                <a:latin typeface="Source Code Pro"/>
                <a:ea typeface="Source Code Pro"/>
                <a:cs typeface="Source Code Pro"/>
                <a:sym typeface="Source Code Pro"/>
              </a:defRPr>
            </a:lvl8pPr>
            <a:lvl9pPr lvl="8" algn="r">
              <a:spcBef>
                <a:spcPts val="0"/>
              </a:spcBef>
              <a:buNone/>
              <a:defRPr sz="1000">
                <a:solidFill>
                  <a:schemeClr val="accent1"/>
                </a:solidFill>
                <a:latin typeface="Source Code Pro"/>
                <a:ea typeface="Source Code Pro"/>
                <a:cs typeface="Source Code Pro"/>
                <a:sym typeface="Source Code Pro"/>
              </a:defRPr>
            </a:lvl9pPr>
          </a:lstStyle>
          <a:p>
            <a:pPr marL="0" lvl="0" indent="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KNbHew448yE"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www.youtube.com/watch?v=-X57T-2BD_o" TargetMode="External"/><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mailto:-brendavillalobos04@gmail.com" TargetMode="External"/><Relationship Id="rId2" Type="http://schemas.openxmlformats.org/officeDocument/2006/relationships/notesSlide" Target="../notesSlides/notesSlide38.xml"/><Relationship Id="rId1" Type="http://schemas.openxmlformats.org/officeDocument/2006/relationships/slideLayout" Target="../slideLayouts/slideLayout10.xml"/><Relationship Id="rId4" Type="http://schemas.openxmlformats.org/officeDocument/2006/relationships/hyperlink" Target="mailto:wendy@tesorosdedios.org"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s" sz="7200"/>
              <a:t>Acceso al Aprendizaje para TODOS los alumnos</a:t>
            </a:r>
            <a:endParaRPr sz="7200"/>
          </a:p>
        </p:txBody>
      </p:sp>
      <p:sp>
        <p:nvSpPr>
          <p:cNvPr id="57" name="Shape 57"/>
          <p:cNvSpPr txBox="1">
            <a:spLocks noGrp="1"/>
          </p:cNvSpPr>
          <p:nvPr>
            <p:ph type="subTitle" idx="1"/>
          </p:nvPr>
        </p:nvSpPr>
        <p:spPr>
          <a:xfrm>
            <a:off x="311700" y="3719825"/>
            <a:ext cx="8520600" cy="706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s">
                <a:latin typeface="Garamond"/>
                <a:ea typeface="Garamond"/>
                <a:cs typeface="Garamond"/>
                <a:sym typeface="Garamond"/>
              </a:rPr>
              <a:t>Mejores Prácticas Educacionales</a:t>
            </a:r>
            <a:endParaRPr>
              <a:latin typeface="Garamond"/>
              <a:ea typeface="Garamond"/>
              <a:cs typeface="Garamond"/>
              <a:sym typeface="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3500"/>
              <a:t>Diseño Universal de Aprendizaje</a:t>
            </a:r>
            <a:endParaRPr sz="3500"/>
          </a:p>
          <a:p>
            <a:pPr marL="0" lvl="0" indent="0">
              <a:spcBef>
                <a:spcPts val="0"/>
              </a:spcBef>
              <a:spcAft>
                <a:spcPts val="0"/>
              </a:spcAft>
              <a:buNone/>
            </a:pPr>
            <a:endParaRPr/>
          </a:p>
        </p:txBody>
      </p:sp>
      <p:sp>
        <p:nvSpPr>
          <p:cNvPr id="111" name="Shape 111"/>
          <p:cNvSpPr txBox="1">
            <a:spLocks noGrp="1"/>
          </p:cNvSpPr>
          <p:nvPr>
            <p:ph type="body" idx="1"/>
          </p:nvPr>
        </p:nvSpPr>
        <p:spPr>
          <a:xfrm>
            <a:off x="311700" y="1228675"/>
            <a:ext cx="8520600" cy="33402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t" anchorCtr="0">
            <a:noAutofit/>
          </a:bodyPr>
          <a:lstStyle/>
          <a:p>
            <a:pPr marL="0" lvl="0" indent="0" rtl="0">
              <a:lnSpc>
                <a:spcPct val="90000"/>
              </a:lnSpc>
              <a:spcBef>
                <a:spcPts val="500"/>
              </a:spcBef>
              <a:spcAft>
                <a:spcPts val="0"/>
              </a:spcAft>
              <a:buNone/>
            </a:pPr>
            <a:r>
              <a:rPr lang="es" sz="2400">
                <a:solidFill>
                  <a:srgbClr val="000000"/>
                </a:solidFill>
                <a:latin typeface="Garamond"/>
                <a:ea typeface="Garamond"/>
                <a:cs typeface="Garamond"/>
                <a:sym typeface="Garamond"/>
              </a:rPr>
              <a:t>Facilita inclusión al asegurarse de </a:t>
            </a:r>
            <a:endParaRPr sz="2400">
              <a:solidFill>
                <a:srgbClr val="000000"/>
              </a:solidFill>
              <a:latin typeface="Garamond"/>
              <a:ea typeface="Garamond"/>
              <a:cs typeface="Garamond"/>
              <a:sym typeface="Garamond"/>
            </a:endParaRPr>
          </a:p>
          <a:p>
            <a:pPr marL="457200" lvl="0" indent="-342900" rtl="0">
              <a:lnSpc>
                <a:spcPct val="90000"/>
              </a:lnSpc>
              <a:spcBef>
                <a:spcPts val="500"/>
              </a:spcBef>
              <a:spcAft>
                <a:spcPts val="0"/>
              </a:spcAft>
              <a:buSzPts val="1800"/>
              <a:buFont typeface="Garamond"/>
              <a:buChar char="●"/>
            </a:pPr>
            <a:r>
              <a:rPr lang="es" sz="2400">
                <a:solidFill>
                  <a:srgbClr val="000000"/>
                </a:solidFill>
                <a:latin typeface="Garamond"/>
                <a:ea typeface="Garamond"/>
                <a:cs typeface="Garamond"/>
                <a:sym typeface="Garamond"/>
              </a:rPr>
              <a:t>Acceso </a:t>
            </a:r>
            <a:endParaRPr sz="2400">
              <a:solidFill>
                <a:srgbClr val="000000"/>
              </a:solidFill>
              <a:latin typeface="Garamond"/>
              <a:ea typeface="Garamond"/>
              <a:cs typeface="Garamond"/>
              <a:sym typeface="Garamond"/>
            </a:endParaRPr>
          </a:p>
          <a:p>
            <a:pPr marL="457200" lvl="0" indent="-342900" rtl="0">
              <a:lnSpc>
                <a:spcPct val="90000"/>
              </a:lnSpc>
              <a:spcBef>
                <a:spcPts val="0"/>
              </a:spcBef>
              <a:spcAft>
                <a:spcPts val="0"/>
              </a:spcAft>
              <a:buSzPts val="1800"/>
              <a:buFont typeface="Garamond"/>
              <a:buChar char="●"/>
            </a:pPr>
            <a:r>
              <a:rPr lang="es" sz="2400">
                <a:solidFill>
                  <a:srgbClr val="000000"/>
                </a:solidFill>
                <a:latin typeface="Garamond"/>
                <a:ea typeface="Garamond"/>
                <a:cs typeface="Garamond"/>
                <a:sym typeface="Garamond"/>
              </a:rPr>
              <a:t>Participación significativa por medio del uso de ….</a:t>
            </a:r>
            <a:endParaRPr sz="2400">
              <a:solidFill>
                <a:srgbClr val="000000"/>
              </a:solidFill>
              <a:latin typeface="Garamond"/>
              <a:ea typeface="Garamond"/>
              <a:cs typeface="Garamond"/>
              <a:sym typeface="Garamond"/>
            </a:endParaRPr>
          </a:p>
          <a:p>
            <a:pPr marL="457200" lvl="0" indent="-342900" rtl="0">
              <a:lnSpc>
                <a:spcPct val="90000"/>
              </a:lnSpc>
              <a:spcBef>
                <a:spcPts val="0"/>
              </a:spcBef>
              <a:spcAft>
                <a:spcPts val="0"/>
              </a:spcAft>
              <a:buSzPts val="1800"/>
              <a:buFont typeface="Garamond"/>
              <a:buChar char="●"/>
            </a:pPr>
            <a:r>
              <a:rPr lang="es" sz="2400">
                <a:solidFill>
                  <a:srgbClr val="000000"/>
                </a:solidFill>
                <a:latin typeface="Garamond"/>
                <a:ea typeface="Garamond"/>
                <a:cs typeface="Garamond"/>
                <a:sym typeface="Garamond"/>
              </a:rPr>
              <a:t>un abordaje educativo que sea flexible y creativo dentro de….</a:t>
            </a:r>
            <a:endParaRPr sz="2400">
              <a:solidFill>
                <a:srgbClr val="000000"/>
              </a:solidFill>
              <a:latin typeface="Garamond"/>
              <a:ea typeface="Garamond"/>
              <a:cs typeface="Garamond"/>
              <a:sym typeface="Garamond"/>
            </a:endParaRPr>
          </a:p>
          <a:p>
            <a:pPr marL="457200" lvl="0" indent="-342900" rtl="0">
              <a:lnSpc>
                <a:spcPct val="90000"/>
              </a:lnSpc>
              <a:spcBef>
                <a:spcPts val="0"/>
              </a:spcBef>
              <a:spcAft>
                <a:spcPts val="0"/>
              </a:spcAft>
              <a:buSzPts val="1800"/>
              <a:buFont typeface="Garamond"/>
              <a:buChar char="●"/>
            </a:pPr>
            <a:r>
              <a:rPr lang="es" sz="2400">
                <a:solidFill>
                  <a:srgbClr val="000000"/>
                </a:solidFill>
                <a:latin typeface="Garamond"/>
                <a:ea typeface="Garamond"/>
                <a:cs typeface="Garamond"/>
                <a:sym typeface="Garamond"/>
              </a:rPr>
              <a:t>un aula de educación general. </a:t>
            </a:r>
            <a:endParaRPr>
              <a:latin typeface="Garamond"/>
              <a:ea typeface="Garamond"/>
              <a:cs typeface="Garamond"/>
              <a:sym typeface="Garamon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311700" y="1371650"/>
            <a:ext cx="8520600" cy="29328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t" anchorCtr="0">
            <a:noAutofit/>
          </a:bodyPr>
          <a:lstStyle/>
          <a:p>
            <a:pPr marL="0" lvl="0" indent="0">
              <a:spcBef>
                <a:spcPts val="0"/>
              </a:spcBef>
              <a:spcAft>
                <a:spcPts val="0"/>
              </a:spcAft>
              <a:buNone/>
            </a:pPr>
            <a:r>
              <a:rPr lang="es" sz="2000" b="1">
                <a:solidFill>
                  <a:srgbClr val="000000"/>
                </a:solidFill>
                <a:latin typeface="Times New Roman"/>
                <a:ea typeface="Times New Roman"/>
                <a:cs typeface="Times New Roman"/>
                <a:sym typeface="Times New Roman"/>
              </a:rPr>
              <a:t>Acceso:</a:t>
            </a:r>
            <a:r>
              <a:rPr lang="es" sz="2000">
                <a:solidFill>
                  <a:srgbClr val="000000"/>
                </a:solidFill>
                <a:latin typeface="Times New Roman"/>
                <a:ea typeface="Times New Roman"/>
                <a:cs typeface="Times New Roman"/>
                <a:sym typeface="Times New Roman"/>
              </a:rPr>
              <a:t> Todos los estudiantes tienen acceso al plan de estudios de educación general y al entorno de aprendizaje.</a:t>
            </a:r>
            <a:endParaRPr sz="2000">
              <a:solidFill>
                <a:srgbClr val="000000"/>
              </a:solidFill>
              <a:latin typeface="Times New Roman"/>
              <a:ea typeface="Times New Roman"/>
              <a:cs typeface="Times New Roman"/>
              <a:sym typeface="Times New Roman"/>
            </a:endParaRPr>
          </a:p>
          <a:p>
            <a:pPr marL="0" lvl="0" indent="0">
              <a:spcBef>
                <a:spcPts val="1600"/>
              </a:spcBef>
              <a:spcAft>
                <a:spcPts val="0"/>
              </a:spcAft>
              <a:buNone/>
            </a:pPr>
            <a:r>
              <a:rPr lang="es" sz="2000" b="1">
                <a:solidFill>
                  <a:srgbClr val="000000"/>
                </a:solidFill>
                <a:latin typeface="Times New Roman"/>
                <a:ea typeface="Times New Roman"/>
                <a:cs typeface="Times New Roman"/>
                <a:sym typeface="Times New Roman"/>
              </a:rPr>
              <a:t>Participación</a:t>
            </a:r>
            <a:r>
              <a:rPr lang="es" sz="2000">
                <a:solidFill>
                  <a:srgbClr val="000000"/>
                </a:solidFill>
                <a:latin typeface="Times New Roman"/>
                <a:ea typeface="Times New Roman"/>
                <a:cs typeface="Times New Roman"/>
                <a:sym typeface="Times New Roman"/>
              </a:rPr>
              <a:t>: Todos los niños pueden participar en todas las actividades y rutinas mediante el andamiaje y la intervención.</a:t>
            </a:r>
            <a:endParaRPr sz="2000">
              <a:solidFill>
                <a:srgbClr val="000000"/>
              </a:solidFill>
              <a:latin typeface="Times New Roman"/>
              <a:ea typeface="Times New Roman"/>
              <a:cs typeface="Times New Roman"/>
              <a:sym typeface="Times New Roman"/>
            </a:endParaRPr>
          </a:p>
          <a:p>
            <a:pPr marL="0" lvl="0" indent="0">
              <a:spcBef>
                <a:spcPts val="1600"/>
              </a:spcBef>
              <a:spcAft>
                <a:spcPts val="0"/>
              </a:spcAft>
              <a:buNone/>
            </a:pPr>
            <a:r>
              <a:rPr lang="es" sz="2000" b="1">
                <a:solidFill>
                  <a:srgbClr val="000000"/>
                </a:solidFill>
                <a:latin typeface="Times New Roman"/>
                <a:ea typeface="Times New Roman"/>
                <a:cs typeface="Times New Roman"/>
                <a:sym typeface="Times New Roman"/>
              </a:rPr>
              <a:t>Apoyo</a:t>
            </a:r>
            <a:r>
              <a:rPr lang="es" sz="2000">
                <a:solidFill>
                  <a:srgbClr val="000000"/>
                </a:solidFill>
                <a:latin typeface="Times New Roman"/>
                <a:ea typeface="Times New Roman"/>
                <a:cs typeface="Times New Roman"/>
                <a:sym typeface="Times New Roman"/>
              </a:rPr>
              <a:t> : Todos los maestros tienen  las herramientas que necesitan para ayudar a los niños de su clase, los cuales tienen fortalezas y necesidades únicas</a:t>
            </a:r>
            <a:r>
              <a:rPr lang="e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marL="0" lvl="0" indent="0">
              <a:spcBef>
                <a:spcPts val="1600"/>
              </a:spcBef>
              <a:spcAft>
                <a:spcPts val="1600"/>
              </a:spcAft>
              <a:buNone/>
            </a:pPr>
            <a:endParaRPr>
              <a:latin typeface="Times New Roman"/>
              <a:ea typeface="Times New Roman"/>
              <a:cs typeface="Times New Roman"/>
              <a:sym typeface="Times New Roman"/>
            </a:endParaRPr>
          </a:p>
        </p:txBody>
      </p:sp>
      <p:sp>
        <p:nvSpPr>
          <p:cNvPr id="117" name="Shape 117"/>
          <p:cNvSpPr txBox="1">
            <a:spLocks noGrp="1"/>
          </p:cNvSpPr>
          <p:nvPr>
            <p:ph type="title"/>
          </p:nvPr>
        </p:nvSpPr>
        <p:spPr>
          <a:xfrm>
            <a:off x="370150" y="4742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sz="3500"/>
              <a:t>Definición de Ambiente Inclusivo</a:t>
            </a:r>
            <a:endParaRPr sz="35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Shape 122" descr="pp boy reading 3"/>
          <p:cNvPicPr preferRelativeResize="0"/>
          <p:nvPr/>
        </p:nvPicPr>
        <p:blipFill rotWithShape="1">
          <a:blip r:embed="rId3">
            <a:alphaModFix/>
          </a:blip>
          <a:srcRect/>
          <a:stretch/>
        </p:blipFill>
        <p:spPr>
          <a:xfrm>
            <a:off x="2833300" y="1882550"/>
            <a:ext cx="2985000" cy="2166900"/>
          </a:xfrm>
          <a:prstGeom prst="rect">
            <a:avLst/>
          </a:prstGeom>
          <a:noFill/>
          <a:ln w="38100" cap="flat" cmpd="sng">
            <a:solidFill>
              <a:srgbClr val="FFFFFF"/>
            </a:solidFill>
            <a:prstDash val="solid"/>
            <a:round/>
            <a:headEnd type="none" w="med" len="med"/>
            <a:tailEnd type="none" w="med" len="med"/>
          </a:ln>
        </p:spPr>
      </p:pic>
      <p:pic>
        <p:nvPicPr>
          <p:cNvPr id="123" name="Shape 123" descr="math_pic6[1]"/>
          <p:cNvPicPr preferRelativeResize="0"/>
          <p:nvPr/>
        </p:nvPicPr>
        <p:blipFill rotWithShape="1">
          <a:blip r:embed="rId4">
            <a:alphaModFix/>
          </a:blip>
          <a:srcRect/>
          <a:stretch/>
        </p:blipFill>
        <p:spPr>
          <a:xfrm>
            <a:off x="6204100" y="1641350"/>
            <a:ext cx="2638500" cy="2505600"/>
          </a:xfrm>
          <a:prstGeom prst="rect">
            <a:avLst/>
          </a:prstGeom>
          <a:noFill/>
          <a:ln w="38100" cap="flat" cmpd="sng">
            <a:solidFill>
              <a:srgbClr val="FFFFFF"/>
            </a:solidFill>
            <a:prstDash val="solid"/>
            <a:round/>
            <a:headEnd type="none" w="med" len="med"/>
            <a:tailEnd type="none" w="med" len="med"/>
          </a:ln>
        </p:spPr>
      </p:pic>
      <p:pic>
        <p:nvPicPr>
          <p:cNvPr id="124" name="Shape 124" descr="#1 grip"/>
          <p:cNvPicPr preferRelativeResize="0"/>
          <p:nvPr/>
        </p:nvPicPr>
        <p:blipFill rotWithShape="1">
          <a:blip r:embed="rId5">
            <a:alphaModFix/>
          </a:blip>
          <a:srcRect/>
          <a:stretch/>
        </p:blipFill>
        <p:spPr>
          <a:xfrm>
            <a:off x="440250" y="1641350"/>
            <a:ext cx="2065800" cy="2649300"/>
          </a:xfrm>
          <a:prstGeom prst="rect">
            <a:avLst/>
          </a:prstGeom>
          <a:noFill/>
          <a:ln w="38100" cap="flat" cmpd="sng">
            <a:solidFill>
              <a:srgbClr val="FFFFFF"/>
            </a:solidFill>
            <a:prstDash val="solid"/>
            <a:round/>
            <a:headEnd type="none" w="med" len="med"/>
            <a:tailEnd type="none" w="med" len="med"/>
          </a:ln>
        </p:spPr>
      </p:pic>
      <p:sp>
        <p:nvSpPr>
          <p:cNvPr id="125" name="Shape 125"/>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s"/>
              <a:t>accesible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p>
            <a:pPr marL="0" lvl="0" indent="0">
              <a:spcBef>
                <a:spcPts val="0"/>
              </a:spcBef>
              <a:spcAft>
                <a:spcPts val="0"/>
              </a:spcAft>
              <a:buClr>
                <a:schemeClr val="dk1"/>
              </a:buClr>
              <a:buSzPts val="1100"/>
              <a:buFont typeface="Arial"/>
              <a:buNone/>
            </a:pPr>
            <a:r>
              <a:rPr lang="es" sz="3500"/>
              <a:t>Principios  para  el Diseño Universal  de Aprendizaje  (DUA)</a:t>
            </a:r>
            <a:endParaRPr/>
          </a:p>
        </p:txBody>
      </p:sp>
      <p:sp>
        <p:nvSpPr>
          <p:cNvPr id="131" name="Shape 13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rtl="0">
              <a:spcBef>
                <a:spcPts val="0"/>
              </a:spcBef>
              <a:spcAft>
                <a:spcPts val="0"/>
              </a:spcAft>
              <a:buSzPts val="1800"/>
              <a:buAutoNum type="arabicPeriod"/>
            </a:pPr>
            <a:r>
              <a:rPr lang="es"/>
              <a:t>Representación</a:t>
            </a:r>
            <a:endParaRPr/>
          </a:p>
          <a:p>
            <a:pPr marL="457200" lvl="0" indent="-342900" rtl="0">
              <a:spcBef>
                <a:spcPts val="0"/>
              </a:spcBef>
              <a:spcAft>
                <a:spcPts val="0"/>
              </a:spcAft>
              <a:buSzPts val="1800"/>
              <a:buAutoNum type="arabicPeriod"/>
            </a:pPr>
            <a:r>
              <a:rPr lang="es"/>
              <a:t>Acción y Expresión</a:t>
            </a:r>
            <a:endParaRPr/>
          </a:p>
          <a:p>
            <a:pPr marL="457200" lvl="0" indent="-342900">
              <a:spcBef>
                <a:spcPts val="0"/>
              </a:spcBef>
              <a:spcAft>
                <a:spcPts val="0"/>
              </a:spcAft>
              <a:buSzPts val="1800"/>
              <a:buAutoNum type="arabicPeriod"/>
            </a:pPr>
            <a:r>
              <a:rPr lang="es"/>
              <a:t>Motivación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311700" y="1228675"/>
            <a:ext cx="3999900" cy="33402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ctr" anchorCtr="0">
            <a:noAutofit/>
          </a:bodyPr>
          <a:lstStyle/>
          <a:p>
            <a:pPr marL="0" lvl="0" indent="0" algn="ctr">
              <a:spcBef>
                <a:spcPts val="0"/>
              </a:spcBef>
              <a:spcAft>
                <a:spcPts val="1600"/>
              </a:spcAft>
              <a:buNone/>
            </a:pPr>
            <a:r>
              <a:rPr lang="es" sz="2400">
                <a:solidFill>
                  <a:srgbClr val="000000"/>
                </a:solidFill>
                <a:latin typeface="Garamond"/>
                <a:ea typeface="Garamond"/>
                <a:cs typeface="Garamond"/>
                <a:sym typeface="Garamond"/>
              </a:rPr>
              <a:t>Presentar la información y el contenido del curso en múltiples formatos para que todos los estudiantes puedan acceder a ellos.</a:t>
            </a:r>
            <a:endParaRPr sz="2400">
              <a:solidFill>
                <a:srgbClr val="000000"/>
              </a:solidFill>
              <a:latin typeface="Garamond"/>
              <a:ea typeface="Garamond"/>
              <a:cs typeface="Garamond"/>
              <a:sym typeface="Garamond"/>
            </a:endParaRPr>
          </a:p>
        </p:txBody>
      </p:sp>
      <p:sp>
        <p:nvSpPr>
          <p:cNvPr id="137" name="Shape 13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Representación - ¿qué?</a:t>
            </a:r>
            <a:endParaRPr/>
          </a:p>
        </p:txBody>
      </p:sp>
      <p:pic>
        <p:nvPicPr>
          <p:cNvPr id="138" name="Shape 138"/>
          <p:cNvPicPr preferRelativeResize="0"/>
          <p:nvPr/>
        </p:nvPicPr>
        <p:blipFill>
          <a:blip r:embed="rId3">
            <a:alphaModFix/>
          </a:blip>
          <a:stretch>
            <a:fillRect/>
          </a:stretch>
        </p:blipFill>
        <p:spPr>
          <a:xfrm>
            <a:off x="5182525" y="892700"/>
            <a:ext cx="2646725" cy="1445250"/>
          </a:xfrm>
          <a:prstGeom prst="rect">
            <a:avLst/>
          </a:prstGeom>
          <a:noFill/>
          <a:ln>
            <a:noFill/>
          </a:ln>
        </p:spPr>
      </p:pic>
      <p:pic>
        <p:nvPicPr>
          <p:cNvPr id="139" name="Shape 139"/>
          <p:cNvPicPr preferRelativeResize="0"/>
          <p:nvPr/>
        </p:nvPicPr>
        <p:blipFill>
          <a:blip r:embed="rId4">
            <a:alphaModFix/>
          </a:blip>
          <a:stretch>
            <a:fillRect/>
          </a:stretch>
        </p:blipFill>
        <p:spPr>
          <a:xfrm>
            <a:off x="5296550" y="2547375"/>
            <a:ext cx="2532700" cy="168539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311700" y="1228675"/>
            <a:ext cx="8520600" cy="33402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t" anchorCtr="0">
            <a:noAutofit/>
          </a:bodyPr>
          <a:lstStyle/>
          <a:p>
            <a:pPr marL="457200" lvl="0" indent="-381000" algn="l" rtl="0">
              <a:spcBef>
                <a:spcPts val="0"/>
              </a:spcBef>
              <a:spcAft>
                <a:spcPts val="0"/>
              </a:spcAft>
              <a:buClr>
                <a:srgbClr val="000000"/>
              </a:buClr>
              <a:buSzPts val="2400"/>
              <a:buFont typeface="Garamond"/>
              <a:buChar char="-"/>
            </a:pPr>
            <a:r>
              <a:rPr lang="es" sz="2400">
                <a:solidFill>
                  <a:srgbClr val="000000"/>
                </a:solidFill>
                <a:latin typeface="Garamond"/>
                <a:ea typeface="Garamond"/>
                <a:cs typeface="Garamond"/>
                <a:sym typeface="Garamond"/>
              </a:rPr>
              <a:t>Proveer maneras alternativas para acceder a la información.</a:t>
            </a:r>
            <a:endParaRPr sz="2400">
              <a:solidFill>
                <a:srgbClr val="000000"/>
              </a:solidFill>
              <a:latin typeface="Garamond"/>
              <a:ea typeface="Garamond"/>
              <a:cs typeface="Garamond"/>
              <a:sym typeface="Garamond"/>
            </a:endParaRPr>
          </a:p>
          <a:p>
            <a:pPr marL="457200" lvl="0" indent="-381000" algn="l" rtl="0">
              <a:spcBef>
                <a:spcPts val="0"/>
              </a:spcBef>
              <a:spcAft>
                <a:spcPts val="0"/>
              </a:spcAft>
              <a:buClr>
                <a:srgbClr val="000000"/>
              </a:buClr>
              <a:buSzPts val="2400"/>
              <a:buFont typeface="Garamond"/>
              <a:buChar char="-"/>
            </a:pPr>
            <a:r>
              <a:rPr lang="es" sz="2400">
                <a:solidFill>
                  <a:srgbClr val="000000"/>
                </a:solidFill>
                <a:latin typeface="Garamond"/>
                <a:ea typeface="Garamond"/>
                <a:cs typeface="Garamond"/>
                <a:sym typeface="Garamond"/>
              </a:rPr>
              <a:t>Activar conocimientos previos en múltiples formas.</a:t>
            </a:r>
            <a:endParaRPr sz="2400">
              <a:solidFill>
                <a:srgbClr val="000000"/>
              </a:solidFill>
              <a:latin typeface="Garamond"/>
              <a:ea typeface="Garamond"/>
              <a:cs typeface="Garamond"/>
              <a:sym typeface="Garamond"/>
            </a:endParaRPr>
          </a:p>
          <a:p>
            <a:pPr marL="457200" lvl="0" indent="-381000" algn="l" rtl="0">
              <a:spcBef>
                <a:spcPts val="0"/>
              </a:spcBef>
              <a:spcAft>
                <a:spcPts val="0"/>
              </a:spcAft>
              <a:buClr>
                <a:srgbClr val="000000"/>
              </a:buClr>
              <a:buSzPts val="2400"/>
              <a:buFont typeface="Garamond"/>
              <a:buChar char="-"/>
            </a:pPr>
            <a:r>
              <a:rPr lang="es" sz="2400">
                <a:solidFill>
                  <a:srgbClr val="000000"/>
                </a:solidFill>
                <a:latin typeface="Garamond"/>
                <a:ea typeface="Garamond"/>
                <a:cs typeface="Garamond"/>
                <a:sym typeface="Garamond"/>
              </a:rPr>
              <a:t>Enseñar vocabulario</a:t>
            </a:r>
            <a:endParaRPr sz="2400">
              <a:solidFill>
                <a:srgbClr val="000000"/>
              </a:solidFill>
              <a:latin typeface="Garamond"/>
              <a:ea typeface="Garamond"/>
              <a:cs typeface="Garamond"/>
              <a:sym typeface="Garamond"/>
            </a:endParaRPr>
          </a:p>
          <a:p>
            <a:pPr marL="457200" lvl="0" indent="-381000" algn="l" rtl="0">
              <a:spcBef>
                <a:spcPts val="0"/>
              </a:spcBef>
              <a:spcAft>
                <a:spcPts val="0"/>
              </a:spcAft>
              <a:buClr>
                <a:srgbClr val="000000"/>
              </a:buClr>
              <a:buSzPts val="2400"/>
              <a:buFont typeface="Garamond"/>
              <a:buChar char="-"/>
            </a:pPr>
            <a:r>
              <a:rPr lang="es" sz="2400">
                <a:solidFill>
                  <a:srgbClr val="000000"/>
                </a:solidFill>
                <a:latin typeface="Garamond"/>
                <a:ea typeface="Garamond"/>
                <a:cs typeface="Garamond"/>
                <a:sym typeface="Garamond"/>
              </a:rPr>
              <a:t>Proveer subtítulos cuando vean un video</a:t>
            </a:r>
            <a:endParaRPr sz="2400">
              <a:solidFill>
                <a:srgbClr val="000000"/>
              </a:solidFill>
              <a:latin typeface="Garamond"/>
              <a:ea typeface="Garamond"/>
              <a:cs typeface="Garamond"/>
              <a:sym typeface="Garamond"/>
            </a:endParaRPr>
          </a:p>
          <a:p>
            <a:pPr marL="0" lvl="0" indent="0" algn="l">
              <a:spcBef>
                <a:spcPts val="1600"/>
              </a:spcBef>
              <a:spcAft>
                <a:spcPts val="1600"/>
              </a:spcAft>
              <a:buNone/>
            </a:pPr>
            <a:endParaRPr>
              <a:latin typeface="Times New Roman"/>
              <a:ea typeface="Times New Roman"/>
              <a:cs typeface="Times New Roman"/>
              <a:sym typeface="Times New Roman"/>
            </a:endParaRPr>
          </a:p>
        </p:txBody>
      </p:sp>
      <p:pic>
        <p:nvPicPr>
          <p:cNvPr id="145" name="Shape 145" descr="studenten.jpg"/>
          <p:cNvPicPr preferRelativeResize="0"/>
          <p:nvPr/>
        </p:nvPicPr>
        <p:blipFill rotWithShape="1">
          <a:blip r:embed="rId3">
            <a:alphaModFix/>
          </a:blip>
          <a:srcRect/>
          <a:stretch/>
        </p:blipFill>
        <p:spPr>
          <a:xfrm>
            <a:off x="5851500" y="2700325"/>
            <a:ext cx="2515200" cy="1571700"/>
          </a:xfrm>
          <a:prstGeom prst="rect">
            <a:avLst/>
          </a:prstGeom>
          <a:noFill/>
          <a:ln>
            <a:noFill/>
          </a:ln>
        </p:spPr>
      </p:pic>
      <p:sp>
        <p:nvSpPr>
          <p:cNvPr id="146" name="Shape 14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ejemplos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311700" y="1228675"/>
            <a:ext cx="8520600" cy="33402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t" anchorCtr="0">
            <a:noAutofit/>
          </a:bodyPr>
          <a:lstStyle/>
          <a:p>
            <a:pPr marL="457200" lvl="0" indent="-381000" algn="l" rtl="0">
              <a:spcBef>
                <a:spcPts val="0"/>
              </a:spcBef>
              <a:spcAft>
                <a:spcPts val="0"/>
              </a:spcAft>
              <a:buClr>
                <a:srgbClr val="000000"/>
              </a:buClr>
              <a:buSzPts val="2400"/>
              <a:buFont typeface="Garamond"/>
              <a:buChar char="-"/>
            </a:pPr>
            <a:r>
              <a:rPr lang="es" sz="2400">
                <a:solidFill>
                  <a:srgbClr val="000000"/>
                </a:solidFill>
                <a:latin typeface="Garamond"/>
                <a:ea typeface="Garamond"/>
                <a:cs typeface="Garamond"/>
                <a:sym typeface="Garamond"/>
              </a:rPr>
              <a:t>Cantidad </a:t>
            </a:r>
            <a:endParaRPr sz="2400">
              <a:solidFill>
                <a:srgbClr val="000000"/>
              </a:solidFill>
              <a:latin typeface="Garamond"/>
              <a:ea typeface="Garamond"/>
              <a:cs typeface="Garamond"/>
              <a:sym typeface="Garamond"/>
            </a:endParaRPr>
          </a:p>
          <a:p>
            <a:pPr marL="457200" lvl="0" indent="-381000" algn="l" rtl="0">
              <a:spcBef>
                <a:spcPts val="0"/>
              </a:spcBef>
              <a:spcAft>
                <a:spcPts val="0"/>
              </a:spcAft>
              <a:buClr>
                <a:srgbClr val="000000"/>
              </a:buClr>
              <a:buSzPts val="2400"/>
              <a:buFont typeface="Garamond"/>
              <a:buChar char="-"/>
            </a:pPr>
            <a:r>
              <a:rPr lang="es" sz="2400">
                <a:solidFill>
                  <a:srgbClr val="000000"/>
                </a:solidFill>
                <a:latin typeface="Garamond"/>
                <a:ea typeface="Garamond"/>
                <a:cs typeface="Garamond"/>
                <a:sym typeface="Garamond"/>
              </a:rPr>
              <a:t>Tiempo</a:t>
            </a:r>
            <a:endParaRPr sz="2400">
              <a:solidFill>
                <a:srgbClr val="000000"/>
              </a:solidFill>
              <a:latin typeface="Garamond"/>
              <a:ea typeface="Garamond"/>
              <a:cs typeface="Garamond"/>
              <a:sym typeface="Garamond"/>
            </a:endParaRPr>
          </a:p>
          <a:p>
            <a:pPr marL="457200" lvl="0" indent="-381000" algn="l" rtl="0">
              <a:spcBef>
                <a:spcPts val="0"/>
              </a:spcBef>
              <a:spcAft>
                <a:spcPts val="0"/>
              </a:spcAft>
              <a:buClr>
                <a:srgbClr val="000000"/>
              </a:buClr>
              <a:buSzPts val="2400"/>
              <a:buFont typeface="Garamond"/>
              <a:buChar char="-"/>
            </a:pPr>
            <a:r>
              <a:rPr lang="es" sz="2400">
                <a:solidFill>
                  <a:srgbClr val="000000"/>
                </a:solidFill>
                <a:latin typeface="Garamond"/>
                <a:ea typeface="Garamond"/>
                <a:cs typeface="Garamond"/>
                <a:sym typeface="Garamond"/>
              </a:rPr>
              <a:t>Nivel de Apoyo</a:t>
            </a:r>
            <a:endParaRPr sz="2400">
              <a:solidFill>
                <a:srgbClr val="000000"/>
              </a:solidFill>
              <a:latin typeface="Garamond"/>
              <a:ea typeface="Garamond"/>
              <a:cs typeface="Garamond"/>
              <a:sym typeface="Garamond"/>
            </a:endParaRPr>
          </a:p>
          <a:p>
            <a:pPr marL="457200" lvl="0" indent="-381000" algn="l" rtl="0">
              <a:spcBef>
                <a:spcPts val="0"/>
              </a:spcBef>
              <a:spcAft>
                <a:spcPts val="0"/>
              </a:spcAft>
              <a:buClr>
                <a:srgbClr val="000000"/>
              </a:buClr>
              <a:buSzPts val="2400"/>
              <a:buFont typeface="Garamond"/>
              <a:buChar char="-"/>
            </a:pPr>
            <a:r>
              <a:rPr lang="es" sz="2400">
                <a:solidFill>
                  <a:srgbClr val="000000"/>
                </a:solidFill>
                <a:latin typeface="Garamond"/>
                <a:ea typeface="Garamond"/>
                <a:cs typeface="Garamond"/>
                <a:sym typeface="Garamond"/>
              </a:rPr>
              <a:t>Dificultad</a:t>
            </a:r>
            <a:endParaRPr sz="2400">
              <a:solidFill>
                <a:srgbClr val="000000"/>
              </a:solidFill>
              <a:latin typeface="Garamond"/>
              <a:ea typeface="Garamond"/>
              <a:cs typeface="Garamond"/>
              <a:sym typeface="Garamond"/>
            </a:endParaRPr>
          </a:p>
          <a:p>
            <a:pPr marL="457200" lvl="0" indent="-381000" algn="l" rtl="0">
              <a:spcBef>
                <a:spcPts val="0"/>
              </a:spcBef>
              <a:spcAft>
                <a:spcPts val="0"/>
              </a:spcAft>
              <a:buClr>
                <a:srgbClr val="000000"/>
              </a:buClr>
              <a:buSzPts val="2400"/>
              <a:buFont typeface="Garamond"/>
              <a:buChar char="-"/>
            </a:pPr>
            <a:r>
              <a:rPr lang="es" sz="2400">
                <a:solidFill>
                  <a:srgbClr val="000000"/>
                </a:solidFill>
                <a:latin typeface="Garamond"/>
                <a:ea typeface="Garamond"/>
                <a:cs typeface="Garamond"/>
                <a:sym typeface="Garamond"/>
              </a:rPr>
              <a:t>Participación</a:t>
            </a:r>
            <a:endParaRPr sz="2400">
              <a:solidFill>
                <a:srgbClr val="000000"/>
              </a:solidFill>
              <a:latin typeface="Garamond"/>
              <a:ea typeface="Garamond"/>
              <a:cs typeface="Garamond"/>
              <a:sym typeface="Garamond"/>
            </a:endParaRPr>
          </a:p>
          <a:p>
            <a:pPr marL="457200" lvl="0" indent="-381000" algn="l" rtl="0">
              <a:spcBef>
                <a:spcPts val="0"/>
              </a:spcBef>
              <a:spcAft>
                <a:spcPts val="0"/>
              </a:spcAft>
              <a:buClr>
                <a:srgbClr val="000000"/>
              </a:buClr>
              <a:buSzPts val="2400"/>
              <a:buFont typeface="Garamond"/>
              <a:buChar char="-"/>
            </a:pPr>
            <a:r>
              <a:rPr lang="es" sz="2400">
                <a:solidFill>
                  <a:srgbClr val="000000"/>
                </a:solidFill>
                <a:latin typeface="Garamond"/>
                <a:ea typeface="Garamond"/>
                <a:cs typeface="Garamond"/>
                <a:sym typeface="Garamond"/>
              </a:rPr>
              <a:t>Metas alternas o modificadas</a:t>
            </a:r>
            <a:endParaRPr sz="2400">
              <a:solidFill>
                <a:srgbClr val="000000"/>
              </a:solidFill>
              <a:latin typeface="Garamond"/>
              <a:ea typeface="Garamond"/>
              <a:cs typeface="Garamond"/>
              <a:sym typeface="Garamond"/>
            </a:endParaRPr>
          </a:p>
        </p:txBody>
      </p:sp>
      <p:sp>
        <p:nvSpPr>
          <p:cNvPr id="152" name="Shape 15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Áreas para posibles adaptaciones del currículo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JERARQUÍA DE APOYO DIFERENCIADO</a:t>
            </a:r>
            <a:endParaRPr/>
          </a:p>
        </p:txBody>
      </p:sp>
      <p:sp>
        <p:nvSpPr>
          <p:cNvPr id="158" name="Shape 158"/>
          <p:cNvSpPr/>
          <p:nvPr/>
        </p:nvSpPr>
        <p:spPr>
          <a:xfrm rot="10800000">
            <a:off x="1935224" y="1122424"/>
            <a:ext cx="4442400" cy="3478200"/>
          </a:xfrm>
          <a:prstGeom prst="triangle">
            <a:avLst>
              <a:gd name="adj" fmla="val 50000"/>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59" name="Shape 159"/>
          <p:cNvCxnSpPr/>
          <p:nvPr/>
        </p:nvCxnSpPr>
        <p:spPr>
          <a:xfrm rot="10800000" flipH="1">
            <a:off x="2565025" y="2129775"/>
            <a:ext cx="3156000" cy="26700"/>
          </a:xfrm>
          <a:prstGeom prst="straightConnector1">
            <a:avLst/>
          </a:prstGeom>
          <a:noFill/>
          <a:ln w="9525" cap="flat" cmpd="sng">
            <a:solidFill>
              <a:schemeClr val="dk2"/>
            </a:solidFill>
            <a:prstDash val="solid"/>
            <a:round/>
            <a:headEnd type="none" w="lg" len="lg"/>
            <a:tailEnd type="none" w="lg" len="lg"/>
          </a:ln>
        </p:spPr>
      </p:cxnSp>
      <p:cxnSp>
        <p:nvCxnSpPr>
          <p:cNvPr id="160" name="Shape 160"/>
          <p:cNvCxnSpPr/>
          <p:nvPr/>
        </p:nvCxnSpPr>
        <p:spPr>
          <a:xfrm>
            <a:off x="3384225" y="3338250"/>
            <a:ext cx="1544400" cy="0"/>
          </a:xfrm>
          <a:prstGeom prst="straightConnector1">
            <a:avLst/>
          </a:prstGeom>
          <a:noFill/>
          <a:ln w="9525" cap="flat" cmpd="sng">
            <a:solidFill>
              <a:schemeClr val="dk2"/>
            </a:solidFill>
            <a:prstDash val="solid"/>
            <a:round/>
            <a:headEnd type="none" w="lg" len="lg"/>
            <a:tailEnd type="none" w="lg" len="lg"/>
          </a:ln>
        </p:spPr>
      </p:cxnSp>
      <p:sp>
        <p:nvSpPr>
          <p:cNvPr id="161" name="Shape 161"/>
          <p:cNvSpPr txBox="1"/>
          <p:nvPr/>
        </p:nvSpPr>
        <p:spPr>
          <a:xfrm>
            <a:off x="3021650" y="1417850"/>
            <a:ext cx="2175600" cy="3639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s" b="1"/>
              <a:t>TODOS</a:t>
            </a:r>
            <a:endParaRPr b="1"/>
          </a:p>
        </p:txBody>
      </p:sp>
      <p:sp>
        <p:nvSpPr>
          <p:cNvPr id="162" name="Shape 162"/>
          <p:cNvSpPr txBox="1"/>
          <p:nvPr/>
        </p:nvSpPr>
        <p:spPr>
          <a:xfrm>
            <a:off x="3021650" y="2504500"/>
            <a:ext cx="2175600" cy="36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b="1"/>
              <a:t>ALGUNOS</a:t>
            </a:r>
            <a:endParaRPr b="1"/>
          </a:p>
        </p:txBody>
      </p:sp>
      <p:sp>
        <p:nvSpPr>
          <p:cNvPr id="163" name="Shape 163"/>
          <p:cNvSpPr txBox="1"/>
          <p:nvPr/>
        </p:nvSpPr>
        <p:spPr>
          <a:xfrm>
            <a:off x="3659625" y="3591150"/>
            <a:ext cx="993600" cy="30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b="1"/>
              <a:t>???</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body" idx="1"/>
          </p:nvPr>
        </p:nvSpPr>
        <p:spPr>
          <a:xfrm>
            <a:off x="311700" y="1228675"/>
            <a:ext cx="3999900" cy="33402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t" anchorCtr="0">
            <a:noAutofit/>
          </a:bodyPr>
          <a:lstStyle/>
          <a:p>
            <a:pPr marL="0" lvl="0" indent="0" algn="l" rtl="0">
              <a:spcBef>
                <a:spcPts val="0"/>
              </a:spcBef>
              <a:spcAft>
                <a:spcPts val="0"/>
              </a:spcAft>
              <a:buNone/>
            </a:pPr>
            <a:endParaRPr sz="2400">
              <a:latin typeface="Garamond"/>
              <a:ea typeface="Garamond"/>
              <a:cs typeface="Garamond"/>
              <a:sym typeface="Garamond"/>
            </a:endParaRPr>
          </a:p>
          <a:p>
            <a:pPr marL="0" lvl="0" indent="0" algn="l">
              <a:spcBef>
                <a:spcPts val="1600"/>
              </a:spcBef>
              <a:spcAft>
                <a:spcPts val="1600"/>
              </a:spcAft>
              <a:buNone/>
            </a:pPr>
            <a:r>
              <a:rPr lang="es" sz="2400">
                <a:solidFill>
                  <a:srgbClr val="000000"/>
                </a:solidFill>
                <a:latin typeface="Garamond"/>
                <a:ea typeface="Garamond"/>
                <a:cs typeface="Garamond"/>
                <a:sym typeface="Garamond"/>
              </a:rPr>
              <a:t>Permitir que los estudiantes usen alternativas para articular o demostrar su aprendizaje.</a:t>
            </a:r>
            <a:endParaRPr sz="2400">
              <a:solidFill>
                <a:srgbClr val="000000"/>
              </a:solidFill>
              <a:latin typeface="Garamond"/>
              <a:ea typeface="Garamond"/>
              <a:cs typeface="Garamond"/>
              <a:sym typeface="Garamond"/>
            </a:endParaRPr>
          </a:p>
        </p:txBody>
      </p:sp>
      <p:pic>
        <p:nvPicPr>
          <p:cNvPr id="169" name="Shape 169" descr="Student working on art project | Flickr - Photo Sharing!"/>
          <p:cNvPicPr preferRelativeResize="0"/>
          <p:nvPr/>
        </p:nvPicPr>
        <p:blipFill rotWithShape="1">
          <a:blip r:embed="rId3">
            <a:alphaModFix/>
          </a:blip>
          <a:srcRect/>
          <a:stretch/>
        </p:blipFill>
        <p:spPr>
          <a:xfrm>
            <a:off x="4851025" y="1631550"/>
            <a:ext cx="3496500" cy="2337900"/>
          </a:xfrm>
          <a:prstGeom prst="rect">
            <a:avLst/>
          </a:prstGeom>
          <a:noFill/>
          <a:ln>
            <a:noFill/>
          </a:ln>
        </p:spPr>
      </p:pic>
      <p:sp>
        <p:nvSpPr>
          <p:cNvPr id="170" name="Shape 17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Acción y expresión - ¿cómo?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body" idx="1"/>
          </p:nvPr>
        </p:nvSpPr>
        <p:spPr>
          <a:xfrm>
            <a:off x="311700" y="1228675"/>
            <a:ext cx="8520600" cy="33402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t" anchorCtr="0">
            <a:noAutofit/>
          </a:bodyPr>
          <a:lstStyle/>
          <a:p>
            <a:pPr marL="457200" lvl="0" indent="-361950" rtl="0">
              <a:lnSpc>
                <a:spcPct val="100000"/>
              </a:lnSpc>
              <a:spcBef>
                <a:spcPts val="0"/>
              </a:spcBef>
              <a:spcAft>
                <a:spcPts val="0"/>
              </a:spcAft>
              <a:buClr>
                <a:schemeClr val="accent1"/>
              </a:buClr>
              <a:buSzPts val="2100"/>
              <a:buFont typeface="Times New Roman"/>
              <a:buChar char="-"/>
            </a:pPr>
            <a:r>
              <a:rPr lang="es" sz="2100">
                <a:solidFill>
                  <a:schemeClr val="accent1"/>
                </a:solidFill>
                <a:latin typeface="Times New Roman"/>
                <a:ea typeface="Times New Roman"/>
                <a:cs typeface="Times New Roman"/>
                <a:sym typeface="Times New Roman"/>
              </a:rPr>
              <a:t>Planificar el monitoreo de progreso: rúbricos, boletos de salidas, escribir lo que aprendieron en cuaderno, dirigir al alumno a establecer metas.</a:t>
            </a:r>
            <a:endParaRPr sz="2100">
              <a:solidFill>
                <a:schemeClr val="accent1"/>
              </a:solidFill>
              <a:latin typeface="Times New Roman"/>
              <a:ea typeface="Times New Roman"/>
              <a:cs typeface="Times New Roman"/>
              <a:sym typeface="Times New Roman"/>
            </a:endParaRPr>
          </a:p>
          <a:p>
            <a:pPr marL="457200" lvl="0" indent="-361950" rtl="0">
              <a:lnSpc>
                <a:spcPct val="100000"/>
              </a:lnSpc>
              <a:spcBef>
                <a:spcPts val="0"/>
              </a:spcBef>
              <a:spcAft>
                <a:spcPts val="0"/>
              </a:spcAft>
              <a:buClr>
                <a:schemeClr val="accent1"/>
              </a:buClr>
              <a:buSzPts val="2100"/>
              <a:buFont typeface="Times New Roman"/>
              <a:buChar char="-"/>
            </a:pPr>
            <a:r>
              <a:rPr lang="es" sz="2100">
                <a:solidFill>
                  <a:schemeClr val="accent1"/>
                </a:solidFill>
                <a:latin typeface="Times New Roman"/>
                <a:ea typeface="Times New Roman"/>
                <a:cs typeface="Times New Roman"/>
                <a:sym typeface="Times New Roman"/>
              </a:rPr>
              <a:t>Opciones para expresiones para completar tareas/responder preguntas: dar múltiple opciones de respuestas, proyectos que demuestran aprendizaje, actividades que resuelven problemas. </a:t>
            </a:r>
            <a:endParaRPr sz="2100">
              <a:solidFill>
                <a:schemeClr val="accent1"/>
              </a:solidFill>
              <a:latin typeface="Times New Roman"/>
              <a:ea typeface="Times New Roman"/>
              <a:cs typeface="Times New Roman"/>
              <a:sym typeface="Times New Roman"/>
            </a:endParaRPr>
          </a:p>
          <a:p>
            <a:pPr marL="457200" lvl="0" indent="-361950" rtl="0">
              <a:lnSpc>
                <a:spcPct val="100000"/>
              </a:lnSpc>
              <a:spcBef>
                <a:spcPts val="0"/>
              </a:spcBef>
              <a:spcAft>
                <a:spcPts val="0"/>
              </a:spcAft>
              <a:buClr>
                <a:schemeClr val="accent1"/>
              </a:buClr>
              <a:buSzPts val="2100"/>
              <a:buFont typeface="Times New Roman"/>
              <a:buChar char="-"/>
            </a:pPr>
            <a:r>
              <a:rPr lang="es" sz="2100">
                <a:solidFill>
                  <a:schemeClr val="accent1"/>
                </a:solidFill>
                <a:latin typeface="Times New Roman"/>
                <a:ea typeface="Times New Roman"/>
                <a:cs typeface="Times New Roman"/>
                <a:sym typeface="Times New Roman"/>
              </a:rPr>
              <a:t>¿Cómo?: escrito (lapicero o lápiz), tecnología asistida, respuesta oral, maestro ofrece idea escrita para comenzar una historia o ensayo</a:t>
            </a:r>
            <a:endParaRPr sz="2400">
              <a:solidFill>
                <a:srgbClr val="000000"/>
              </a:solidFill>
              <a:latin typeface="Calibri"/>
              <a:ea typeface="Calibri"/>
              <a:cs typeface="Calibri"/>
              <a:sym typeface="Calibri"/>
            </a:endParaRPr>
          </a:p>
          <a:p>
            <a:pPr marL="0" lvl="0" indent="0" algn="l" rtl="0">
              <a:spcBef>
                <a:spcPts val="0"/>
              </a:spcBef>
              <a:spcAft>
                <a:spcPts val="1600"/>
              </a:spcAft>
              <a:buNone/>
            </a:pPr>
            <a:endParaRPr sz="2100">
              <a:solidFill>
                <a:schemeClr val="accent1"/>
              </a:solidFill>
              <a:latin typeface="Times New Roman"/>
              <a:ea typeface="Times New Roman"/>
              <a:cs typeface="Times New Roman"/>
              <a:sym typeface="Times New Roman"/>
            </a:endParaRPr>
          </a:p>
        </p:txBody>
      </p:sp>
      <p:sp>
        <p:nvSpPr>
          <p:cNvPr id="176" name="Shape 17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a:t>ejemplos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2802750" y="802500"/>
            <a:ext cx="3538500" cy="353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2500">
              <a:latin typeface="Times New Roman"/>
              <a:ea typeface="Times New Roman"/>
              <a:cs typeface="Times New Roman"/>
              <a:sym typeface="Times New Roman"/>
            </a:endParaRPr>
          </a:p>
          <a:p>
            <a:pPr marL="0" lvl="0" indent="0" rtl="0">
              <a:spcBef>
                <a:spcPts val="0"/>
              </a:spcBef>
              <a:spcAft>
                <a:spcPts val="0"/>
              </a:spcAft>
              <a:buNone/>
            </a:pPr>
            <a:r>
              <a:rPr lang="es" sz="2500"/>
              <a:t>EXPONENTES:</a:t>
            </a:r>
            <a:endParaRPr sz="2500"/>
          </a:p>
          <a:p>
            <a:pPr marL="0" lvl="0" indent="0" algn="l" rtl="0">
              <a:spcBef>
                <a:spcPts val="0"/>
              </a:spcBef>
              <a:spcAft>
                <a:spcPts val="0"/>
              </a:spcAft>
              <a:buNone/>
            </a:pPr>
            <a:endParaRPr sz="2500"/>
          </a:p>
          <a:p>
            <a:pPr marL="457200" lvl="0" indent="-387350" algn="l" rtl="0">
              <a:spcBef>
                <a:spcPts val="0"/>
              </a:spcBef>
              <a:spcAft>
                <a:spcPts val="0"/>
              </a:spcAft>
              <a:buSzPts val="2500"/>
              <a:buChar char="●"/>
            </a:pPr>
            <a:r>
              <a:rPr lang="es" sz="2500"/>
              <a:t>Wendy Gómez</a:t>
            </a:r>
            <a:endParaRPr sz="2500"/>
          </a:p>
          <a:p>
            <a:pPr marL="457200" lvl="0" indent="-387350" algn="l" rtl="0">
              <a:spcBef>
                <a:spcPts val="0"/>
              </a:spcBef>
              <a:spcAft>
                <a:spcPts val="0"/>
              </a:spcAft>
              <a:buSzPts val="2500"/>
              <a:buChar char="●"/>
            </a:pPr>
            <a:r>
              <a:rPr lang="es" sz="2500"/>
              <a:t>Brenda Villalobos</a:t>
            </a:r>
            <a:endParaRPr sz="2500"/>
          </a:p>
          <a:p>
            <a:pPr marL="457200" lvl="0" indent="-387350" algn="l" rtl="0">
              <a:spcBef>
                <a:spcPts val="0"/>
              </a:spcBef>
              <a:spcAft>
                <a:spcPts val="0"/>
              </a:spcAft>
              <a:buSzPts val="2500"/>
              <a:buChar char="●"/>
            </a:pPr>
            <a:r>
              <a:rPr lang="es" sz="2500"/>
              <a:t>Ana Jarquín</a:t>
            </a:r>
            <a:endParaRPr sz="2500"/>
          </a:p>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311700" y="1228675"/>
            <a:ext cx="3999900" cy="33402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t" anchorCtr="0">
            <a:noAutofit/>
          </a:bodyPr>
          <a:lstStyle/>
          <a:p>
            <a:pPr marL="0" lvl="0" indent="0" algn="l" rtl="0">
              <a:spcBef>
                <a:spcPts val="0"/>
              </a:spcBef>
              <a:spcAft>
                <a:spcPts val="0"/>
              </a:spcAft>
              <a:buNone/>
            </a:pPr>
            <a:endParaRPr sz="2400">
              <a:latin typeface="Garamond"/>
              <a:ea typeface="Garamond"/>
              <a:cs typeface="Garamond"/>
              <a:sym typeface="Garamond"/>
            </a:endParaRPr>
          </a:p>
          <a:p>
            <a:pPr marL="0" lvl="0" indent="0" rtl="0">
              <a:lnSpc>
                <a:spcPct val="100000"/>
              </a:lnSpc>
              <a:spcBef>
                <a:spcPts val="1600"/>
              </a:spcBef>
              <a:spcAft>
                <a:spcPts val="0"/>
              </a:spcAft>
              <a:buNone/>
            </a:pPr>
            <a:r>
              <a:rPr lang="es" sz="2100">
                <a:solidFill>
                  <a:schemeClr val="accent1"/>
                </a:solidFill>
                <a:latin typeface="Times New Roman"/>
                <a:ea typeface="Times New Roman"/>
                <a:cs typeface="Times New Roman"/>
                <a:sym typeface="Times New Roman"/>
              </a:rPr>
              <a:t>Estimular los intereses de los estudiantes y apoyar el concepto del aprendizaje llevado a cabo por rutas variadas.</a:t>
            </a:r>
            <a:endParaRPr sz="2400">
              <a:latin typeface="Garamond"/>
              <a:ea typeface="Garamond"/>
              <a:cs typeface="Garamond"/>
              <a:sym typeface="Garamond"/>
            </a:endParaRPr>
          </a:p>
        </p:txBody>
      </p:sp>
      <p:sp>
        <p:nvSpPr>
          <p:cNvPr id="182" name="Shape 18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a:t>Motivación - ¿por qué?</a:t>
            </a:r>
            <a:endParaRPr/>
          </a:p>
        </p:txBody>
      </p:sp>
      <p:pic>
        <p:nvPicPr>
          <p:cNvPr id="183" name="Shape 183" descr="1589846-teacher-in-classroom.jpg"/>
          <p:cNvPicPr preferRelativeResize="0"/>
          <p:nvPr/>
        </p:nvPicPr>
        <p:blipFill rotWithShape="1">
          <a:blip r:embed="rId3">
            <a:alphaModFix/>
          </a:blip>
          <a:srcRect/>
          <a:stretch/>
        </p:blipFill>
        <p:spPr>
          <a:xfrm>
            <a:off x="4752025" y="1454226"/>
            <a:ext cx="3669300" cy="2434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body" idx="1"/>
          </p:nvPr>
        </p:nvSpPr>
        <p:spPr>
          <a:xfrm>
            <a:off x="311700" y="1228675"/>
            <a:ext cx="8520600" cy="33402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t" anchorCtr="0">
            <a:noAutofit/>
          </a:bodyPr>
          <a:lstStyle/>
          <a:p>
            <a:pPr marL="457200" lvl="0" indent="-361950" rtl="0">
              <a:lnSpc>
                <a:spcPct val="100000"/>
              </a:lnSpc>
              <a:spcBef>
                <a:spcPts val="0"/>
              </a:spcBef>
              <a:spcAft>
                <a:spcPts val="0"/>
              </a:spcAft>
              <a:buClr>
                <a:schemeClr val="accent1"/>
              </a:buClr>
              <a:buSzPts val="2100"/>
              <a:buFont typeface="Times New Roman"/>
              <a:buChar char="-"/>
            </a:pPr>
            <a:r>
              <a:rPr lang="es" sz="2100">
                <a:solidFill>
                  <a:schemeClr val="accent1"/>
                </a:solidFill>
                <a:latin typeface="Times New Roman"/>
                <a:ea typeface="Times New Roman"/>
                <a:cs typeface="Times New Roman"/>
                <a:sym typeface="Times New Roman"/>
              </a:rPr>
              <a:t>Proveer opciones que aumentan la relevancia y la autenticidad de las actividades instructivas.</a:t>
            </a:r>
            <a:endParaRPr sz="2100">
              <a:solidFill>
                <a:schemeClr val="accent1"/>
              </a:solidFill>
              <a:latin typeface="Times New Roman"/>
              <a:ea typeface="Times New Roman"/>
              <a:cs typeface="Times New Roman"/>
              <a:sym typeface="Times New Roman"/>
            </a:endParaRPr>
          </a:p>
          <a:p>
            <a:pPr marL="457200" lvl="0" indent="-361950" rtl="0">
              <a:lnSpc>
                <a:spcPct val="100000"/>
              </a:lnSpc>
              <a:spcBef>
                <a:spcPts val="0"/>
              </a:spcBef>
              <a:spcAft>
                <a:spcPts val="0"/>
              </a:spcAft>
              <a:buClr>
                <a:schemeClr val="accent1"/>
              </a:buClr>
              <a:buSzPts val="2100"/>
              <a:buFont typeface="Times New Roman"/>
              <a:buChar char="-"/>
            </a:pPr>
            <a:r>
              <a:rPr lang="es" sz="2100">
                <a:solidFill>
                  <a:schemeClr val="accent1"/>
                </a:solidFill>
                <a:latin typeface="Times New Roman"/>
                <a:ea typeface="Times New Roman"/>
                <a:cs typeface="Times New Roman"/>
                <a:sym typeface="Times New Roman"/>
              </a:rPr>
              <a:t>Proveer opciones que animan la colaboración y la comunicación.</a:t>
            </a:r>
            <a:endParaRPr sz="2100">
              <a:solidFill>
                <a:schemeClr val="accent1"/>
              </a:solidFill>
              <a:latin typeface="Times New Roman"/>
              <a:ea typeface="Times New Roman"/>
              <a:cs typeface="Times New Roman"/>
              <a:sym typeface="Times New Roman"/>
            </a:endParaRPr>
          </a:p>
          <a:p>
            <a:pPr marL="457200" lvl="0" indent="-361950" rtl="0">
              <a:lnSpc>
                <a:spcPct val="100000"/>
              </a:lnSpc>
              <a:spcBef>
                <a:spcPts val="0"/>
              </a:spcBef>
              <a:spcAft>
                <a:spcPts val="0"/>
              </a:spcAft>
              <a:buClr>
                <a:schemeClr val="accent1"/>
              </a:buClr>
              <a:buSzPts val="2100"/>
              <a:buFont typeface="Times New Roman"/>
              <a:buChar char="-"/>
            </a:pPr>
            <a:r>
              <a:rPr lang="es" sz="2100">
                <a:solidFill>
                  <a:schemeClr val="accent1"/>
                </a:solidFill>
                <a:latin typeface="Times New Roman"/>
                <a:ea typeface="Times New Roman"/>
                <a:cs typeface="Times New Roman"/>
                <a:sym typeface="Times New Roman"/>
              </a:rPr>
              <a:t>Identificar expectativas</a:t>
            </a:r>
            <a:endParaRPr sz="2100">
              <a:solidFill>
                <a:schemeClr val="accent1"/>
              </a:solidFill>
              <a:latin typeface="Times New Roman"/>
              <a:ea typeface="Times New Roman"/>
              <a:cs typeface="Times New Roman"/>
              <a:sym typeface="Times New Roman"/>
            </a:endParaRPr>
          </a:p>
          <a:p>
            <a:pPr marL="0" lvl="0" indent="0" algn="l" rtl="0">
              <a:spcBef>
                <a:spcPts val="0"/>
              </a:spcBef>
              <a:spcAft>
                <a:spcPts val="1600"/>
              </a:spcAft>
              <a:buNone/>
            </a:pPr>
            <a:endParaRPr sz="2100">
              <a:solidFill>
                <a:schemeClr val="accent1"/>
              </a:solidFill>
              <a:latin typeface="Times New Roman"/>
              <a:ea typeface="Times New Roman"/>
              <a:cs typeface="Times New Roman"/>
              <a:sym typeface="Times New Roman"/>
            </a:endParaRPr>
          </a:p>
        </p:txBody>
      </p:sp>
      <p:sp>
        <p:nvSpPr>
          <p:cNvPr id="189" name="Shape 18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a:t>ejemplos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s"/>
              <a:t>video </a:t>
            </a:r>
            <a:endParaRPr/>
          </a:p>
          <a:p>
            <a:pPr marL="0" lvl="0" indent="0" rtl="0">
              <a:lnSpc>
                <a:spcPct val="115000"/>
              </a:lnSpc>
              <a:spcBef>
                <a:spcPts val="0"/>
              </a:spcBef>
              <a:spcAft>
                <a:spcPts val="0"/>
              </a:spcAft>
              <a:buNone/>
            </a:pPr>
            <a:r>
              <a:rPr lang="es" sz="2400" b="0" u="sng">
                <a:solidFill>
                  <a:srgbClr val="FFFFFF"/>
                </a:solidFill>
                <a:latin typeface="Garamond"/>
                <a:ea typeface="Garamond"/>
                <a:cs typeface="Garamond"/>
                <a:sym typeface="Garamond"/>
                <a:hlinkClick r:id="rId3"/>
              </a:rPr>
              <a:t>https://www.youtube.com/watch?v=KNbHew448yE</a:t>
            </a:r>
            <a:r>
              <a:rPr lang="es" sz="2400" b="0">
                <a:solidFill>
                  <a:srgbClr val="FFFFFF"/>
                </a:solidFill>
                <a:latin typeface="Garamond"/>
                <a:ea typeface="Garamond"/>
                <a:cs typeface="Garamond"/>
                <a:sym typeface="Garamond"/>
              </a:rPr>
              <a:t>  </a:t>
            </a:r>
            <a:endParaRPr sz="2400">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2802750" y="802500"/>
            <a:ext cx="3538500" cy="35385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s"/>
              <a:t>Estudio de caso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Comparación de Estudio de caso</a:t>
            </a:r>
            <a:endParaRPr/>
          </a:p>
        </p:txBody>
      </p:sp>
      <p:sp>
        <p:nvSpPr>
          <p:cNvPr id="205" name="Shape 205"/>
          <p:cNvSpPr txBox="1">
            <a:spLocks noGrp="1"/>
          </p:cNvSpPr>
          <p:nvPr>
            <p:ph type="body" idx="1"/>
          </p:nvPr>
        </p:nvSpPr>
        <p:spPr>
          <a:xfrm>
            <a:off x="311700" y="1228675"/>
            <a:ext cx="3999900" cy="37212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t" anchorCtr="0">
            <a:noAutofit/>
          </a:bodyPr>
          <a:lstStyle/>
          <a:p>
            <a:pPr marL="0" lvl="0" indent="0" rtl="0">
              <a:spcBef>
                <a:spcPts val="0"/>
              </a:spcBef>
              <a:spcAft>
                <a:spcPts val="0"/>
              </a:spcAft>
              <a:buNone/>
            </a:pPr>
            <a:r>
              <a:rPr lang="es" sz="1600" b="1" u="sng">
                <a:solidFill>
                  <a:srgbClr val="000000"/>
                </a:solidFill>
                <a:latin typeface="Garamond"/>
                <a:ea typeface="Garamond"/>
                <a:cs typeface="Garamond"/>
                <a:sym typeface="Garamond"/>
              </a:rPr>
              <a:t>Abordaje Tradicional </a:t>
            </a:r>
            <a:endParaRPr sz="1600" b="1" u="sng">
              <a:solidFill>
                <a:srgbClr val="000000"/>
              </a:solidFill>
              <a:latin typeface="Garamond"/>
              <a:ea typeface="Garamond"/>
              <a:cs typeface="Garamond"/>
              <a:sym typeface="Garamond"/>
            </a:endParaRPr>
          </a:p>
          <a:p>
            <a:pPr marL="0" lvl="0" indent="0" rtl="0">
              <a:spcBef>
                <a:spcPts val="0"/>
              </a:spcBef>
              <a:spcAft>
                <a:spcPts val="0"/>
              </a:spcAft>
              <a:buNone/>
            </a:pPr>
            <a:r>
              <a:rPr lang="es" sz="1600" b="1">
                <a:solidFill>
                  <a:srgbClr val="000000"/>
                </a:solidFill>
                <a:latin typeface="Garamond"/>
                <a:ea typeface="Garamond"/>
                <a:cs typeface="Garamond"/>
                <a:sym typeface="Garamond"/>
              </a:rPr>
              <a:t>Metas de Aprendizaje:</a:t>
            </a:r>
            <a:endParaRPr sz="1600" b="1">
              <a:solidFill>
                <a:srgbClr val="000000"/>
              </a:solidFill>
              <a:latin typeface="Garamond"/>
              <a:ea typeface="Garamond"/>
              <a:cs typeface="Garamond"/>
              <a:sym typeface="Garamond"/>
            </a:endParaRPr>
          </a:p>
          <a:p>
            <a:pPr marL="457200" lvl="0" indent="-330200" rtl="0">
              <a:spcBef>
                <a:spcPts val="0"/>
              </a:spcBef>
              <a:spcAft>
                <a:spcPts val="0"/>
              </a:spcAft>
              <a:buClr>
                <a:srgbClr val="000000"/>
              </a:buClr>
              <a:buSzPts val="1600"/>
              <a:buFont typeface="Garamond"/>
              <a:buChar char="●"/>
            </a:pPr>
            <a:r>
              <a:rPr lang="es" sz="1600">
                <a:solidFill>
                  <a:srgbClr val="000000"/>
                </a:solidFill>
                <a:latin typeface="Garamond"/>
                <a:ea typeface="Garamond"/>
                <a:cs typeface="Garamond"/>
                <a:sym typeface="Garamond"/>
              </a:rPr>
              <a:t> Leer el texto de estudios sociales y adicionalmente otros dos recursos que tengan información de los recursos del departamento y la geografía.</a:t>
            </a:r>
            <a:endParaRPr sz="1600">
              <a:solidFill>
                <a:srgbClr val="000000"/>
              </a:solidFill>
              <a:latin typeface="Garamond"/>
              <a:ea typeface="Garamond"/>
              <a:cs typeface="Garamond"/>
              <a:sym typeface="Garamond"/>
            </a:endParaRPr>
          </a:p>
          <a:p>
            <a:pPr marL="457200" lvl="0" indent="-330200" rtl="0">
              <a:spcBef>
                <a:spcPts val="0"/>
              </a:spcBef>
              <a:spcAft>
                <a:spcPts val="0"/>
              </a:spcAft>
              <a:buClr>
                <a:srgbClr val="000000"/>
              </a:buClr>
              <a:buSzPts val="1600"/>
              <a:buFont typeface="Garamond"/>
              <a:buChar char="●"/>
            </a:pPr>
            <a:r>
              <a:rPr lang="es" sz="1600">
                <a:solidFill>
                  <a:srgbClr val="000000"/>
                </a:solidFill>
                <a:latin typeface="Garamond"/>
                <a:ea typeface="Garamond"/>
                <a:cs typeface="Garamond"/>
                <a:sym typeface="Garamond"/>
              </a:rPr>
              <a:t>Hacer una tabla de comparación de los recursos de estado.</a:t>
            </a:r>
            <a:endParaRPr sz="1600">
              <a:solidFill>
                <a:srgbClr val="000000"/>
              </a:solidFill>
              <a:latin typeface="Garamond"/>
              <a:ea typeface="Garamond"/>
              <a:cs typeface="Garamond"/>
              <a:sym typeface="Garamond"/>
            </a:endParaRPr>
          </a:p>
          <a:p>
            <a:pPr marL="457200" lvl="0" indent="-330200" rtl="0">
              <a:spcBef>
                <a:spcPts val="0"/>
              </a:spcBef>
              <a:spcAft>
                <a:spcPts val="0"/>
              </a:spcAft>
              <a:buClr>
                <a:srgbClr val="000000"/>
              </a:buClr>
              <a:buSzPts val="1600"/>
              <a:buFont typeface="Garamond"/>
              <a:buChar char="●"/>
            </a:pPr>
            <a:r>
              <a:rPr lang="es" sz="1600">
                <a:solidFill>
                  <a:srgbClr val="000000"/>
                </a:solidFill>
                <a:latin typeface="Garamond"/>
                <a:ea typeface="Garamond"/>
                <a:cs typeface="Garamond"/>
                <a:sym typeface="Garamond"/>
              </a:rPr>
              <a:t>Dibujar un mapa representativo utilizando los materiales disponibles.</a:t>
            </a:r>
            <a:endParaRPr sz="1600">
              <a:solidFill>
                <a:srgbClr val="000000"/>
              </a:solidFill>
              <a:latin typeface="Garamond"/>
              <a:ea typeface="Garamond"/>
              <a:cs typeface="Garamond"/>
              <a:sym typeface="Garamond"/>
            </a:endParaRPr>
          </a:p>
          <a:p>
            <a:pPr marL="457200" lvl="0" indent="-330200" rtl="0">
              <a:spcBef>
                <a:spcPts val="0"/>
              </a:spcBef>
              <a:spcAft>
                <a:spcPts val="0"/>
              </a:spcAft>
              <a:buClr>
                <a:srgbClr val="000000"/>
              </a:buClr>
              <a:buSzPts val="1600"/>
              <a:buFont typeface="Garamond"/>
              <a:buChar char="●"/>
            </a:pPr>
            <a:r>
              <a:rPr lang="es" sz="1600">
                <a:solidFill>
                  <a:srgbClr val="000000"/>
                </a:solidFill>
                <a:latin typeface="Garamond"/>
                <a:ea typeface="Garamond"/>
                <a:cs typeface="Garamond"/>
                <a:sym typeface="Garamond"/>
              </a:rPr>
              <a:t>Presentar la información a la clase.</a:t>
            </a:r>
            <a:endParaRPr sz="1600">
              <a:solidFill>
                <a:srgbClr val="000000"/>
              </a:solidFill>
              <a:latin typeface="Garamond"/>
              <a:ea typeface="Garamond"/>
              <a:cs typeface="Garamond"/>
              <a:sym typeface="Garamond"/>
            </a:endParaRPr>
          </a:p>
          <a:p>
            <a:pPr marL="0" lvl="0" indent="0">
              <a:spcBef>
                <a:spcPts val="0"/>
              </a:spcBef>
              <a:spcAft>
                <a:spcPts val="1600"/>
              </a:spcAft>
              <a:buNone/>
            </a:pPr>
            <a:endParaRPr sz="1600"/>
          </a:p>
        </p:txBody>
      </p:sp>
      <p:sp>
        <p:nvSpPr>
          <p:cNvPr id="206" name="Shape 206"/>
          <p:cNvSpPr txBox="1">
            <a:spLocks noGrp="1"/>
          </p:cNvSpPr>
          <p:nvPr>
            <p:ph type="body" idx="2"/>
          </p:nvPr>
        </p:nvSpPr>
        <p:spPr>
          <a:xfrm>
            <a:off x="4832400" y="1228675"/>
            <a:ext cx="3999900" cy="37212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t" anchorCtr="0">
            <a:noAutofit/>
          </a:bodyPr>
          <a:lstStyle/>
          <a:p>
            <a:pPr marL="0" lvl="0" indent="0" rtl="0">
              <a:spcBef>
                <a:spcPts val="0"/>
              </a:spcBef>
              <a:spcAft>
                <a:spcPts val="0"/>
              </a:spcAft>
              <a:buNone/>
            </a:pPr>
            <a:r>
              <a:rPr lang="es" sz="1600" b="1" u="sng">
                <a:solidFill>
                  <a:srgbClr val="000000"/>
                </a:solidFill>
                <a:latin typeface="Garamond"/>
                <a:ea typeface="Garamond"/>
                <a:cs typeface="Garamond"/>
                <a:sym typeface="Garamond"/>
              </a:rPr>
              <a:t>Abordaje según DUA</a:t>
            </a:r>
            <a:endParaRPr sz="1600" b="1" u="sng">
              <a:solidFill>
                <a:srgbClr val="000000"/>
              </a:solidFill>
              <a:latin typeface="Garamond"/>
              <a:ea typeface="Garamond"/>
              <a:cs typeface="Garamond"/>
              <a:sym typeface="Garamond"/>
            </a:endParaRPr>
          </a:p>
          <a:p>
            <a:pPr marL="0" lvl="0" indent="0">
              <a:spcBef>
                <a:spcPts val="0"/>
              </a:spcBef>
              <a:spcAft>
                <a:spcPts val="0"/>
              </a:spcAft>
              <a:buNone/>
            </a:pPr>
            <a:r>
              <a:rPr lang="es" sz="1600" b="1">
                <a:solidFill>
                  <a:srgbClr val="000000"/>
                </a:solidFill>
                <a:latin typeface="Garamond"/>
                <a:ea typeface="Garamond"/>
                <a:cs typeface="Garamond"/>
                <a:sym typeface="Garamond"/>
              </a:rPr>
              <a:t>Metas de Aprendizaje:</a:t>
            </a:r>
            <a:endParaRPr sz="1600" b="1">
              <a:solidFill>
                <a:srgbClr val="000000"/>
              </a:solidFill>
              <a:latin typeface="Garamond"/>
              <a:ea typeface="Garamond"/>
              <a:cs typeface="Garamond"/>
              <a:sym typeface="Garamond"/>
            </a:endParaRPr>
          </a:p>
          <a:p>
            <a:pPr marL="457200" lvl="0" indent="-330200" rtl="0">
              <a:spcBef>
                <a:spcPts val="0"/>
              </a:spcBef>
              <a:spcAft>
                <a:spcPts val="0"/>
              </a:spcAft>
              <a:buClr>
                <a:srgbClr val="000000"/>
              </a:buClr>
              <a:buSzPts val="1600"/>
              <a:buFont typeface="Garamond"/>
              <a:buChar char="●"/>
            </a:pPr>
            <a:r>
              <a:rPr lang="es" sz="1600">
                <a:solidFill>
                  <a:srgbClr val="000000"/>
                </a:solidFill>
                <a:latin typeface="Garamond"/>
                <a:ea typeface="Garamond"/>
                <a:cs typeface="Garamond"/>
                <a:sym typeface="Garamond"/>
              </a:rPr>
              <a:t>El estudiante va a (a) recopilar información, (b) hacer comparaciones, © crear mapas para representar los recursos y topografía del departamento.</a:t>
            </a:r>
            <a:endParaRPr sz="1600">
              <a:solidFill>
                <a:srgbClr val="000000"/>
              </a:solidFill>
              <a:latin typeface="Garamond"/>
              <a:ea typeface="Garamond"/>
              <a:cs typeface="Garamond"/>
              <a:sym typeface="Garamond"/>
            </a:endParaRPr>
          </a:p>
          <a:p>
            <a:pPr marL="457200" lvl="0" indent="-330200" rtl="0">
              <a:spcBef>
                <a:spcPts val="0"/>
              </a:spcBef>
              <a:spcAft>
                <a:spcPts val="0"/>
              </a:spcAft>
              <a:buClr>
                <a:srgbClr val="000000"/>
              </a:buClr>
              <a:buSzPts val="1600"/>
              <a:buFont typeface="Garamond"/>
              <a:buChar char="●"/>
            </a:pPr>
            <a:r>
              <a:rPr lang="es" sz="1600">
                <a:solidFill>
                  <a:srgbClr val="000000"/>
                </a:solidFill>
                <a:latin typeface="Garamond"/>
                <a:ea typeface="Garamond"/>
                <a:cs typeface="Garamond"/>
                <a:sym typeface="Garamond"/>
              </a:rPr>
              <a:t>Presentar información a la clase. Analizar la información y responder a las preguntas. </a:t>
            </a:r>
            <a:endParaRPr sz="1600">
              <a:solidFill>
                <a:srgbClr val="000000"/>
              </a:solidFill>
              <a:latin typeface="Garamond"/>
              <a:ea typeface="Garamond"/>
              <a:cs typeface="Garamond"/>
              <a:sym typeface="Garamon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a:t>Comparación de Estudio de caso</a:t>
            </a:r>
            <a:endParaRPr/>
          </a:p>
        </p:txBody>
      </p:sp>
      <p:sp>
        <p:nvSpPr>
          <p:cNvPr id="212" name="Shape 212"/>
          <p:cNvSpPr txBox="1">
            <a:spLocks noGrp="1"/>
          </p:cNvSpPr>
          <p:nvPr>
            <p:ph type="body" idx="1"/>
          </p:nvPr>
        </p:nvSpPr>
        <p:spPr>
          <a:xfrm>
            <a:off x="311700" y="1071775"/>
            <a:ext cx="3999900" cy="38646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t" anchorCtr="0">
            <a:noAutofit/>
          </a:bodyPr>
          <a:lstStyle/>
          <a:p>
            <a:pPr marL="0" lvl="0" indent="0" rtl="0">
              <a:spcBef>
                <a:spcPts val="0"/>
              </a:spcBef>
              <a:spcAft>
                <a:spcPts val="0"/>
              </a:spcAft>
              <a:buNone/>
            </a:pPr>
            <a:r>
              <a:rPr lang="es" b="1" u="sng">
                <a:solidFill>
                  <a:srgbClr val="000000"/>
                </a:solidFill>
                <a:latin typeface="Garamond"/>
                <a:ea typeface="Garamond"/>
                <a:cs typeface="Garamond"/>
                <a:sym typeface="Garamond"/>
              </a:rPr>
              <a:t>Abordaje Tradicional</a:t>
            </a:r>
            <a:endParaRPr b="1" u="sng">
              <a:solidFill>
                <a:srgbClr val="000000"/>
              </a:solidFill>
              <a:latin typeface="Garamond"/>
              <a:ea typeface="Garamond"/>
              <a:cs typeface="Garamond"/>
              <a:sym typeface="Garamond"/>
            </a:endParaRPr>
          </a:p>
          <a:p>
            <a:pPr marL="0" lvl="0" indent="0" rtl="0">
              <a:spcBef>
                <a:spcPts val="0"/>
              </a:spcBef>
              <a:spcAft>
                <a:spcPts val="0"/>
              </a:spcAft>
              <a:buNone/>
            </a:pPr>
            <a:r>
              <a:rPr lang="es" b="1">
                <a:solidFill>
                  <a:srgbClr val="000000"/>
                </a:solidFill>
                <a:latin typeface="Garamond"/>
                <a:ea typeface="Garamond"/>
                <a:cs typeface="Garamond"/>
                <a:sym typeface="Garamond"/>
              </a:rPr>
              <a:t>Actividad Inicial</a:t>
            </a:r>
            <a:endParaRPr b="1">
              <a:solidFill>
                <a:srgbClr val="000000"/>
              </a:solidFill>
              <a:latin typeface="Garamond"/>
              <a:ea typeface="Garamond"/>
              <a:cs typeface="Garamond"/>
              <a:sym typeface="Garamond"/>
            </a:endParaRPr>
          </a:p>
          <a:p>
            <a:pPr marL="457200" lvl="0" indent="-317500" rtl="0">
              <a:spcBef>
                <a:spcPts val="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El maestro proveerá una lectura breve del departamento que estaba estudiando en las clases anteriores.  Les recuerda a los estudiantes lo que estudiaron brevemente de los recursos e impacto de los recursos naturales a la población.</a:t>
            </a:r>
            <a:endParaRPr>
              <a:solidFill>
                <a:srgbClr val="000000"/>
              </a:solidFill>
              <a:latin typeface="Garamond"/>
              <a:ea typeface="Garamond"/>
              <a:cs typeface="Garamond"/>
              <a:sym typeface="Garamond"/>
            </a:endParaRPr>
          </a:p>
          <a:p>
            <a:pPr marL="457200" lvl="0" indent="-317500" rtl="0">
              <a:spcBef>
                <a:spcPts val="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Maestra divide a los estudiantes en grupos de trabajo para realizar una investigación de un departamento asignado, crear mapa, tomar apuntes y presentar. </a:t>
            </a:r>
            <a:endParaRPr>
              <a:solidFill>
                <a:srgbClr val="000000"/>
              </a:solidFill>
              <a:latin typeface="Garamond"/>
              <a:ea typeface="Garamond"/>
              <a:cs typeface="Garamond"/>
              <a:sym typeface="Garamond"/>
            </a:endParaRPr>
          </a:p>
          <a:p>
            <a:pPr marL="0" lvl="0" indent="-228600" rtl="0">
              <a:spcBef>
                <a:spcPts val="0"/>
              </a:spcBef>
              <a:spcAft>
                <a:spcPts val="0"/>
              </a:spcAft>
              <a:buNone/>
            </a:pPr>
            <a:endParaRPr b="1">
              <a:solidFill>
                <a:srgbClr val="000000"/>
              </a:solidFill>
              <a:latin typeface="Garamond"/>
              <a:ea typeface="Garamond"/>
              <a:cs typeface="Garamond"/>
              <a:sym typeface="Garamond"/>
            </a:endParaRPr>
          </a:p>
          <a:p>
            <a:pPr marL="0" lvl="0" indent="0" rtl="0">
              <a:spcBef>
                <a:spcPts val="0"/>
              </a:spcBef>
              <a:spcAft>
                <a:spcPts val="1600"/>
              </a:spcAft>
              <a:buNone/>
            </a:pPr>
            <a:endParaRPr/>
          </a:p>
        </p:txBody>
      </p:sp>
      <p:sp>
        <p:nvSpPr>
          <p:cNvPr id="213" name="Shape 213"/>
          <p:cNvSpPr txBox="1">
            <a:spLocks noGrp="1"/>
          </p:cNvSpPr>
          <p:nvPr>
            <p:ph type="body" idx="2"/>
          </p:nvPr>
        </p:nvSpPr>
        <p:spPr>
          <a:xfrm>
            <a:off x="4832400" y="1071775"/>
            <a:ext cx="3999900" cy="38646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t" anchorCtr="0">
            <a:noAutofit/>
          </a:bodyPr>
          <a:lstStyle/>
          <a:p>
            <a:pPr marL="0" lvl="0" indent="0" rtl="0">
              <a:lnSpc>
                <a:spcPct val="90000"/>
              </a:lnSpc>
              <a:spcBef>
                <a:spcPts val="400"/>
              </a:spcBef>
              <a:spcAft>
                <a:spcPts val="0"/>
              </a:spcAft>
              <a:buNone/>
            </a:pPr>
            <a:r>
              <a:rPr lang="es" b="1" u="sng">
                <a:solidFill>
                  <a:srgbClr val="000000"/>
                </a:solidFill>
                <a:latin typeface="Garamond"/>
                <a:ea typeface="Garamond"/>
                <a:cs typeface="Garamond"/>
                <a:sym typeface="Garamond"/>
              </a:rPr>
              <a:t>Abordaje según DUA</a:t>
            </a:r>
            <a:endParaRPr b="1" u="sng">
              <a:solidFill>
                <a:srgbClr val="000000"/>
              </a:solidFill>
              <a:latin typeface="Garamond"/>
              <a:ea typeface="Garamond"/>
              <a:cs typeface="Garamond"/>
              <a:sym typeface="Garamond"/>
            </a:endParaRPr>
          </a:p>
          <a:p>
            <a:pPr marL="0" lvl="0" indent="0" rtl="0">
              <a:lnSpc>
                <a:spcPct val="90000"/>
              </a:lnSpc>
              <a:spcBef>
                <a:spcPts val="400"/>
              </a:spcBef>
              <a:spcAft>
                <a:spcPts val="0"/>
              </a:spcAft>
              <a:buNone/>
            </a:pPr>
            <a:r>
              <a:rPr lang="es">
                <a:solidFill>
                  <a:srgbClr val="000000"/>
                </a:solidFill>
                <a:latin typeface="Garamond"/>
                <a:ea typeface="Garamond"/>
                <a:cs typeface="Garamond"/>
                <a:sym typeface="Garamond"/>
              </a:rPr>
              <a:t>Actividad Inicial</a:t>
            </a:r>
            <a:endParaRPr>
              <a:solidFill>
                <a:srgbClr val="000000"/>
              </a:solidFill>
              <a:latin typeface="Garamond"/>
              <a:ea typeface="Garamond"/>
              <a:cs typeface="Garamond"/>
              <a:sym typeface="Garamond"/>
            </a:endParaRPr>
          </a:p>
          <a:p>
            <a:pPr marL="457200" lvl="0" indent="-317500" rtl="0">
              <a:lnSpc>
                <a:spcPct val="90000"/>
              </a:lnSpc>
              <a:spcBef>
                <a:spcPts val="40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Evitar el estilo de dar clases oralmente. Pueden haber estudiantes que no responden, comprenden o atienden bien al estilo de dar clases oralmente. Considera utilizar media en la presentación (e.j. conceptos de mapas y gráficas, videos, resúmen de audio) para poder aumentar e ilustrar conceptos y temas introducidos y repasados.  </a:t>
            </a:r>
            <a:endParaRPr>
              <a:solidFill>
                <a:srgbClr val="000000"/>
              </a:solidFill>
              <a:latin typeface="Garamond"/>
              <a:ea typeface="Garamond"/>
              <a:cs typeface="Garamond"/>
              <a:sym typeface="Garamond"/>
            </a:endParaRPr>
          </a:p>
          <a:p>
            <a:pPr marL="457200" lvl="0" indent="-317500" rtl="0">
              <a:lnSpc>
                <a:spcPct val="90000"/>
              </a:lnSpc>
              <a:spcBef>
                <a:spcPts val="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Considerar hacer preguntas frecuentemente y declaraciones para aclarar; solicitar participación del estudiante.</a:t>
            </a:r>
            <a:endParaRPr>
              <a:solidFill>
                <a:srgbClr val="000000"/>
              </a:solidFill>
              <a:latin typeface="Garamond"/>
              <a:ea typeface="Garamond"/>
              <a:cs typeface="Garamond"/>
              <a:sym typeface="Garamond"/>
            </a:endParaRPr>
          </a:p>
          <a:p>
            <a:pPr marL="457200" lvl="0" indent="-317500" rtl="0">
              <a:lnSpc>
                <a:spcPct val="90000"/>
              </a:lnSpc>
              <a:spcBef>
                <a:spcPts val="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Considerar asignar a los estudiantes en grupos combinando habilidades para que puedan complementar habilidades.</a:t>
            </a:r>
            <a:endParaRPr>
              <a:solidFill>
                <a:srgbClr val="000000"/>
              </a:solidFill>
              <a:latin typeface="Garamond"/>
              <a:ea typeface="Garamond"/>
              <a:cs typeface="Garamond"/>
              <a:sym typeface="Garamond"/>
            </a:endParaRPr>
          </a:p>
          <a:p>
            <a:pPr marL="457200" lvl="0" indent="-317500" rtl="0">
              <a:lnSpc>
                <a:spcPct val="90000"/>
              </a:lnSpc>
              <a:spcBef>
                <a:spcPts val="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Proveer expectativas de rendimiento.</a:t>
            </a:r>
            <a:endParaRPr>
              <a:solidFill>
                <a:srgbClr val="000000"/>
              </a:solidFill>
              <a:latin typeface="Garamond"/>
              <a:ea typeface="Garamond"/>
              <a:cs typeface="Garamond"/>
              <a:sym typeface="Garamond"/>
            </a:endParaRPr>
          </a:p>
          <a:p>
            <a:pPr marL="0" lvl="0" indent="0" rtl="0">
              <a:lnSpc>
                <a:spcPct val="90000"/>
              </a:lnSpc>
              <a:spcBef>
                <a:spcPts val="400"/>
              </a:spcBef>
              <a:spcAft>
                <a:spcPts val="0"/>
              </a:spcAft>
              <a:buNone/>
            </a:pPr>
            <a:endParaRPr sz="1200">
              <a:solidFill>
                <a:srgbClr val="000000"/>
              </a:solidFill>
              <a:latin typeface="Garamond"/>
              <a:ea typeface="Garamond"/>
              <a:cs typeface="Garamond"/>
              <a:sym typeface="Garamond"/>
            </a:endParaRPr>
          </a:p>
          <a:p>
            <a:pPr marL="0" lvl="0" indent="0" rtl="0">
              <a:spcBef>
                <a:spcPts val="0"/>
              </a:spcBef>
              <a:spcAft>
                <a:spcPts val="1600"/>
              </a:spcAft>
              <a:buNone/>
            </a:pPr>
            <a:endParaRPr sz="1200">
              <a:latin typeface="Garamond"/>
              <a:ea typeface="Garamond"/>
              <a:cs typeface="Garamond"/>
              <a:sym typeface="Garamon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311700" y="79675"/>
            <a:ext cx="8520600" cy="80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a:t>Comparación de Estudio de caso</a:t>
            </a:r>
            <a:endParaRPr/>
          </a:p>
        </p:txBody>
      </p:sp>
      <p:sp>
        <p:nvSpPr>
          <p:cNvPr id="219" name="Shape 219"/>
          <p:cNvSpPr txBox="1">
            <a:spLocks noGrp="1"/>
          </p:cNvSpPr>
          <p:nvPr>
            <p:ph type="body" idx="1"/>
          </p:nvPr>
        </p:nvSpPr>
        <p:spPr>
          <a:xfrm>
            <a:off x="311700" y="880675"/>
            <a:ext cx="3999900" cy="42033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t" anchorCtr="0">
            <a:noAutofit/>
          </a:bodyPr>
          <a:lstStyle/>
          <a:p>
            <a:pPr marL="0" lvl="0" indent="0" rtl="0">
              <a:spcBef>
                <a:spcPts val="0"/>
              </a:spcBef>
              <a:spcAft>
                <a:spcPts val="0"/>
              </a:spcAft>
              <a:buNone/>
            </a:pPr>
            <a:r>
              <a:rPr lang="es" b="1" u="sng">
                <a:solidFill>
                  <a:srgbClr val="000000"/>
                </a:solidFill>
                <a:latin typeface="Garamond"/>
                <a:ea typeface="Garamond"/>
                <a:cs typeface="Garamond"/>
                <a:sym typeface="Garamond"/>
              </a:rPr>
              <a:t>Abordaje Tradicional</a:t>
            </a:r>
            <a:endParaRPr b="1" u="sng">
              <a:solidFill>
                <a:srgbClr val="000000"/>
              </a:solidFill>
              <a:latin typeface="Garamond"/>
              <a:ea typeface="Garamond"/>
              <a:cs typeface="Garamond"/>
              <a:sym typeface="Garamond"/>
            </a:endParaRPr>
          </a:p>
          <a:p>
            <a:pPr marL="0" lvl="0" indent="0" rtl="0">
              <a:spcBef>
                <a:spcPts val="0"/>
              </a:spcBef>
              <a:spcAft>
                <a:spcPts val="0"/>
              </a:spcAft>
              <a:buNone/>
            </a:pPr>
            <a:r>
              <a:rPr lang="es" b="1">
                <a:solidFill>
                  <a:srgbClr val="000000"/>
                </a:solidFill>
                <a:latin typeface="Garamond"/>
                <a:ea typeface="Garamond"/>
                <a:cs typeface="Garamond"/>
                <a:sym typeface="Garamond"/>
              </a:rPr>
              <a:t>Desarrollo de la Lección</a:t>
            </a:r>
            <a:endParaRPr b="1">
              <a:solidFill>
                <a:srgbClr val="000000"/>
              </a:solidFill>
              <a:latin typeface="Garamond"/>
              <a:ea typeface="Garamond"/>
              <a:cs typeface="Garamond"/>
              <a:sym typeface="Garamond"/>
            </a:endParaRPr>
          </a:p>
          <a:p>
            <a:pPr marL="457200" lvl="0" indent="-317500" rtl="0">
              <a:spcBef>
                <a:spcPts val="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Estudiantes leen el capítulo correspondiente al departamento de estudio (ej. Managua) para encontrar información de los recursos del departamento, la topografía y la población. Los estudiantes son requeridos a usar por lo menos otro recurso que no sea el libro.</a:t>
            </a:r>
            <a:endParaRPr>
              <a:solidFill>
                <a:srgbClr val="000000"/>
              </a:solidFill>
              <a:latin typeface="Garamond"/>
              <a:ea typeface="Garamond"/>
              <a:cs typeface="Garamond"/>
              <a:sym typeface="Garamond"/>
            </a:endParaRPr>
          </a:p>
          <a:p>
            <a:pPr marL="457200" lvl="0" indent="-317500" rtl="0">
              <a:spcBef>
                <a:spcPts val="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Los estudiantes, en sus grupos asignados, deben de tomar apuntes mientras leen como soporte de su investigación</a:t>
            </a:r>
            <a:endParaRPr>
              <a:solidFill>
                <a:srgbClr val="000000"/>
              </a:solidFill>
              <a:latin typeface="Garamond"/>
              <a:ea typeface="Garamond"/>
              <a:cs typeface="Garamond"/>
              <a:sym typeface="Garamond"/>
            </a:endParaRPr>
          </a:p>
          <a:p>
            <a:pPr marL="0" lvl="0" indent="-228600" rtl="0">
              <a:spcBef>
                <a:spcPts val="0"/>
              </a:spcBef>
              <a:spcAft>
                <a:spcPts val="0"/>
              </a:spcAft>
              <a:buNone/>
            </a:pPr>
            <a:endParaRPr b="1">
              <a:solidFill>
                <a:srgbClr val="000000"/>
              </a:solidFill>
              <a:latin typeface="Arial"/>
              <a:ea typeface="Arial"/>
              <a:cs typeface="Arial"/>
              <a:sym typeface="Arial"/>
            </a:endParaRPr>
          </a:p>
          <a:p>
            <a:pPr marL="0" lvl="0" indent="0" rtl="0">
              <a:spcBef>
                <a:spcPts val="0"/>
              </a:spcBef>
              <a:spcAft>
                <a:spcPts val="1600"/>
              </a:spcAft>
              <a:buNone/>
            </a:pPr>
            <a:endParaRPr/>
          </a:p>
        </p:txBody>
      </p:sp>
      <p:sp>
        <p:nvSpPr>
          <p:cNvPr id="220" name="Shape 220"/>
          <p:cNvSpPr txBox="1">
            <a:spLocks noGrp="1"/>
          </p:cNvSpPr>
          <p:nvPr>
            <p:ph type="body" idx="2"/>
          </p:nvPr>
        </p:nvSpPr>
        <p:spPr>
          <a:xfrm>
            <a:off x="4832400" y="880675"/>
            <a:ext cx="3999900" cy="42627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t" anchorCtr="0">
            <a:noAutofit/>
          </a:bodyPr>
          <a:lstStyle/>
          <a:p>
            <a:pPr marL="0" lvl="0" indent="0" rtl="0">
              <a:lnSpc>
                <a:spcPct val="90000"/>
              </a:lnSpc>
              <a:spcBef>
                <a:spcPts val="400"/>
              </a:spcBef>
              <a:spcAft>
                <a:spcPts val="0"/>
              </a:spcAft>
              <a:buNone/>
            </a:pPr>
            <a:r>
              <a:rPr lang="es" b="1" u="sng">
                <a:solidFill>
                  <a:srgbClr val="000000"/>
                </a:solidFill>
                <a:latin typeface="Garamond"/>
                <a:ea typeface="Garamond"/>
                <a:cs typeface="Garamond"/>
                <a:sym typeface="Garamond"/>
              </a:rPr>
              <a:t>Abordaje según DUA</a:t>
            </a:r>
            <a:endParaRPr b="1" u="sng">
              <a:solidFill>
                <a:srgbClr val="000000"/>
              </a:solidFill>
              <a:latin typeface="Garamond"/>
              <a:ea typeface="Garamond"/>
              <a:cs typeface="Garamond"/>
              <a:sym typeface="Garamond"/>
            </a:endParaRPr>
          </a:p>
          <a:p>
            <a:pPr marL="0" lvl="0" indent="0" rtl="0">
              <a:lnSpc>
                <a:spcPct val="90000"/>
              </a:lnSpc>
              <a:spcBef>
                <a:spcPts val="400"/>
              </a:spcBef>
              <a:spcAft>
                <a:spcPts val="0"/>
              </a:spcAft>
              <a:buNone/>
            </a:pPr>
            <a:r>
              <a:rPr lang="es" b="1">
                <a:solidFill>
                  <a:srgbClr val="000000"/>
                </a:solidFill>
                <a:latin typeface="Garamond"/>
                <a:ea typeface="Garamond"/>
                <a:cs typeface="Garamond"/>
                <a:sym typeface="Garamond"/>
              </a:rPr>
              <a:t>Desarrollo de la Lección </a:t>
            </a:r>
            <a:endParaRPr b="1">
              <a:solidFill>
                <a:srgbClr val="000000"/>
              </a:solidFill>
              <a:latin typeface="Garamond"/>
              <a:ea typeface="Garamond"/>
              <a:cs typeface="Garamond"/>
              <a:sym typeface="Garamond"/>
            </a:endParaRPr>
          </a:p>
          <a:p>
            <a:pPr marL="457200" lvl="0" indent="-317500" rtl="0">
              <a:lnSpc>
                <a:spcPct val="90000"/>
              </a:lnSpc>
              <a:spcBef>
                <a:spcPts val="40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Proveer distintas maneras de acceso al material de recurso (audio, digital, con gráficos, videos)</a:t>
            </a:r>
            <a:endParaRPr>
              <a:solidFill>
                <a:srgbClr val="000000"/>
              </a:solidFill>
              <a:latin typeface="Garamond"/>
              <a:ea typeface="Garamond"/>
              <a:cs typeface="Garamond"/>
              <a:sym typeface="Garamond"/>
            </a:endParaRPr>
          </a:p>
          <a:p>
            <a:pPr marL="457200" lvl="0" indent="-317500" rtl="0">
              <a:lnSpc>
                <a:spcPct val="90000"/>
              </a:lnSpc>
              <a:spcBef>
                <a:spcPts val="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Ofrecer lecturas de distintos niveles para apoyar la decodificación y vocabulario (considerar diccionario)</a:t>
            </a:r>
            <a:endParaRPr>
              <a:solidFill>
                <a:srgbClr val="000000"/>
              </a:solidFill>
              <a:latin typeface="Garamond"/>
              <a:ea typeface="Garamond"/>
              <a:cs typeface="Garamond"/>
              <a:sym typeface="Garamond"/>
            </a:endParaRPr>
          </a:p>
          <a:p>
            <a:pPr marL="457200" lvl="0" indent="-317500" rtl="0">
              <a:lnSpc>
                <a:spcPct val="90000"/>
              </a:lnSpc>
              <a:spcBef>
                <a:spcPts val="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Apoyar estrategias de trabajo cooperativo en grupos (e.j. lectura en parejas, sesiones de discusiones) </a:t>
            </a:r>
            <a:endParaRPr>
              <a:solidFill>
                <a:srgbClr val="000000"/>
              </a:solidFill>
              <a:latin typeface="Garamond"/>
              <a:ea typeface="Garamond"/>
              <a:cs typeface="Garamond"/>
              <a:sym typeface="Garamond"/>
            </a:endParaRPr>
          </a:p>
          <a:p>
            <a:pPr marL="457200" lvl="0" indent="-317500" rtl="0">
              <a:lnSpc>
                <a:spcPct val="90000"/>
              </a:lnSpc>
              <a:spcBef>
                <a:spcPts val="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Considerar maneras alternas para tomar apuntes (e.j. resúmen grabado en audio, de manera electrónica, escanear los apuntes, cuaderno de google) </a:t>
            </a:r>
            <a:endParaRPr>
              <a:solidFill>
                <a:srgbClr val="000000"/>
              </a:solidFill>
              <a:latin typeface="Garamond"/>
              <a:ea typeface="Garamond"/>
              <a:cs typeface="Garamond"/>
              <a:sym typeface="Garamond"/>
            </a:endParaRPr>
          </a:p>
          <a:p>
            <a:pPr marL="457200" lvl="0" indent="-317500" rtl="0">
              <a:lnSpc>
                <a:spcPct val="90000"/>
              </a:lnSpc>
              <a:spcBef>
                <a:spcPts val="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Diferenciar cómo toman apuntes los estudiantes al permitirles utilizar cuadros sinópticos con las indicaciones dentro de los cuadros (e.j., nombre del departamento, localización geográfica, características)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a:t>Comparación de Estudio de caso</a:t>
            </a:r>
            <a:endParaRPr/>
          </a:p>
        </p:txBody>
      </p:sp>
      <p:sp>
        <p:nvSpPr>
          <p:cNvPr id="226" name="Shape 226"/>
          <p:cNvSpPr txBox="1">
            <a:spLocks noGrp="1"/>
          </p:cNvSpPr>
          <p:nvPr>
            <p:ph type="body" idx="1"/>
          </p:nvPr>
        </p:nvSpPr>
        <p:spPr>
          <a:xfrm>
            <a:off x="311700" y="1228675"/>
            <a:ext cx="3999900" cy="33402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t" anchorCtr="0">
            <a:noAutofit/>
          </a:bodyPr>
          <a:lstStyle/>
          <a:p>
            <a:pPr marL="0" lvl="0" indent="0" rtl="0">
              <a:spcBef>
                <a:spcPts val="0"/>
              </a:spcBef>
              <a:spcAft>
                <a:spcPts val="0"/>
              </a:spcAft>
              <a:buNone/>
            </a:pPr>
            <a:r>
              <a:rPr lang="es" b="1" u="sng">
                <a:solidFill>
                  <a:srgbClr val="000000"/>
                </a:solidFill>
                <a:latin typeface="Garamond"/>
                <a:ea typeface="Garamond"/>
                <a:cs typeface="Garamond"/>
                <a:sym typeface="Garamond"/>
              </a:rPr>
              <a:t>Abordaje Tradicional</a:t>
            </a:r>
            <a:endParaRPr b="1" u="sng">
              <a:solidFill>
                <a:srgbClr val="000000"/>
              </a:solidFill>
              <a:latin typeface="Garamond"/>
              <a:ea typeface="Garamond"/>
              <a:cs typeface="Garamond"/>
              <a:sym typeface="Garamond"/>
            </a:endParaRPr>
          </a:p>
          <a:p>
            <a:pPr marL="0" lvl="0" indent="0" rtl="0">
              <a:spcBef>
                <a:spcPts val="0"/>
              </a:spcBef>
              <a:spcAft>
                <a:spcPts val="0"/>
              </a:spcAft>
              <a:buNone/>
            </a:pPr>
            <a:r>
              <a:rPr lang="es" b="1">
                <a:solidFill>
                  <a:srgbClr val="000000"/>
                </a:solidFill>
                <a:latin typeface="Garamond"/>
                <a:ea typeface="Garamond"/>
                <a:cs typeface="Garamond"/>
                <a:sym typeface="Garamond"/>
              </a:rPr>
              <a:t>Clausura</a:t>
            </a:r>
            <a:r>
              <a:rPr lang="es">
                <a:solidFill>
                  <a:srgbClr val="000000"/>
                </a:solidFill>
                <a:latin typeface="Garamond"/>
                <a:ea typeface="Garamond"/>
                <a:cs typeface="Garamond"/>
                <a:sym typeface="Garamond"/>
              </a:rPr>
              <a:t>:</a:t>
            </a:r>
            <a:endParaRPr>
              <a:solidFill>
                <a:srgbClr val="000000"/>
              </a:solidFill>
              <a:latin typeface="Garamond"/>
              <a:ea typeface="Garamond"/>
              <a:cs typeface="Garamond"/>
              <a:sym typeface="Garamond"/>
            </a:endParaRPr>
          </a:p>
          <a:p>
            <a:pPr marL="457200" lvl="0" indent="-317500" rtl="0">
              <a:spcBef>
                <a:spcPts val="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Los grupos dan presentaciones orales a la clase utilizando el mapa que hicieron.</a:t>
            </a:r>
            <a:endParaRPr>
              <a:solidFill>
                <a:srgbClr val="000000"/>
              </a:solidFill>
              <a:latin typeface="Garamond"/>
              <a:ea typeface="Garamond"/>
              <a:cs typeface="Garamond"/>
              <a:sym typeface="Garamond"/>
            </a:endParaRPr>
          </a:p>
          <a:p>
            <a:pPr marL="457200" lvl="0" indent="-317500" rtl="0">
              <a:spcBef>
                <a:spcPts val="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Cada estudiante toma apuntes durante las presentaciones.</a:t>
            </a:r>
            <a:endParaRPr>
              <a:solidFill>
                <a:srgbClr val="000000"/>
              </a:solidFill>
              <a:latin typeface="Garamond"/>
              <a:ea typeface="Garamond"/>
              <a:cs typeface="Garamond"/>
              <a:sym typeface="Garamond"/>
            </a:endParaRPr>
          </a:p>
          <a:p>
            <a:pPr marL="457200" lvl="0" indent="-317500" rtl="0">
              <a:spcBef>
                <a:spcPts val="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Estudiantes realizan un cuadro de comparación de las características físicas, geográficas de los departamentos estudiados. </a:t>
            </a:r>
            <a:endParaRPr>
              <a:solidFill>
                <a:srgbClr val="000000"/>
              </a:solidFill>
              <a:latin typeface="Garamond"/>
              <a:ea typeface="Garamond"/>
              <a:cs typeface="Garamond"/>
              <a:sym typeface="Garamond"/>
            </a:endParaRPr>
          </a:p>
          <a:p>
            <a:pPr marL="0" lvl="0" indent="0" rtl="0">
              <a:spcBef>
                <a:spcPts val="0"/>
              </a:spcBef>
              <a:spcAft>
                <a:spcPts val="0"/>
              </a:spcAft>
              <a:buNone/>
            </a:pPr>
            <a:endParaRPr b="1">
              <a:solidFill>
                <a:srgbClr val="000000"/>
              </a:solidFill>
              <a:latin typeface="Garamond"/>
              <a:ea typeface="Garamond"/>
              <a:cs typeface="Garamond"/>
              <a:sym typeface="Garamond"/>
            </a:endParaRPr>
          </a:p>
          <a:p>
            <a:pPr marL="0" lvl="0" indent="-228600" rtl="0">
              <a:spcBef>
                <a:spcPts val="0"/>
              </a:spcBef>
              <a:spcAft>
                <a:spcPts val="0"/>
              </a:spcAft>
              <a:buNone/>
            </a:pPr>
            <a:endParaRPr b="1">
              <a:solidFill>
                <a:srgbClr val="000000"/>
              </a:solidFill>
              <a:latin typeface="Arial"/>
              <a:ea typeface="Arial"/>
              <a:cs typeface="Arial"/>
              <a:sym typeface="Arial"/>
            </a:endParaRPr>
          </a:p>
          <a:p>
            <a:pPr marL="0" lvl="0" indent="0" rtl="0">
              <a:spcBef>
                <a:spcPts val="0"/>
              </a:spcBef>
              <a:spcAft>
                <a:spcPts val="1600"/>
              </a:spcAft>
              <a:buNone/>
            </a:pPr>
            <a:endParaRPr/>
          </a:p>
        </p:txBody>
      </p:sp>
      <p:sp>
        <p:nvSpPr>
          <p:cNvPr id="227" name="Shape 227"/>
          <p:cNvSpPr txBox="1">
            <a:spLocks noGrp="1"/>
          </p:cNvSpPr>
          <p:nvPr>
            <p:ph type="body" idx="2"/>
          </p:nvPr>
        </p:nvSpPr>
        <p:spPr>
          <a:xfrm>
            <a:off x="4832400" y="1228675"/>
            <a:ext cx="3999900" cy="33402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t" anchorCtr="0">
            <a:noAutofit/>
          </a:bodyPr>
          <a:lstStyle/>
          <a:p>
            <a:pPr marL="0" lvl="0" indent="0" rtl="0">
              <a:lnSpc>
                <a:spcPct val="90000"/>
              </a:lnSpc>
              <a:spcBef>
                <a:spcPts val="400"/>
              </a:spcBef>
              <a:spcAft>
                <a:spcPts val="0"/>
              </a:spcAft>
              <a:buNone/>
            </a:pPr>
            <a:r>
              <a:rPr lang="es" b="1" u="sng">
                <a:solidFill>
                  <a:srgbClr val="000000"/>
                </a:solidFill>
                <a:latin typeface="Garamond"/>
                <a:ea typeface="Garamond"/>
                <a:cs typeface="Garamond"/>
                <a:sym typeface="Garamond"/>
              </a:rPr>
              <a:t>Abordaje según DUA</a:t>
            </a:r>
            <a:endParaRPr b="1" u="sng">
              <a:solidFill>
                <a:srgbClr val="000000"/>
              </a:solidFill>
              <a:latin typeface="Garamond"/>
              <a:ea typeface="Garamond"/>
              <a:cs typeface="Garamond"/>
              <a:sym typeface="Garamond"/>
            </a:endParaRPr>
          </a:p>
          <a:p>
            <a:pPr marL="0" lvl="0" indent="0" rtl="0">
              <a:lnSpc>
                <a:spcPct val="90000"/>
              </a:lnSpc>
              <a:spcBef>
                <a:spcPts val="400"/>
              </a:spcBef>
              <a:spcAft>
                <a:spcPts val="0"/>
              </a:spcAft>
              <a:buNone/>
            </a:pPr>
            <a:r>
              <a:rPr lang="es" b="1">
                <a:solidFill>
                  <a:srgbClr val="000000"/>
                </a:solidFill>
                <a:latin typeface="Garamond"/>
                <a:ea typeface="Garamond"/>
                <a:cs typeface="Garamond"/>
                <a:sym typeface="Garamond"/>
              </a:rPr>
              <a:t>Clausura:</a:t>
            </a:r>
            <a:endParaRPr b="1">
              <a:solidFill>
                <a:srgbClr val="000000"/>
              </a:solidFill>
              <a:latin typeface="Garamond"/>
              <a:ea typeface="Garamond"/>
              <a:cs typeface="Garamond"/>
              <a:sym typeface="Garamond"/>
            </a:endParaRPr>
          </a:p>
          <a:p>
            <a:pPr marL="457200" lvl="0" indent="-317500" rtl="0">
              <a:lnSpc>
                <a:spcPct val="90000"/>
              </a:lnSpc>
              <a:spcBef>
                <a:spcPts val="40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Proveer a los estudiantes opciones para presentar información (e.j. - la presentación puede ser escrita, oral, video o visual) </a:t>
            </a:r>
            <a:endParaRPr>
              <a:solidFill>
                <a:srgbClr val="000000"/>
              </a:solidFill>
              <a:latin typeface="Garamond"/>
              <a:ea typeface="Garamond"/>
              <a:cs typeface="Garamond"/>
              <a:sym typeface="Garamond"/>
            </a:endParaRPr>
          </a:p>
          <a:p>
            <a:pPr marL="457200" lvl="0" indent="-317500" rtl="0">
              <a:lnSpc>
                <a:spcPct val="90000"/>
              </a:lnSpc>
              <a:spcBef>
                <a:spcPts val="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Proveer a la audiencia con andamiaje y maneras alternas para recolectar información como estudiantes para hacer presentaciones (e.j. grabar, tomar apuntes, contestar a preguntas)</a:t>
            </a:r>
            <a:endParaRPr>
              <a:solidFill>
                <a:srgbClr val="000000"/>
              </a:solidFill>
              <a:latin typeface="Garamond"/>
              <a:ea typeface="Garamond"/>
              <a:cs typeface="Garamond"/>
              <a:sym typeface="Garamond"/>
            </a:endParaRPr>
          </a:p>
          <a:p>
            <a:pPr marL="457200" lvl="0" indent="-317500" rtl="0">
              <a:lnSpc>
                <a:spcPct val="90000"/>
              </a:lnSpc>
              <a:spcBef>
                <a:spcPts val="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Considerar alternativas para la escritura para que pueda ser un cuadro de comparar/contrastar (e.j. oralmente, por medio de dibujos, utilizando un diagrama)</a:t>
            </a:r>
            <a:endParaRPr>
              <a:solidFill>
                <a:srgbClr val="000000"/>
              </a:solidFill>
              <a:latin typeface="Garamond"/>
              <a:ea typeface="Garamond"/>
              <a:cs typeface="Garamond"/>
              <a:sym typeface="Garamon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a:t>Comparación de Estudio de caso</a:t>
            </a:r>
            <a:endParaRPr/>
          </a:p>
        </p:txBody>
      </p:sp>
      <p:sp>
        <p:nvSpPr>
          <p:cNvPr id="233" name="Shape 233"/>
          <p:cNvSpPr txBox="1">
            <a:spLocks noGrp="1"/>
          </p:cNvSpPr>
          <p:nvPr>
            <p:ph type="body" idx="1"/>
          </p:nvPr>
        </p:nvSpPr>
        <p:spPr>
          <a:xfrm>
            <a:off x="311700" y="1228675"/>
            <a:ext cx="3999900" cy="37614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t" anchorCtr="0">
            <a:noAutofit/>
          </a:bodyPr>
          <a:lstStyle/>
          <a:p>
            <a:pPr marL="0" lvl="0" indent="0" rtl="0">
              <a:spcBef>
                <a:spcPts val="0"/>
              </a:spcBef>
              <a:spcAft>
                <a:spcPts val="0"/>
              </a:spcAft>
              <a:buNone/>
            </a:pPr>
            <a:r>
              <a:rPr lang="es" b="1" u="sng">
                <a:solidFill>
                  <a:srgbClr val="000000"/>
                </a:solidFill>
                <a:latin typeface="Garamond"/>
                <a:ea typeface="Garamond"/>
                <a:cs typeface="Garamond"/>
                <a:sym typeface="Garamond"/>
              </a:rPr>
              <a:t>Abordaje Tradicional</a:t>
            </a:r>
            <a:endParaRPr b="1">
              <a:solidFill>
                <a:srgbClr val="000000"/>
              </a:solidFill>
              <a:latin typeface="Arial"/>
              <a:ea typeface="Arial"/>
              <a:cs typeface="Arial"/>
              <a:sym typeface="Arial"/>
            </a:endParaRPr>
          </a:p>
          <a:p>
            <a:pPr marL="0" lvl="0" indent="0" rtl="0">
              <a:spcBef>
                <a:spcPts val="0"/>
              </a:spcBef>
              <a:spcAft>
                <a:spcPts val="0"/>
              </a:spcAft>
              <a:buNone/>
            </a:pPr>
            <a:r>
              <a:rPr lang="es" b="1">
                <a:solidFill>
                  <a:srgbClr val="000000"/>
                </a:solidFill>
                <a:latin typeface="Garamond"/>
                <a:ea typeface="Garamond"/>
                <a:cs typeface="Garamond"/>
                <a:sym typeface="Garamond"/>
              </a:rPr>
              <a:t>Materiales que se van a usar:</a:t>
            </a:r>
            <a:endParaRPr b="1">
              <a:solidFill>
                <a:srgbClr val="000000"/>
              </a:solidFill>
              <a:latin typeface="Garamond"/>
              <a:ea typeface="Garamond"/>
              <a:cs typeface="Garamond"/>
              <a:sym typeface="Garamond"/>
            </a:endParaRPr>
          </a:p>
          <a:p>
            <a:pPr marL="457200" lvl="0" indent="-317500" rtl="0">
              <a:spcBef>
                <a:spcPts val="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Libro de texto de Geografía Nicaragua</a:t>
            </a:r>
            <a:endParaRPr>
              <a:solidFill>
                <a:srgbClr val="000000"/>
              </a:solidFill>
              <a:latin typeface="Garamond"/>
              <a:ea typeface="Garamond"/>
              <a:cs typeface="Garamond"/>
              <a:sym typeface="Garamond"/>
            </a:endParaRPr>
          </a:p>
          <a:p>
            <a:pPr marL="457200" lvl="0" indent="-317500" rtl="0">
              <a:spcBef>
                <a:spcPts val="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Enciclopedia</a:t>
            </a:r>
            <a:endParaRPr>
              <a:solidFill>
                <a:srgbClr val="000000"/>
              </a:solidFill>
              <a:latin typeface="Garamond"/>
              <a:ea typeface="Garamond"/>
              <a:cs typeface="Garamond"/>
              <a:sym typeface="Garamond"/>
            </a:endParaRPr>
          </a:p>
          <a:p>
            <a:pPr marL="457200" lvl="0" indent="-317500" rtl="0">
              <a:spcBef>
                <a:spcPts val="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Materiales para hacer mapas</a:t>
            </a:r>
            <a:endParaRPr>
              <a:solidFill>
                <a:srgbClr val="000000"/>
              </a:solidFill>
              <a:latin typeface="Garamond"/>
              <a:ea typeface="Garamond"/>
              <a:cs typeface="Garamond"/>
              <a:sym typeface="Garamond"/>
            </a:endParaRPr>
          </a:p>
          <a:p>
            <a:pPr marL="457200" lvl="0" indent="-317500" rtl="0">
              <a:spcBef>
                <a:spcPts val="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Lápices de colores</a:t>
            </a:r>
            <a:endParaRPr>
              <a:solidFill>
                <a:srgbClr val="000000"/>
              </a:solidFill>
              <a:latin typeface="Garamond"/>
              <a:ea typeface="Garamond"/>
              <a:cs typeface="Garamond"/>
              <a:sym typeface="Garamond"/>
            </a:endParaRPr>
          </a:p>
          <a:p>
            <a:pPr marL="457200" lvl="0" indent="-317500" rtl="0">
              <a:spcBef>
                <a:spcPts val="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Reglas</a:t>
            </a:r>
            <a:endParaRPr>
              <a:solidFill>
                <a:srgbClr val="000000"/>
              </a:solidFill>
              <a:latin typeface="Garamond"/>
              <a:ea typeface="Garamond"/>
              <a:cs typeface="Garamond"/>
              <a:sym typeface="Garamond"/>
            </a:endParaRPr>
          </a:p>
          <a:p>
            <a:pPr marL="457200" lvl="0" indent="-317500" rtl="0">
              <a:spcBef>
                <a:spcPts val="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Pegamento</a:t>
            </a:r>
            <a:endParaRPr>
              <a:solidFill>
                <a:srgbClr val="000000"/>
              </a:solidFill>
              <a:latin typeface="Garamond"/>
              <a:ea typeface="Garamond"/>
              <a:cs typeface="Garamond"/>
              <a:sym typeface="Garamond"/>
            </a:endParaRPr>
          </a:p>
          <a:p>
            <a:pPr marL="457200" lvl="0" indent="-317500" rtl="0">
              <a:spcBef>
                <a:spcPts val="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Plastilina</a:t>
            </a:r>
            <a:endParaRPr>
              <a:solidFill>
                <a:srgbClr val="000000"/>
              </a:solidFill>
              <a:latin typeface="Garamond"/>
              <a:ea typeface="Garamond"/>
              <a:cs typeface="Garamond"/>
              <a:sym typeface="Garamond"/>
            </a:endParaRPr>
          </a:p>
          <a:p>
            <a:pPr marL="457200" lvl="0" indent="-317500" rtl="0">
              <a:spcBef>
                <a:spcPts val="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Otros </a:t>
            </a:r>
            <a:endParaRPr b="1">
              <a:solidFill>
                <a:srgbClr val="000000"/>
              </a:solidFill>
              <a:latin typeface="Garamond"/>
              <a:ea typeface="Garamond"/>
              <a:cs typeface="Garamond"/>
              <a:sym typeface="Garamond"/>
            </a:endParaRPr>
          </a:p>
          <a:p>
            <a:pPr marL="0" lvl="0" indent="0" rtl="0">
              <a:spcBef>
                <a:spcPts val="0"/>
              </a:spcBef>
              <a:spcAft>
                <a:spcPts val="0"/>
              </a:spcAft>
              <a:buNone/>
            </a:pPr>
            <a:endParaRPr b="1">
              <a:solidFill>
                <a:srgbClr val="000000"/>
              </a:solidFill>
              <a:latin typeface="Garamond"/>
              <a:ea typeface="Garamond"/>
              <a:cs typeface="Garamond"/>
              <a:sym typeface="Garamond"/>
            </a:endParaRPr>
          </a:p>
          <a:p>
            <a:pPr marL="0" lvl="0" indent="-228600" rtl="0">
              <a:spcBef>
                <a:spcPts val="0"/>
              </a:spcBef>
              <a:spcAft>
                <a:spcPts val="0"/>
              </a:spcAft>
              <a:buNone/>
            </a:pPr>
            <a:endParaRPr b="1">
              <a:solidFill>
                <a:srgbClr val="000000"/>
              </a:solidFill>
              <a:latin typeface="Arial"/>
              <a:ea typeface="Arial"/>
              <a:cs typeface="Arial"/>
              <a:sym typeface="Arial"/>
            </a:endParaRPr>
          </a:p>
          <a:p>
            <a:pPr marL="0" lvl="0" indent="0" rtl="0">
              <a:spcBef>
                <a:spcPts val="0"/>
              </a:spcBef>
              <a:spcAft>
                <a:spcPts val="1600"/>
              </a:spcAft>
              <a:buNone/>
            </a:pPr>
            <a:endParaRPr/>
          </a:p>
        </p:txBody>
      </p:sp>
      <p:sp>
        <p:nvSpPr>
          <p:cNvPr id="234" name="Shape 234"/>
          <p:cNvSpPr txBox="1">
            <a:spLocks noGrp="1"/>
          </p:cNvSpPr>
          <p:nvPr>
            <p:ph type="body" idx="2"/>
          </p:nvPr>
        </p:nvSpPr>
        <p:spPr>
          <a:xfrm>
            <a:off x="4832400" y="1228675"/>
            <a:ext cx="3999900" cy="37614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t" anchorCtr="0">
            <a:noAutofit/>
          </a:bodyPr>
          <a:lstStyle/>
          <a:p>
            <a:pPr marL="0" lvl="0" indent="0" rtl="0">
              <a:lnSpc>
                <a:spcPct val="90000"/>
              </a:lnSpc>
              <a:spcBef>
                <a:spcPts val="400"/>
              </a:spcBef>
              <a:spcAft>
                <a:spcPts val="0"/>
              </a:spcAft>
              <a:buNone/>
            </a:pPr>
            <a:r>
              <a:rPr lang="es" b="1" u="sng">
                <a:solidFill>
                  <a:srgbClr val="000000"/>
                </a:solidFill>
                <a:latin typeface="Garamond"/>
                <a:ea typeface="Garamond"/>
                <a:cs typeface="Garamond"/>
                <a:sym typeface="Garamond"/>
              </a:rPr>
              <a:t>Abordaje según DUA</a:t>
            </a:r>
            <a:endParaRPr b="1" u="sng">
              <a:solidFill>
                <a:srgbClr val="000000"/>
              </a:solidFill>
              <a:latin typeface="Garamond"/>
              <a:ea typeface="Garamond"/>
              <a:cs typeface="Garamond"/>
              <a:sym typeface="Garamond"/>
            </a:endParaRPr>
          </a:p>
          <a:p>
            <a:pPr marL="0" lvl="0" indent="0" rtl="0">
              <a:lnSpc>
                <a:spcPct val="90000"/>
              </a:lnSpc>
              <a:spcBef>
                <a:spcPts val="400"/>
              </a:spcBef>
              <a:spcAft>
                <a:spcPts val="0"/>
              </a:spcAft>
              <a:buNone/>
            </a:pPr>
            <a:r>
              <a:rPr lang="es" b="1">
                <a:solidFill>
                  <a:srgbClr val="000000"/>
                </a:solidFill>
                <a:latin typeface="Garamond"/>
                <a:ea typeface="Garamond"/>
                <a:cs typeface="Garamond"/>
                <a:sym typeface="Garamond"/>
              </a:rPr>
              <a:t>Materiales:</a:t>
            </a:r>
            <a:endParaRPr b="1">
              <a:solidFill>
                <a:srgbClr val="000000"/>
              </a:solidFill>
              <a:latin typeface="Garamond"/>
              <a:ea typeface="Garamond"/>
              <a:cs typeface="Garamond"/>
              <a:sym typeface="Garamond"/>
            </a:endParaRPr>
          </a:p>
          <a:p>
            <a:pPr marL="457200" lvl="0" indent="-317500" rtl="0">
              <a:lnSpc>
                <a:spcPct val="90000"/>
              </a:lnSpc>
              <a:spcBef>
                <a:spcPts val="40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Texto impreso puede ser una barrera para estudiantes que tengan discapacidad física o de aprendizaje. Si los textos están disponibles digitalmente, maestros y estudiantes pueden tener la opción de proveer con letra grande, apoyo con vocabulario en-línea y una variedad de formatos.  </a:t>
            </a:r>
            <a:endParaRPr>
              <a:solidFill>
                <a:srgbClr val="000000"/>
              </a:solidFill>
              <a:latin typeface="Garamond"/>
              <a:ea typeface="Garamond"/>
              <a:cs typeface="Garamond"/>
              <a:sym typeface="Garamond"/>
            </a:endParaRPr>
          </a:p>
          <a:p>
            <a:pPr marL="457200" lvl="0" indent="-317500" rtl="0">
              <a:lnSpc>
                <a:spcPct val="90000"/>
              </a:lnSpc>
              <a:spcBef>
                <a:spcPts val="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Proveer una variedad de materiales para que los estudiantes puedan crear mapas. Ejemplos incluyen: a) dibujar un mapa; b) crear un mapa con plastilina; c) crear un mapa electrónicamente; d) los estudiants verbalizan para otros los detalles que tienen que tener el mapa y donde.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s" sz="9600"/>
              <a:t>video</a:t>
            </a:r>
            <a:endParaRPr sz="9600"/>
          </a:p>
          <a:p>
            <a:pPr marL="0" lvl="0" indent="0" rtl="0">
              <a:lnSpc>
                <a:spcPct val="115000"/>
              </a:lnSpc>
              <a:spcBef>
                <a:spcPts val="0"/>
              </a:spcBef>
              <a:spcAft>
                <a:spcPts val="0"/>
              </a:spcAft>
              <a:buNone/>
            </a:pPr>
            <a:r>
              <a:rPr lang="es" sz="2400" b="0" u="sng">
                <a:solidFill>
                  <a:srgbClr val="FFFFFF"/>
                </a:solidFill>
                <a:latin typeface="Garamond"/>
                <a:ea typeface="Garamond"/>
                <a:cs typeface="Garamond"/>
                <a:sym typeface="Garamond"/>
                <a:hlinkClick r:id="rId3"/>
              </a:rPr>
              <a:t>https://www.youtube.com/watch?v=-X57T-2BD_o</a:t>
            </a:r>
            <a:r>
              <a:rPr lang="es" sz="2400" b="0">
                <a:solidFill>
                  <a:srgbClr val="FFFFFF"/>
                </a:solidFill>
                <a:latin typeface="Garamond"/>
                <a:ea typeface="Garamond"/>
                <a:cs typeface="Garamond"/>
                <a:sym typeface="Garamond"/>
              </a:rPr>
              <a:t> </a:t>
            </a:r>
            <a:endParaRPr sz="24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subTitle" idx="1"/>
          </p:nvPr>
        </p:nvSpPr>
        <p:spPr>
          <a:xfrm>
            <a:off x="257975" y="489800"/>
            <a:ext cx="8520600" cy="28146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ctr" anchorCtr="0">
            <a:noAutofit/>
          </a:bodyPr>
          <a:lstStyle/>
          <a:p>
            <a:pPr marL="0" lvl="0" indent="0" algn="l" rtl="0">
              <a:spcBef>
                <a:spcPts val="0"/>
              </a:spcBef>
              <a:spcAft>
                <a:spcPts val="0"/>
              </a:spcAft>
              <a:buNone/>
            </a:pPr>
            <a:r>
              <a:rPr lang="es" sz="2500">
                <a:latin typeface="Amatic SC"/>
                <a:ea typeface="Amatic SC"/>
                <a:cs typeface="Amatic SC"/>
                <a:sym typeface="Amatic SC"/>
              </a:rPr>
              <a:t>Objetivo:</a:t>
            </a:r>
            <a:endParaRPr sz="2500">
              <a:latin typeface="Amatic SC"/>
              <a:ea typeface="Amatic SC"/>
              <a:cs typeface="Amatic SC"/>
              <a:sym typeface="Amatic SC"/>
            </a:endParaRPr>
          </a:p>
          <a:p>
            <a:pPr marL="0" lvl="0" indent="0" algn="l" rtl="0">
              <a:spcBef>
                <a:spcPts val="0"/>
              </a:spcBef>
              <a:spcAft>
                <a:spcPts val="0"/>
              </a:spcAft>
              <a:buNone/>
            </a:pPr>
            <a:endParaRPr sz="2500">
              <a:latin typeface="Amatic SC"/>
              <a:ea typeface="Amatic SC"/>
              <a:cs typeface="Amatic SC"/>
              <a:sym typeface="Amatic SC"/>
            </a:endParaRPr>
          </a:p>
          <a:p>
            <a:pPr marL="0" lvl="0" indent="0" algn="l">
              <a:spcBef>
                <a:spcPts val="0"/>
              </a:spcBef>
              <a:spcAft>
                <a:spcPts val="0"/>
              </a:spcAft>
              <a:buNone/>
            </a:pPr>
            <a:r>
              <a:rPr lang="es" sz="2500">
                <a:latin typeface="Amatic SC"/>
                <a:ea typeface="Amatic SC"/>
                <a:cs typeface="Amatic SC"/>
                <a:sym typeface="Amatic SC"/>
              </a:rPr>
              <a:t>El maestro podrá tener un plan de clase accesible, para todos sus alumnos al aplicar el Diseño Universal de Aprendizaje (DUA) en su plan de clase.</a:t>
            </a:r>
            <a:endParaRPr>
              <a:latin typeface="Amatic SC"/>
              <a:ea typeface="Amatic SC"/>
              <a:cs typeface="Amatic SC"/>
              <a:sym typeface="Amatic SC"/>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311700" y="901650"/>
            <a:ext cx="8520600" cy="3340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 sz="2400">
                <a:solidFill>
                  <a:srgbClr val="000000"/>
                </a:solidFill>
                <a:latin typeface="Times New Roman"/>
                <a:ea typeface="Times New Roman"/>
                <a:cs typeface="Times New Roman"/>
                <a:sym typeface="Times New Roman"/>
              </a:rPr>
              <a:t>“Uno de los objetivos primordiales del DUA es </a:t>
            </a:r>
            <a:r>
              <a:rPr lang="es" sz="2400" b="1">
                <a:solidFill>
                  <a:srgbClr val="000000"/>
                </a:solidFill>
                <a:latin typeface="Times New Roman"/>
                <a:ea typeface="Times New Roman"/>
                <a:cs typeface="Times New Roman"/>
                <a:sym typeface="Times New Roman"/>
              </a:rPr>
              <a:t>retar e involucrar</a:t>
            </a:r>
            <a:r>
              <a:rPr lang="es" sz="2400">
                <a:solidFill>
                  <a:srgbClr val="000000"/>
                </a:solidFill>
                <a:latin typeface="Times New Roman"/>
                <a:ea typeface="Times New Roman"/>
                <a:cs typeface="Times New Roman"/>
                <a:sym typeface="Times New Roman"/>
              </a:rPr>
              <a:t> a todos los alumnos.</a:t>
            </a:r>
            <a:endParaRPr sz="2400">
              <a:solidFill>
                <a:srgbClr val="000000"/>
              </a:solidFill>
              <a:latin typeface="Times New Roman"/>
              <a:ea typeface="Times New Roman"/>
              <a:cs typeface="Times New Roman"/>
              <a:sym typeface="Times New Roman"/>
            </a:endParaRPr>
          </a:p>
          <a:p>
            <a:pPr marL="0" lvl="0" indent="0" rtl="0">
              <a:spcBef>
                <a:spcPts val="1600"/>
              </a:spcBef>
              <a:spcAft>
                <a:spcPts val="1600"/>
              </a:spcAft>
              <a:buNone/>
            </a:pPr>
            <a:r>
              <a:rPr lang="es" sz="2400">
                <a:solidFill>
                  <a:srgbClr val="000000"/>
                </a:solidFill>
                <a:latin typeface="Times New Roman"/>
                <a:ea typeface="Times New Roman"/>
                <a:cs typeface="Times New Roman"/>
                <a:sym typeface="Times New Roman"/>
              </a:rPr>
              <a:t>El DUA estipula que los maestros necesitan presentar una variedad de modalidades que permitan opciones para el aprendizaje y la demostración de sus conocimientos y que incorporen prácticas para maximizar la inclusión de cada alumno.”</a:t>
            </a:r>
            <a:endParaRPr sz="2400">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2802750" y="802500"/>
            <a:ext cx="3538500" cy="35385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s" sz="9600"/>
              <a:t>¿ ?</a:t>
            </a:r>
            <a:endParaRPr sz="9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Boleto de salida</a:t>
            </a:r>
            <a:endParaRPr/>
          </a:p>
        </p:txBody>
      </p:sp>
      <p:sp>
        <p:nvSpPr>
          <p:cNvPr id="255" name="Shape 255"/>
          <p:cNvSpPr txBox="1">
            <a:spLocks noGrp="1"/>
          </p:cNvSpPr>
          <p:nvPr>
            <p:ph type="body" idx="1"/>
          </p:nvPr>
        </p:nvSpPr>
        <p:spPr>
          <a:xfrm>
            <a:off x="311700" y="1228675"/>
            <a:ext cx="8520600" cy="33402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pPr>
            <a:r>
              <a:rPr lang="es" sz="2400">
                <a:solidFill>
                  <a:srgbClr val="000000"/>
                </a:solidFill>
              </a:rPr>
              <a:t>¿Qué fue algo nuevo que aprendieron en la sesión?</a:t>
            </a:r>
            <a:endParaRPr sz="2400">
              <a:solidFill>
                <a:srgbClr val="000000"/>
              </a:solidFill>
            </a:endParaRPr>
          </a:p>
          <a:p>
            <a:pPr marL="0" lvl="0" indent="0" algn="ctr">
              <a:spcBef>
                <a:spcPts val="1600"/>
              </a:spcBef>
              <a:spcAft>
                <a:spcPts val="1600"/>
              </a:spcAft>
              <a:buNone/>
            </a:pPr>
            <a:r>
              <a:rPr lang="es" sz="2400">
                <a:solidFill>
                  <a:srgbClr val="000000"/>
                </a:solidFill>
              </a:rPr>
              <a:t>¿Cuáles dudas o preguntas tiene aún?</a:t>
            </a:r>
            <a:endParaRPr sz="2400">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xfrm>
            <a:off x="311700" y="1240275"/>
            <a:ext cx="8520600" cy="1981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a:t>sesión 2</a:t>
            </a:r>
            <a:endParaRPr/>
          </a:p>
        </p:txBody>
      </p:sp>
      <p:sp>
        <p:nvSpPr>
          <p:cNvPr id="261" name="Shape 26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s"/>
              <a:t>Práctica</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body" idx="1"/>
          </p:nvPr>
        </p:nvSpPr>
        <p:spPr>
          <a:xfrm>
            <a:off x="311700" y="558825"/>
            <a:ext cx="8104800" cy="41856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t" anchorCtr="0">
            <a:noAutofit/>
          </a:bodyPr>
          <a:lstStyle/>
          <a:p>
            <a:pPr marL="0" lvl="0" indent="0" algn="l" rtl="0">
              <a:spcBef>
                <a:spcPts val="0"/>
              </a:spcBef>
              <a:spcAft>
                <a:spcPts val="0"/>
              </a:spcAft>
              <a:buNone/>
            </a:pPr>
            <a:r>
              <a:rPr lang="es" sz="2400" b="1">
                <a:solidFill>
                  <a:srgbClr val="000000"/>
                </a:solidFill>
                <a:latin typeface="Garamond"/>
                <a:ea typeface="Garamond"/>
                <a:cs typeface="Garamond"/>
                <a:sym typeface="Garamond"/>
              </a:rPr>
              <a:t>Individualmente:</a:t>
            </a:r>
            <a:endParaRPr sz="2400" b="1">
              <a:solidFill>
                <a:srgbClr val="000000"/>
              </a:solidFill>
              <a:latin typeface="Garamond"/>
              <a:ea typeface="Garamond"/>
              <a:cs typeface="Garamond"/>
              <a:sym typeface="Garamond"/>
            </a:endParaRPr>
          </a:p>
          <a:p>
            <a:pPr marL="457200" lvl="0" indent="-381000" algn="l" rtl="0">
              <a:spcBef>
                <a:spcPts val="1600"/>
              </a:spcBef>
              <a:spcAft>
                <a:spcPts val="0"/>
              </a:spcAft>
              <a:buClr>
                <a:srgbClr val="000000"/>
              </a:buClr>
              <a:buSzPts val="2400"/>
              <a:buFont typeface="Garamond"/>
              <a:buChar char="-"/>
            </a:pPr>
            <a:r>
              <a:rPr lang="es" sz="2400">
                <a:solidFill>
                  <a:srgbClr val="000000"/>
                </a:solidFill>
                <a:latin typeface="Garamond"/>
                <a:ea typeface="Garamond"/>
                <a:cs typeface="Garamond"/>
                <a:sym typeface="Garamond"/>
              </a:rPr>
              <a:t>Escoger un tema de una unidad que van a enseñar a inicio de este año.</a:t>
            </a:r>
            <a:endParaRPr sz="2400">
              <a:solidFill>
                <a:srgbClr val="000000"/>
              </a:solidFill>
              <a:latin typeface="Garamond"/>
              <a:ea typeface="Garamond"/>
              <a:cs typeface="Garamond"/>
              <a:sym typeface="Garamond"/>
            </a:endParaRPr>
          </a:p>
          <a:p>
            <a:pPr marL="457200" lvl="0" indent="-381000" algn="l" rtl="0">
              <a:spcBef>
                <a:spcPts val="0"/>
              </a:spcBef>
              <a:spcAft>
                <a:spcPts val="0"/>
              </a:spcAft>
              <a:buClr>
                <a:srgbClr val="000000"/>
              </a:buClr>
              <a:buSzPts val="2400"/>
              <a:buFont typeface="Garamond"/>
              <a:buChar char="-"/>
            </a:pPr>
            <a:r>
              <a:rPr lang="es" sz="2400">
                <a:solidFill>
                  <a:srgbClr val="000000"/>
                </a:solidFill>
                <a:latin typeface="Garamond"/>
                <a:ea typeface="Garamond"/>
                <a:cs typeface="Garamond"/>
                <a:sym typeface="Garamond"/>
              </a:rPr>
              <a:t>Identificar los alumnos que tengan en sus grupos que puedan tener posibles dificultades.</a:t>
            </a:r>
            <a:endParaRPr sz="2400">
              <a:solidFill>
                <a:srgbClr val="000000"/>
              </a:solidFill>
              <a:latin typeface="Garamond"/>
              <a:ea typeface="Garamond"/>
              <a:cs typeface="Garamond"/>
              <a:sym typeface="Garamond"/>
            </a:endParaRPr>
          </a:p>
          <a:p>
            <a:pPr marL="457200" lvl="0" indent="-381000" algn="l" rtl="0">
              <a:spcBef>
                <a:spcPts val="0"/>
              </a:spcBef>
              <a:spcAft>
                <a:spcPts val="0"/>
              </a:spcAft>
              <a:buClr>
                <a:srgbClr val="000000"/>
              </a:buClr>
              <a:buSzPts val="2400"/>
              <a:buFont typeface="Garamond"/>
              <a:buChar char="-"/>
            </a:pPr>
            <a:r>
              <a:rPr lang="es" sz="2400">
                <a:solidFill>
                  <a:srgbClr val="000000"/>
                </a:solidFill>
                <a:latin typeface="Garamond"/>
                <a:ea typeface="Garamond"/>
                <a:cs typeface="Garamond"/>
                <a:sym typeface="Garamond"/>
              </a:rPr>
              <a:t>Identificar las barreras que puedan tener.</a:t>
            </a:r>
            <a:endParaRPr sz="2400">
              <a:solidFill>
                <a:srgbClr val="000000"/>
              </a:solidFill>
              <a:latin typeface="Garamond"/>
              <a:ea typeface="Garamond"/>
              <a:cs typeface="Garamond"/>
              <a:sym typeface="Garamond"/>
            </a:endParaRPr>
          </a:p>
          <a:p>
            <a:pPr marL="457200" lvl="0" indent="-381000" algn="l" rtl="0">
              <a:spcBef>
                <a:spcPts val="0"/>
              </a:spcBef>
              <a:spcAft>
                <a:spcPts val="0"/>
              </a:spcAft>
              <a:buClr>
                <a:srgbClr val="000000"/>
              </a:buClr>
              <a:buSzPts val="2400"/>
              <a:buFont typeface="Garamond"/>
              <a:buChar char="-"/>
            </a:pPr>
            <a:r>
              <a:rPr lang="es" sz="2400">
                <a:solidFill>
                  <a:srgbClr val="000000"/>
                </a:solidFill>
                <a:latin typeface="Garamond"/>
                <a:ea typeface="Garamond"/>
                <a:cs typeface="Garamond"/>
                <a:sym typeface="Garamond"/>
              </a:rPr>
              <a:t>Hacer lista donde ejemplifique los principios del DUA (Representación, acción y expresión, motivación) para que no existan barreras.</a:t>
            </a:r>
            <a:endParaRPr sz="2400">
              <a:solidFill>
                <a:srgbClr val="000000"/>
              </a:solidFill>
              <a:latin typeface="Garamond"/>
              <a:ea typeface="Garamond"/>
              <a:cs typeface="Garamond"/>
              <a:sym typeface="Garamon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265500" y="1081400"/>
            <a:ext cx="4045200" cy="27276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1600"/>
              </a:spcAft>
              <a:buClr>
                <a:srgbClr val="000000"/>
              </a:buClr>
              <a:buSzPts val="1100"/>
              <a:buFont typeface="Arial"/>
              <a:buNone/>
            </a:pPr>
            <a:r>
              <a:rPr lang="es" sz="2400" b="0">
                <a:solidFill>
                  <a:srgbClr val="000000"/>
                </a:solidFill>
                <a:latin typeface="Garamond"/>
                <a:ea typeface="Garamond"/>
                <a:cs typeface="Garamond"/>
                <a:sym typeface="Garamond"/>
              </a:rPr>
              <a:t>Crear manualidad recordando los principios del DUA, para poner en sus aulas o cuaderno de planificación</a:t>
            </a:r>
            <a:endParaRPr/>
          </a:p>
        </p:txBody>
      </p:sp>
      <p:sp>
        <p:nvSpPr>
          <p:cNvPr id="272" name="Shape 272"/>
          <p:cNvSpPr txBox="1">
            <a:spLocks noGrp="1"/>
          </p:cNvSpPr>
          <p:nvPr>
            <p:ph type="title"/>
          </p:nvPr>
        </p:nvSpPr>
        <p:spPr>
          <a:xfrm>
            <a:off x="265500" y="280400"/>
            <a:ext cx="3193200" cy="801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s"/>
              <a:t>Manualidad</a:t>
            </a:r>
            <a:endParaRPr/>
          </a:p>
        </p:txBody>
      </p:sp>
      <p:pic>
        <p:nvPicPr>
          <p:cNvPr id="273" name="Shape 273"/>
          <p:cNvPicPr preferRelativeResize="0"/>
          <p:nvPr/>
        </p:nvPicPr>
        <p:blipFill rotWithShape="1">
          <a:blip r:embed="rId3">
            <a:alphaModFix/>
          </a:blip>
          <a:srcRect l="10302" r="23057"/>
          <a:stretch/>
        </p:blipFill>
        <p:spPr>
          <a:xfrm>
            <a:off x="4746875" y="280400"/>
            <a:ext cx="4207265" cy="457444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subTitle" idx="1"/>
          </p:nvPr>
        </p:nvSpPr>
        <p:spPr>
          <a:xfrm>
            <a:off x="257975" y="489800"/>
            <a:ext cx="8520600" cy="28146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ctr" anchorCtr="0">
            <a:noAutofit/>
          </a:bodyPr>
          <a:lstStyle/>
          <a:p>
            <a:pPr marL="0" lvl="0" indent="0" algn="l" rtl="0">
              <a:spcBef>
                <a:spcPts val="0"/>
              </a:spcBef>
              <a:spcAft>
                <a:spcPts val="0"/>
              </a:spcAft>
              <a:buNone/>
            </a:pPr>
            <a:r>
              <a:rPr lang="es" sz="2500">
                <a:latin typeface="Amatic SC"/>
                <a:ea typeface="Amatic SC"/>
                <a:cs typeface="Amatic SC"/>
                <a:sym typeface="Amatic SC"/>
              </a:rPr>
              <a:t>Objetivo:</a:t>
            </a:r>
            <a:endParaRPr sz="2500">
              <a:latin typeface="Amatic SC"/>
              <a:ea typeface="Amatic SC"/>
              <a:cs typeface="Amatic SC"/>
              <a:sym typeface="Amatic SC"/>
            </a:endParaRPr>
          </a:p>
          <a:p>
            <a:pPr marL="0" lvl="0" indent="0" algn="l" rtl="0">
              <a:spcBef>
                <a:spcPts val="0"/>
              </a:spcBef>
              <a:spcAft>
                <a:spcPts val="0"/>
              </a:spcAft>
              <a:buNone/>
            </a:pPr>
            <a:endParaRPr sz="2500">
              <a:latin typeface="Amatic SC"/>
              <a:ea typeface="Amatic SC"/>
              <a:cs typeface="Amatic SC"/>
              <a:sym typeface="Amatic SC"/>
            </a:endParaRPr>
          </a:p>
          <a:p>
            <a:pPr marL="0" lvl="0" indent="0" algn="l" rtl="0">
              <a:spcBef>
                <a:spcPts val="0"/>
              </a:spcBef>
              <a:spcAft>
                <a:spcPts val="0"/>
              </a:spcAft>
              <a:buNone/>
            </a:pPr>
            <a:r>
              <a:rPr lang="es" sz="2500">
                <a:latin typeface="Amatic SC"/>
                <a:ea typeface="Amatic SC"/>
                <a:cs typeface="Amatic SC"/>
                <a:sym typeface="Amatic SC"/>
              </a:rPr>
              <a:t>El maestro podrá tener un plan de clase accesible, para todos sus alumnos al aplicar el Diseño Universal de Aprendizaje (DUA) en su plan de clase.</a:t>
            </a:r>
            <a:endParaRPr>
              <a:latin typeface="Amatic SC"/>
              <a:ea typeface="Amatic SC"/>
              <a:cs typeface="Amatic SC"/>
              <a:sym typeface="Amatic SC"/>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311700" y="292850"/>
            <a:ext cx="8520600" cy="1212600"/>
          </a:xfrm>
          <a:prstGeom prst="rect">
            <a:avLst/>
          </a:prstGeom>
        </p:spPr>
        <p:txBody>
          <a:bodyPr spcFirstLastPara="1" wrap="square" lIns="91425" tIns="91425" rIns="91425" bIns="91425" anchor="t" anchorCtr="0">
            <a:noAutofit/>
          </a:bodyPr>
          <a:lstStyle/>
          <a:p>
            <a:pPr marL="0" lvl="0" indent="0" rtl="0">
              <a:lnSpc>
                <a:spcPct val="90000"/>
              </a:lnSpc>
              <a:spcBef>
                <a:spcPts val="0"/>
              </a:spcBef>
              <a:spcAft>
                <a:spcPts val="0"/>
              </a:spcAft>
              <a:buClr>
                <a:schemeClr val="lt1"/>
              </a:buClr>
              <a:buSzPts val="4400"/>
              <a:buFont typeface="Calibri"/>
              <a:buNone/>
            </a:pPr>
            <a:r>
              <a:rPr lang="es" sz="4400" b="0">
                <a:solidFill>
                  <a:schemeClr val="lt1"/>
                </a:solidFill>
                <a:highlight>
                  <a:srgbClr val="000000"/>
                </a:highlight>
                <a:latin typeface="Calibri"/>
                <a:ea typeface="Calibri"/>
                <a:cs typeface="Calibri"/>
                <a:sym typeface="Calibri"/>
              </a:rPr>
              <a:t>David Rose dijo….</a:t>
            </a:r>
            <a:endParaRPr>
              <a:highlight>
                <a:srgbClr val="000000"/>
              </a:highlight>
            </a:endParaRPr>
          </a:p>
        </p:txBody>
      </p:sp>
      <p:sp>
        <p:nvSpPr>
          <p:cNvPr id="284" name="Shape 284"/>
          <p:cNvSpPr txBox="1">
            <a:spLocks noGrp="1"/>
          </p:cNvSpPr>
          <p:nvPr>
            <p:ph type="body" idx="1"/>
          </p:nvPr>
        </p:nvSpPr>
        <p:spPr>
          <a:xfrm>
            <a:off x="311700" y="1228675"/>
            <a:ext cx="8520600" cy="3340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s" sz="2400"/>
              <a:t>“DUA es realmente una combinación de educación general y educación especial, un compartir de responsabilidad, recursos y propiedad. Se aleja de la división entre "sus estudiantes y nuestros estudiantes" entre la educación general y educación especial”.</a:t>
            </a:r>
            <a:endParaRPr sz="2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425750" y="430525"/>
            <a:ext cx="8520600" cy="1981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s" sz="9600">
                <a:solidFill>
                  <a:srgbClr val="000000"/>
                </a:solidFill>
                <a:highlight>
                  <a:srgbClr val="9FC5E8"/>
                </a:highlight>
              </a:rPr>
              <a:t>Contáctanos</a:t>
            </a:r>
            <a:endParaRPr sz="9600">
              <a:solidFill>
                <a:srgbClr val="000000"/>
              </a:solidFill>
              <a:highlight>
                <a:srgbClr val="9FC5E8"/>
              </a:highlight>
            </a:endParaRPr>
          </a:p>
        </p:txBody>
      </p:sp>
      <p:sp>
        <p:nvSpPr>
          <p:cNvPr id="290" name="Shape 290"/>
          <p:cNvSpPr txBox="1">
            <a:spLocks noGrp="1"/>
          </p:cNvSpPr>
          <p:nvPr>
            <p:ph type="body" idx="1"/>
          </p:nvPr>
        </p:nvSpPr>
        <p:spPr>
          <a:xfrm>
            <a:off x="311700" y="2645875"/>
            <a:ext cx="8104800" cy="1802100"/>
          </a:xfrm>
          <a:prstGeom prst="rect">
            <a:avLst/>
          </a:prstGeom>
          <a:solidFill>
            <a:srgbClr val="EFEFEF"/>
          </a:solidFill>
          <a:ln w="9525" cap="flat" cmpd="sng">
            <a:solidFill>
              <a:srgbClr val="000000"/>
            </a:solidFill>
            <a:prstDash val="solid"/>
            <a:round/>
            <a:headEnd type="none" w="med" len="med"/>
            <a:tailEnd type="none" w="med" len="med"/>
          </a:ln>
        </p:spPr>
        <p:txBody>
          <a:bodyPr spcFirstLastPara="1" wrap="square" lIns="91425" tIns="91425" rIns="91425" bIns="91425" anchor="t" anchorCtr="0">
            <a:noAutofit/>
          </a:bodyPr>
          <a:lstStyle/>
          <a:p>
            <a:pPr marL="457200" lvl="0" indent="-381000" algn="l" rtl="0">
              <a:spcBef>
                <a:spcPts val="0"/>
              </a:spcBef>
              <a:spcAft>
                <a:spcPts val="0"/>
              </a:spcAft>
              <a:buClr>
                <a:srgbClr val="000000"/>
              </a:buClr>
              <a:buSzPts val="2400"/>
              <a:buFont typeface="Garamond"/>
              <a:buChar char="-"/>
            </a:pPr>
            <a:r>
              <a:rPr lang="es" sz="2400">
                <a:solidFill>
                  <a:srgbClr val="000000"/>
                </a:solidFill>
                <a:highlight>
                  <a:srgbClr val="FFFFFF"/>
                </a:highlight>
                <a:latin typeface="Garamond"/>
                <a:ea typeface="Garamond"/>
                <a:cs typeface="Garamond"/>
                <a:sym typeface="Garamond"/>
              </a:rPr>
              <a:t>Brenda Villalobos(Managua)</a:t>
            </a:r>
            <a:r>
              <a:rPr lang="es" sz="2400" u="sng">
                <a:solidFill>
                  <a:srgbClr val="000000"/>
                </a:solidFill>
                <a:highlight>
                  <a:srgbClr val="FFFFFF"/>
                </a:highlight>
                <a:latin typeface="Garamond"/>
                <a:ea typeface="Garamond"/>
                <a:cs typeface="Garamond"/>
                <a:sym typeface="Garamond"/>
                <a:hlinkClick r:id="rId3"/>
              </a:rPr>
              <a:t>-brendavillalobos04@gmail.com</a:t>
            </a:r>
            <a:endParaRPr sz="2400">
              <a:solidFill>
                <a:srgbClr val="000000"/>
              </a:solidFill>
              <a:highlight>
                <a:srgbClr val="FFFFFF"/>
              </a:highlight>
              <a:latin typeface="Garamond"/>
              <a:ea typeface="Garamond"/>
              <a:cs typeface="Garamond"/>
              <a:sym typeface="Garamond"/>
            </a:endParaRPr>
          </a:p>
          <a:p>
            <a:pPr marL="457200" lvl="0" indent="-381000" algn="l" rtl="0">
              <a:spcBef>
                <a:spcPts val="0"/>
              </a:spcBef>
              <a:spcAft>
                <a:spcPts val="0"/>
              </a:spcAft>
              <a:buClr>
                <a:srgbClr val="000000"/>
              </a:buClr>
              <a:buSzPts val="2400"/>
              <a:buFont typeface="Garamond"/>
              <a:buChar char="-"/>
            </a:pPr>
            <a:r>
              <a:rPr lang="es" sz="2400">
                <a:solidFill>
                  <a:srgbClr val="000000"/>
                </a:solidFill>
                <a:highlight>
                  <a:srgbClr val="FFFFFF"/>
                </a:highlight>
                <a:latin typeface="Garamond"/>
                <a:ea typeface="Garamond"/>
                <a:cs typeface="Garamond"/>
                <a:sym typeface="Garamond"/>
              </a:rPr>
              <a:t>Wendy Gómez (Managua)- </a:t>
            </a:r>
            <a:r>
              <a:rPr lang="es" sz="2400" u="sng">
                <a:solidFill>
                  <a:srgbClr val="000000"/>
                </a:solidFill>
                <a:highlight>
                  <a:srgbClr val="FFFFFF"/>
                </a:highlight>
                <a:latin typeface="Garamond"/>
                <a:ea typeface="Garamond"/>
                <a:cs typeface="Garamond"/>
                <a:sym typeface="Garamond"/>
                <a:hlinkClick r:id="rId4"/>
              </a:rPr>
              <a:t>wendy@tesorosdedios.org</a:t>
            </a:r>
            <a:endParaRPr sz="2400">
              <a:solidFill>
                <a:srgbClr val="000000"/>
              </a:solidFill>
              <a:highlight>
                <a:srgbClr val="FFFFFF"/>
              </a:highlight>
              <a:latin typeface="Garamond"/>
              <a:ea typeface="Garamond"/>
              <a:cs typeface="Garamond"/>
              <a:sym typeface="Garamond"/>
            </a:endParaRPr>
          </a:p>
          <a:p>
            <a:pPr marL="457200" lvl="0" indent="-381000" algn="l" rtl="0">
              <a:spcBef>
                <a:spcPts val="0"/>
              </a:spcBef>
              <a:spcAft>
                <a:spcPts val="0"/>
              </a:spcAft>
              <a:buClr>
                <a:srgbClr val="000000"/>
              </a:buClr>
              <a:buSzPts val="2400"/>
              <a:buFont typeface="Garamond"/>
              <a:buChar char="-"/>
            </a:pPr>
            <a:r>
              <a:rPr lang="es" sz="2400">
                <a:solidFill>
                  <a:srgbClr val="000000"/>
                </a:solidFill>
                <a:highlight>
                  <a:srgbClr val="FFFFFF"/>
                </a:highlight>
                <a:latin typeface="Garamond"/>
                <a:ea typeface="Garamond"/>
                <a:cs typeface="Garamond"/>
                <a:sym typeface="Garamond"/>
              </a:rPr>
              <a:t>Ana Jarquín (Matagalpa)- jarquin3108any@gmail.com</a:t>
            </a:r>
            <a:endParaRPr sz="2400">
              <a:solidFill>
                <a:srgbClr val="000000"/>
              </a:solidFill>
              <a:highlight>
                <a:srgbClr val="FFFFFF"/>
              </a:highlight>
              <a:latin typeface="Garamond"/>
              <a:ea typeface="Garamond"/>
              <a:cs typeface="Garamond"/>
              <a:sym typeface="Garamond"/>
            </a:endParaRPr>
          </a:p>
          <a:p>
            <a:pPr marL="0" lvl="0" indent="0" algn="l" rtl="0">
              <a:spcBef>
                <a:spcPts val="1600"/>
              </a:spcBef>
              <a:spcAft>
                <a:spcPts val="1600"/>
              </a:spcAft>
              <a:buNone/>
            </a:pPr>
            <a:endParaRPr sz="2400">
              <a:solidFill>
                <a:srgbClr val="000000"/>
              </a:solidFill>
              <a:latin typeface="Garamond"/>
              <a:ea typeface="Garamond"/>
              <a:cs typeface="Garamond"/>
              <a:sym typeface="Garamon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94"/>
        <p:cNvGrpSpPr/>
        <p:nvPr/>
      </p:nvGrpSpPr>
      <p:grpSpPr>
        <a:xfrm>
          <a:off x="0" y="0"/>
          <a:ext cx="0" cy="0"/>
          <a:chOff x="0" y="0"/>
          <a:chExt cx="0" cy="0"/>
        </a:xfrm>
      </p:grpSpPr>
      <p:pic>
        <p:nvPicPr>
          <p:cNvPr id="295" name="Shape 295"/>
          <p:cNvPicPr preferRelativeResize="0"/>
          <p:nvPr/>
        </p:nvPicPr>
        <p:blipFill>
          <a:blip r:embed="rId3">
            <a:alphaModFix/>
          </a:blip>
          <a:stretch>
            <a:fillRect/>
          </a:stretch>
        </p:blipFill>
        <p:spPr>
          <a:xfrm>
            <a:off x="1650525" y="505600"/>
            <a:ext cx="6209750" cy="4132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311700" y="1228675"/>
            <a:ext cx="3999900" cy="35499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t" anchorCtr="0">
            <a:noAutofit/>
          </a:bodyPr>
          <a:lstStyle/>
          <a:p>
            <a:pPr marL="0" lvl="0" indent="0" algn="l" rtl="0">
              <a:spcBef>
                <a:spcPts val="0"/>
              </a:spcBef>
              <a:spcAft>
                <a:spcPts val="1600"/>
              </a:spcAft>
              <a:buNone/>
            </a:pPr>
            <a:r>
              <a:rPr lang="es" sz="1800" b="1">
                <a:solidFill>
                  <a:srgbClr val="000000"/>
                </a:solidFill>
                <a:latin typeface="Garamond"/>
                <a:ea typeface="Garamond"/>
                <a:cs typeface="Garamond"/>
                <a:sym typeface="Garamond"/>
              </a:rPr>
              <a:t>Instrucción:</a:t>
            </a:r>
            <a:r>
              <a:rPr lang="es" sz="1800">
                <a:solidFill>
                  <a:srgbClr val="000000"/>
                </a:solidFill>
                <a:latin typeface="Garamond"/>
                <a:ea typeface="Garamond"/>
                <a:cs typeface="Garamond"/>
                <a:sym typeface="Garamond"/>
              </a:rPr>
              <a:t> Significa que las lecciones son comprensibles y accesibles con el propósito de que todos los estudiantes aprendan. Las lecciones tienen un enfoque específico y son interactivas. La instrucción proporciona el modelo como la orientación, la práctica, el andamiaje necesario para que los estudiantes cumplan con el objetivo. Demuestra una auténtica integración de los principios bíblicos.</a:t>
            </a:r>
            <a:endParaRPr sz="1800">
              <a:solidFill>
                <a:srgbClr val="000000"/>
              </a:solidFill>
              <a:latin typeface="Garamond"/>
              <a:ea typeface="Garamond"/>
              <a:cs typeface="Garamond"/>
              <a:sym typeface="Garamond"/>
            </a:endParaRPr>
          </a:p>
        </p:txBody>
      </p:sp>
      <p:sp>
        <p:nvSpPr>
          <p:cNvPr id="73" name="Shape 73"/>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Estándar</a:t>
            </a:r>
            <a:endParaRPr/>
          </a:p>
        </p:txBody>
      </p:sp>
      <p:sp>
        <p:nvSpPr>
          <p:cNvPr id="74" name="Shape 74"/>
          <p:cNvSpPr txBox="1">
            <a:spLocks noGrp="1"/>
          </p:cNvSpPr>
          <p:nvPr>
            <p:ph type="body" idx="2"/>
          </p:nvPr>
        </p:nvSpPr>
        <p:spPr>
          <a:xfrm>
            <a:off x="4832400" y="1228675"/>
            <a:ext cx="3999900" cy="35499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s" sz="1800" b="1">
                <a:solidFill>
                  <a:schemeClr val="accent1"/>
                </a:solidFill>
                <a:latin typeface="Garamond"/>
                <a:ea typeface="Garamond"/>
                <a:cs typeface="Garamond"/>
                <a:sym typeface="Garamond"/>
              </a:rPr>
              <a:t>Accesibilidad: </a:t>
            </a:r>
            <a:r>
              <a:rPr lang="es" sz="1800">
                <a:solidFill>
                  <a:schemeClr val="accent1"/>
                </a:solidFill>
                <a:latin typeface="Garamond"/>
                <a:ea typeface="Garamond"/>
                <a:cs typeface="Garamond"/>
                <a:sym typeface="Garamond"/>
              </a:rPr>
              <a:t>Los materiales de las lecciones y los enfoques de instrucción del maestro se diferencian para garantizar que el 100% de los estudiantes puedan acceder a los contenidos y cumplir con los objetivos de la lección.</a:t>
            </a:r>
            <a:endParaRPr sz="1800">
              <a:latin typeface="Garamond"/>
              <a:ea typeface="Garamond"/>
              <a:cs typeface="Garamond"/>
              <a:sym typeface="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a:t>Hospitalidad Bíblica</a:t>
            </a:r>
            <a:endParaRPr/>
          </a:p>
        </p:txBody>
      </p:sp>
      <p:pic>
        <p:nvPicPr>
          <p:cNvPr id="80" name="Shape 80"/>
          <p:cNvPicPr preferRelativeResize="0"/>
          <p:nvPr/>
        </p:nvPicPr>
        <p:blipFill>
          <a:blip r:embed="rId3">
            <a:alphaModFix/>
          </a:blip>
          <a:stretch>
            <a:fillRect/>
          </a:stretch>
        </p:blipFill>
        <p:spPr>
          <a:xfrm>
            <a:off x="5273725" y="512813"/>
            <a:ext cx="3294300" cy="4117875"/>
          </a:xfrm>
          <a:prstGeom prst="rect">
            <a:avLst/>
          </a:prstGeom>
          <a:noFill/>
          <a:ln>
            <a:noFill/>
          </a:ln>
        </p:spPr>
      </p:pic>
      <p:sp>
        <p:nvSpPr>
          <p:cNvPr id="81" name="Shape 81"/>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a:t>
            </a:r>
            <a:r>
              <a:rPr lang="es">
                <a:solidFill>
                  <a:srgbClr val="000000"/>
                </a:solidFill>
                <a:highlight>
                  <a:srgbClr val="FFFFFF"/>
                </a:highlight>
                <a:latin typeface="Garamond"/>
                <a:ea typeface="Garamond"/>
                <a:cs typeface="Garamond"/>
                <a:sym typeface="Garamond"/>
              </a:rPr>
              <a:t>que las obras de Dios </a:t>
            </a:r>
            <a:endParaRPr>
              <a:solidFill>
                <a:srgbClr val="000000"/>
              </a:solidFill>
              <a:highlight>
                <a:srgbClr val="FFFFFF"/>
              </a:highlight>
              <a:latin typeface="Garamond"/>
              <a:ea typeface="Garamond"/>
              <a:cs typeface="Garamond"/>
              <a:sym typeface="Garamond"/>
            </a:endParaRPr>
          </a:p>
          <a:p>
            <a:pPr marL="0" lvl="0" indent="0">
              <a:spcBef>
                <a:spcPts val="0"/>
              </a:spcBef>
              <a:spcAft>
                <a:spcPts val="0"/>
              </a:spcAft>
              <a:buNone/>
            </a:pPr>
            <a:r>
              <a:rPr lang="es">
                <a:solidFill>
                  <a:srgbClr val="000000"/>
                </a:solidFill>
                <a:highlight>
                  <a:srgbClr val="FFFFFF"/>
                </a:highlight>
                <a:latin typeface="Garamond"/>
                <a:ea typeface="Garamond"/>
                <a:cs typeface="Garamond"/>
                <a:sym typeface="Garamond"/>
              </a:rPr>
              <a:t>se manifiesten en él”</a:t>
            </a:r>
            <a:endParaRPr>
              <a:solidFill>
                <a:srgbClr val="000000"/>
              </a:solidFill>
              <a:highlight>
                <a:srgbClr val="FFFFFF"/>
              </a:highlight>
              <a:latin typeface="Garamond"/>
              <a:ea typeface="Garamond"/>
              <a:cs typeface="Garamond"/>
              <a:sym typeface="Garamond"/>
            </a:endParaRPr>
          </a:p>
          <a:p>
            <a:pPr marL="0" lvl="0" indent="0" rtl="0">
              <a:spcBef>
                <a:spcPts val="0"/>
              </a:spcBef>
              <a:spcAft>
                <a:spcPts val="0"/>
              </a:spcAft>
              <a:buNone/>
            </a:pPr>
            <a:r>
              <a:rPr lang="es">
                <a:solidFill>
                  <a:srgbClr val="000000"/>
                </a:solidFill>
                <a:highlight>
                  <a:srgbClr val="FFFFFF"/>
                </a:highlight>
                <a:latin typeface="Garamond"/>
                <a:ea typeface="Garamond"/>
                <a:cs typeface="Garamond"/>
                <a:sym typeface="Garamond"/>
              </a:rPr>
              <a:t>Juan 9:3</a:t>
            </a:r>
            <a:endParaRPr>
              <a:solidFill>
                <a:srgbClr val="000000"/>
              </a:solidFill>
              <a:highlight>
                <a:srgbClr val="FFFFFF"/>
              </a:highlight>
              <a:latin typeface="Garamond"/>
              <a:ea typeface="Garamond"/>
              <a:cs typeface="Garamond"/>
              <a:sym typeface="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s"/>
              <a:t>No todos calzamos el mismo zapato</a:t>
            </a:r>
            <a:endParaRPr/>
          </a:p>
        </p:txBody>
      </p:sp>
      <p:pic>
        <p:nvPicPr>
          <p:cNvPr id="87" name="Shape 87"/>
          <p:cNvPicPr preferRelativeResize="0"/>
          <p:nvPr/>
        </p:nvPicPr>
        <p:blipFill>
          <a:blip r:embed="rId3">
            <a:alphaModFix/>
          </a:blip>
          <a:stretch>
            <a:fillRect/>
          </a:stretch>
        </p:blipFill>
        <p:spPr>
          <a:xfrm>
            <a:off x="1669925" y="1057550"/>
            <a:ext cx="5673108" cy="37811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Estudio de Caso</a:t>
            </a:r>
            <a:endParaRPr/>
          </a:p>
        </p:txBody>
      </p:sp>
      <p:sp>
        <p:nvSpPr>
          <p:cNvPr id="93" name="Shape 93"/>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419100" rtl="0">
              <a:spcBef>
                <a:spcPts val="0"/>
              </a:spcBef>
              <a:spcAft>
                <a:spcPts val="0"/>
              </a:spcAft>
              <a:buSzPts val="3000"/>
              <a:buFont typeface="Garamond"/>
              <a:buChar char="●"/>
            </a:pPr>
            <a:r>
              <a:rPr lang="es" sz="3000">
                <a:latin typeface="Garamond"/>
                <a:ea typeface="Garamond"/>
                <a:cs typeface="Garamond"/>
                <a:sym typeface="Garamond"/>
              </a:rPr>
              <a:t>Leer el caso en sus grupos.</a:t>
            </a:r>
            <a:endParaRPr sz="3000">
              <a:latin typeface="Garamond"/>
              <a:ea typeface="Garamond"/>
              <a:cs typeface="Garamond"/>
              <a:sym typeface="Garamond"/>
            </a:endParaRPr>
          </a:p>
          <a:p>
            <a:pPr marL="457200" lvl="0" indent="-419100" rtl="0">
              <a:spcBef>
                <a:spcPts val="0"/>
              </a:spcBef>
              <a:spcAft>
                <a:spcPts val="0"/>
              </a:spcAft>
              <a:buSzPts val="3000"/>
              <a:buFont typeface="Garamond"/>
              <a:buChar char="●"/>
            </a:pPr>
            <a:r>
              <a:rPr lang="es" sz="3000">
                <a:latin typeface="Garamond"/>
                <a:ea typeface="Garamond"/>
                <a:cs typeface="Garamond"/>
                <a:sym typeface="Garamond"/>
              </a:rPr>
              <a:t>Analizar 5 barreras que puedan tener los alumnos.</a:t>
            </a:r>
            <a:endParaRPr sz="3000">
              <a:latin typeface="Garamond"/>
              <a:ea typeface="Garamond"/>
              <a:cs typeface="Garamond"/>
              <a:sym typeface="Garamond"/>
            </a:endParaRPr>
          </a:p>
          <a:p>
            <a:pPr marL="457200" lvl="0" indent="-419100">
              <a:spcBef>
                <a:spcPts val="0"/>
              </a:spcBef>
              <a:spcAft>
                <a:spcPts val="0"/>
              </a:spcAft>
              <a:buSzPts val="3000"/>
              <a:buFont typeface="Garamond"/>
              <a:buChar char="●"/>
            </a:pPr>
            <a:r>
              <a:rPr lang="es" sz="3000">
                <a:latin typeface="Garamond"/>
                <a:ea typeface="Garamond"/>
                <a:cs typeface="Garamond"/>
                <a:sym typeface="Garamond"/>
              </a:rPr>
              <a:t>Determinar 5 maneras para que el alumno pueda tener acceso al aprendizaje.</a:t>
            </a:r>
            <a:endParaRPr sz="3000">
              <a:latin typeface="Garamond"/>
              <a:ea typeface="Garamond"/>
              <a:cs typeface="Garamond"/>
              <a:sym typeface="Garamon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311700" y="502850"/>
            <a:ext cx="8520600" cy="49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 sz="3500"/>
              <a:t>Diseño Universal de Aprendizaje</a:t>
            </a:r>
            <a:endParaRPr sz="3500"/>
          </a:p>
        </p:txBody>
      </p:sp>
      <p:sp>
        <p:nvSpPr>
          <p:cNvPr id="99" name="Shape 99"/>
          <p:cNvSpPr txBox="1">
            <a:spLocks noGrp="1"/>
          </p:cNvSpPr>
          <p:nvPr>
            <p:ph type="subTitle" idx="1"/>
          </p:nvPr>
        </p:nvSpPr>
        <p:spPr>
          <a:xfrm>
            <a:off x="244550" y="994250"/>
            <a:ext cx="8520600" cy="22740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ctr" anchorCtr="0">
            <a:noAutofit/>
          </a:bodyPr>
          <a:lstStyle/>
          <a:p>
            <a:pPr marL="0" lvl="0" indent="0" algn="l" rtl="0">
              <a:spcBef>
                <a:spcPts val="0"/>
              </a:spcBef>
              <a:spcAft>
                <a:spcPts val="0"/>
              </a:spcAft>
              <a:buNone/>
            </a:pPr>
            <a:r>
              <a:rPr lang="es" b="1">
                <a:latin typeface="Times New Roman"/>
                <a:ea typeface="Times New Roman"/>
                <a:cs typeface="Times New Roman"/>
                <a:sym typeface="Times New Roman"/>
              </a:rPr>
              <a:t>Definición</a:t>
            </a:r>
            <a:r>
              <a:rPr lang="es">
                <a:latin typeface="Times New Roman"/>
                <a:ea typeface="Times New Roman"/>
                <a:cs typeface="Times New Roman"/>
                <a:sym typeface="Times New Roman"/>
              </a:rPr>
              <a:t>: </a:t>
            </a:r>
            <a:r>
              <a:rPr lang="es" b="0">
                <a:latin typeface="Times New Roman"/>
                <a:ea typeface="Times New Roman"/>
                <a:cs typeface="Times New Roman"/>
                <a:sym typeface="Times New Roman"/>
              </a:rPr>
              <a:t>Es un conjunto de principios basados en la investigación para guiar el diseño de entornos de aprendizaje accesibles y efectivos para todos (Articulado por CAST, 1990)</a:t>
            </a:r>
            <a:endParaRPr b="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subTitle" idx="1"/>
          </p:nvPr>
        </p:nvSpPr>
        <p:spPr>
          <a:xfrm>
            <a:off x="311700" y="524625"/>
            <a:ext cx="8445900" cy="23721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ctr" anchorCtr="0">
            <a:noAutofit/>
          </a:bodyPr>
          <a:lstStyle/>
          <a:p>
            <a:pPr marL="0" lvl="0" indent="0" algn="l">
              <a:spcBef>
                <a:spcPts val="0"/>
              </a:spcBef>
              <a:spcAft>
                <a:spcPts val="0"/>
              </a:spcAft>
              <a:buNone/>
            </a:pPr>
            <a:r>
              <a:rPr lang="es" b="0">
                <a:latin typeface="Times New Roman"/>
                <a:ea typeface="Times New Roman"/>
                <a:cs typeface="Times New Roman"/>
                <a:sym typeface="Times New Roman"/>
              </a:rPr>
              <a:t>Provee un esquema basado en la investigación que los maestros pueden usar para incorporar materiales, técnicas y estrategias flexibles que sirven para construir y también para que los estudiantes puedan demostrar sus conocimientos usando variedad de maneras.</a:t>
            </a:r>
            <a:endParaRPr b="0">
              <a:latin typeface="Times New Roman"/>
              <a:ea typeface="Times New Roman"/>
              <a:cs typeface="Times New Roman"/>
              <a:sym typeface="Times New Roman"/>
            </a:endParaRPr>
          </a:p>
        </p:txBody>
      </p:sp>
      <p:pic>
        <p:nvPicPr>
          <p:cNvPr id="105" name="Shape 105" descr="Karen-IB - Teachers"/>
          <p:cNvPicPr preferRelativeResize="0"/>
          <p:nvPr/>
        </p:nvPicPr>
        <p:blipFill rotWithShape="1">
          <a:blip r:embed="rId3">
            <a:alphaModFix/>
          </a:blip>
          <a:srcRect/>
          <a:stretch/>
        </p:blipFill>
        <p:spPr>
          <a:xfrm>
            <a:off x="6801349" y="3416699"/>
            <a:ext cx="2093100" cy="1726800"/>
          </a:xfrm>
          <a:prstGeom prst="rect">
            <a:avLst/>
          </a:prstGeom>
          <a:noFill/>
          <a:ln>
            <a:noFill/>
          </a:ln>
        </p:spPr>
      </p:pic>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1834</Words>
  <Application>Microsoft Office PowerPoint</Application>
  <PresentationFormat>On-screen Show (16:9)</PresentationFormat>
  <Paragraphs>172</Paragraphs>
  <Slides>39</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Garamond</vt:lpstr>
      <vt:lpstr>Arial</vt:lpstr>
      <vt:lpstr>Source Code Pro</vt:lpstr>
      <vt:lpstr>Amatic SC</vt:lpstr>
      <vt:lpstr>Calibri</vt:lpstr>
      <vt:lpstr>Times New Roman</vt:lpstr>
      <vt:lpstr>Beach Day</vt:lpstr>
      <vt:lpstr>Acceso al Aprendizaje para TODOS los alumnos</vt:lpstr>
      <vt:lpstr> EXPONENTES:  Wendy Gómez Brenda Villalobos Ana Jarquín </vt:lpstr>
      <vt:lpstr>PowerPoint Presentation</vt:lpstr>
      <vt:lpstr>Estándar</vt:lpstr>
      <vt:lpstr>Hospitalidad Bíblica</vt:lpstr>
      <vt:lpstr>No todos calzamos el mismo zapato</vt:lpstr>
      <vt:lpstr>Estudio de Caso</vt:lpstr>
      <vt:lpstr>Diseño Universal de Aprendizaje</vt:lpstr>
      <vt:lpstr>PowerPoint Presentation</vt:lpstr>
      <vt:lpstr>Diseño Universal de Aprendizaje </vt:lpstr>
      <vt:lpstr>Definición de Ambiente Inclusivo</vt:lpstr>
      <vt:lpstr>accesible</vt:lpstr>
      <vt:lpstr>Principios  para  el Diseño Universal  de Aprendizaje  (DUA)</vt:lpstr>
      <vt:lpstr>Representación - ¿qué?</vt:lpstr>
      <vt:lpstr>ejemplos</vt:lpstr>
      <vt:lpstr>Áreas para posibles adaptaciones del currículo</vt:lpstr>
      <vt:lpstr>JERARQUÍA DE APOYO DIFERENCIADO</vt:lpstr>
      <vt:lpstr>Acción y expresión - ¿cómo?</vt:lpstr>
      <vt:lpstr>ejemplos</vt:lpstr>
      <vt:lpstr>Motivación - ¿por qué?</vt:lpstr>
      <vt:lpstr>ejemplos</vt:lpstr>
      <vt:lpstr>video  https://www.youtube.com/watch?v=KNbHew448yE  </vt:lpstr>
      <vt:lpstr>Estudio de caso </vt:lpstr>
      <vt:lpstr>Comparación de Estudio de caso</vt:lpstr>
      <vt:lpstr>Comparación de Estudio de caso</vt:lpstr>
      <vt:lpstr>Comparación de Estudio de caso</vt:lpstr>
      <vt:lpstr>Comparación de Estudio de caso</vt:lpstr>
      <vt:lpstr>Comparación de Estudio de caso</vt:lpstr>
      <vt:lpstr>video https://www.youtube.com/watch?v=-X57T-2BD_o </vt:lpstr>
      <vt:lpstr>PowerPoint Presentation</vt:lpstr>
      <vt:lpstr>¿ ?</vt:lpstr>
      <vt:lpstr>Boleto de salida</vt:lpstr>
      <vt:lpstr>sesión 2</vt:lpstr>
      <vt:lpstr>PowerPoint Presentation</vt:lpstr>
      <vt:lpstr>Crear manualidad recordando los principios del DUA, para poner en sus aulas o cuaderno de planificación</vt:lpstr>
      <vt:lpstr>PowerPoint Presentation</vt:lpstr>
      <vt:lpstr>David Rose dijo….</vt:lpstr>
      <vt:lpstr>Contáctanos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Acceso al Aprendizaje para TODOS los alumnos</dc:title>
  <dc:creator>Brenda</dc:creator>
  <cp:lastModifiedBy>Brenda villalobos solorzano</cp:lastModifiedBy>
  <cp:revision>1</cp:revision>
  <dcterms:modified xsi:type="dcterms:W3CDTF">2018-02-06T15:33:02Z</dcterms:modified>
</cp:coreProperties>
</file>