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4" r:id="rId2"/>
    <p:sldId id="256" r:id="rId3"/>
    <p:sldId id="258" r:id="rId4"/>
    <p:sldId id="257" r:id="rId5"/>
    <p:sldId id="263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1764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88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28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4726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09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6558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8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831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2007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01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391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6033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405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508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710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1436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450D24-8E47-42D1-8AFB-836DBDF0F88F}" type="datetimeFigureOut">
              <a:rPr lang="es-NI" smtClean="0"/>
              <a:t>17/04/2016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EC8051-569F-4573-861C-103BC5EA99A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5004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uiainfantil.com/libros/cuentos/autismo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4404574" y="3596806"/>
            <a:ext cx="8001000" cy="2971800"/>
          </a:xfrm>
        </p:spPr>
        <p:txBody>
          <a:bodyPr>
            <a:normAutofit/>
          </a:bodyPr>
          <a:lstStyle/>
          <a:p>
            <a:r>
              <a:rPr lang="es-NI" sz="3600" dirty="0" smtClean="0">
                <a:solidFill>
                  <a:schemeClr val="bg1"/>
                </a:solidFill>
              </a:rPr>
              <a:t>Lic. Ángela herrera</a:t>
            </a:r>
            <a:br>
              <a:rPr lang="es-NI" sz="3600" dirty="0" smtClean="0">
                <a:solidFill>
                  <a:schemeClr val="bg1"/>
                </a:solidFill>
              </a:rPr>
            </a:br>
            <a:r>
              <a:rPr lang="es-NI" sz="3600" dirty="0" smtClean="0">
                <a:solidFill>
                  <a:schemeClr val="bg1"/>
                </a:solidFill>
              </a:rPr>
              <a:t>PSICOLOGA CLINICA-FORENSE</a:t>
            </a:r>
            <a:endParaRPr lang="es-NI" sz="36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3" y="304799"/>
            <a:ext cx="10805374" cy="2103549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MQDxAQEBEQEBAQFxIREBUQFQ8PEBAPFRUXFhUSFRYYHTQhGBolGxUVITEtJSkrLi4uFx81ODMsNyg5LjEBCgoKDQ0NFQ8PFysZFRkrKzcrLTctNysrKzcrLSstKysrLSsrKys3KystLSstKysrKysrKysrKysrLS0rKzcrK//AABEIALAAsAMBIgACEQEDEQH/xAAcAAEAAgIDAQAAAAAAAAAAAAAABgcDBQIECAH/xABFEAABAwIACAgKCQMFAQAAAAABAAIDBBEFBgcSITFRkSIyQVJhcYGxExUWI0JDcqGy0RQkM1RigpKTolOzwXODo9LiNP/EABYBAQEBAAAAAAAAAAAAAAAAAAABAv/EABYRAQEBAAAAAAAAAAAAAAAAAAABEf/aAAwDAQACEQMRAD8As2lxyhkY2RsFZ4N4DmuEL3AtPLwdK7MONlI4hpmETjqbO18BP6wFHJXS4Njjia36RBEAwaPBzBo5b3zXHctpT1kdTE17bSRvFwHC46QQdR5EEoY8OFwQQdRBBBXJQjxZ4E59G/6O7XmC5p39DmcnW2x61t8CYw+FJjlb4OZlg9hN7X1EHlaeQoJAi+Ar6g102HqVji19VTtc02cHSxgg7CCdC4eUdH97pv3YvmolVQGjM3hYGSh8ssoc3MLs17i4Ahw19q18eM9ITZ8Do+uJjh/G6Ce+UdH97pv3YvmnlHR/e6b92L5qN0klPM3PiEL26rtaw2Ow6NBWY08f9OP9Lfkg33lHR/e6b92L5p5R0f3um/di+a0H0eP+nH+lvyXH6PH/AE4/0t+SCQ+UdH97pv3YvmnlHR/e6b92L5qM1AhjaXvbCxo1lwYAFoJ8a6EGzGCU/gjbbeUFjx4wUjiGtqqYuJsAJYySTqAF1sbqnajGSN7S2OlLXG2a4iMWNwb6FPcVsIOlAzroJMiLV4wYbZRxB7wXvecyGNvHlk15o7yeQINmTYXOgDXdaSqxuo43Fvh2yPGtsIdO4djAVFKmKWrOdXPzwdIp4yW08fQ7lkPSdHQF2muZEzQGxsaLmwDWgDqQbh2OkNiRBWOA038C5uj81lvqerZIAWm4cAR1EXVNVeOT5XOZTRjMN25z7kuGq4HIpjiU+UtYH3sABuQTKpomSDhBQyigFPU1lOOK17JmDY2Vukfqa49qnihGG+DhSX8dPA7tEkoQdoyLU4djNhUR/awXOjW+LW5nTtHSF2zIuJkQb7FnCwnjab3uFvFVuKlV9HqpIL8Fr+D7B0j3H3K0GOuAdqDqV2D2y8ZaabFCI7NykyIK5wviw+kzqqn40YznNGqVg0uY4dV7bCu7DUh7WvGpwDh1EXU0qow5j2nUWuG8KtcByfVoRzWhv6dH+EG3Mi+GRdUyLFUzWY87GuPuQQbCM8mEapzbnwLHFsbRq0aM47SVOcBYijNBcN60OTekDnNcRpJvvVyMbYABRUbhxQiGzctzQ4ObFxV3UVR8JsLnQBr6lWorTV1ElY7icKKlB9GnBtnjpeRfqspXj1WmKgmzTZ8ubAy2vOlcG3HUCT2KIRWY1rG6GtAaBsAFgg7vhFocdKotpHNGuVzY+wm59wWyMqj2N785tO3bJfc0oN3iDi614BcFZdNRMjHBCj+IsVor9AUpQFBcZ3Wwn10sf96RTpQLHM5uEYjzqYj9Mv8A6QYTIuJkXVMy4mZBrKqTMwixw9NjD2tcR3WVs4LkzomnoVN4Zk+tUx6Hj3tKtrFt94GoNqiIg+P1FVPgqS0IGx0g/wCRyth2oqm6GWzLfik/uOQbYyrrYQm8zL7Du4rAZl16+bzUnsu7kGxyYt0M7FayqvJl6vsVqJAREQQnKXL/APDHyGZ8p/24nAe94UZMy3OUyT61RjZHUO3ujHzUWMyDvGZaXGB93Uw/G74V2jMtXhOTOlpx0uPuASkXBiWPM9gUiUfxNHmNykCAoFlGbm1NFJtZUR9vm3D4Sp6odlOgvSxTD1EzCfZeDGfiCCIGZcTMuiZlxMyqMOFn3mpz0uHd8lbmKTrwBU1hKTTEdjx7wQrcxJkvCoqSoiIPjtRVHU8tgfbk+NyvF2oqgBLYvH45Pjcg2JmXXrZvNSey7uXWMywVc3m3+y7uVRM8mXq+xWoqryZer7FaizFERFRV+VCb69AObA6/5pB/1USMy22UirzsKSgerjij7bF5+IKMmZB3jMumXZ1VEOaCd5HyWMzLlgIeEqydlmpSLyxTZaAdi3a12AY82Bq2KAtfh/B4qaWeA6PCsc0HY63BPYbLYIg8+NmcBZ4zXtu145r26HDeEMylGUvABgmNXGPNSfbgeg/UJOo6j1BQczKo7Fa+7DbWLOHW03VpZOqwOjGnWFUhlUgxGw8KWZschsxx4DjqBPoH/Cir0RYaWoEjQ4G6zIPjtRXnSaWz5B+OT43L0W7UV5rqftJfbk+MoMpmWGqm4D+o9y4LHUcR3Ue5VFk5MvV9itRVXky9X2K1FmKLjI8NBc42DQSSdQA1lclWeUzHFpa+gpXgudwal7dIYzliaeceXYL8qor3C9eaiqqajkmke9v+nezP4hq6l0ARVHGR+aCTyaVIMn1CXPziNJNz2qMOBleI26QDp6TsVw5P8CZjWuI2KKnlLHmsaNgWVEQEREHWwhRtmY5jgCCCCDpBB5FS2NmJ8lI9z4Wl8OvNGl0fVtb71eS61ZRtlaQ4IPNzXA6kIvoKs7GbEFryZIwWP2s0X6xqPaoHXYBqISbtDwNnBdu1JpjYYuY5VNFZoPh4R6Ehs5o2Nfs61PsH5UaN4HhhNA7lux0jd7LqnnuLeO17etp7xoXETN5w3oL6jx5wc4aKyEe2TGf5AKjJnhz3uBuC95BGoguJBWLOG0e5ckBY6jiO6j3LIiqJniFjBTU4YZp2MtrvnE7gFMK3KfQsv4IzTu5MyN7Gn80lgqazhtHuXF07Rrc3eFFTLGPKFVVQMcX1WE6DmHOmeNhf6I9neogBZYTVt5M53UCuTBK/iR26Tp9yDI5wAuTYdK6+c6U5sYNjrPKepbfB2K0sxBfc925WJi3iQGWLm70GgxKxSJLXOardoaURMDQEo6NsQAaF2UBERAREQEREHwi+tdGrwTHJraF30QROtxMjfqAWiq8nwPoAqyUQVFPk7GnzY3KAsjzRm80ubuJC9NO1Fea6n7SX25PjKDGsdRxHdR7lkWOo4juo9yqNpi5i2KjN4N7qWwZPfwLsZMvQ7Faiy0rilxAA1tC3lFibGy1wFK0VR0aXBUcepoXdAtqX1EBERAREQEREBERAREQEREHx2orzXU/aS+3J8ZXpR2orzXU/aS+3J8ZQY1jqOI7qPcsix1HEd1HuVRZOTL1fYrUVV5MvV9itRZiiIioIiICIiAiIgIiICIiAiIgIiIPjtRXmup+0l9uT4yvScps1x2A9y80vddzjtc873EoPix1HEd1HuWRY5xwHdR7lUWTky9X2K1FVWTF2iPsVqqRRERAREQEREBERAREQEREBERARQnCWUylhlkiMVS90TnMdmtjzS5psbEu1LT1mVnQRBRuvyGeRrQPysvfeEE3xtwo2koaiZx0hjmsHK6Vwsxo6yQvPcbbADYAtph7D1RXPD6iS4bxGN4MTOkN5T0la1AXwi4svqKom2TGpAzWk6WnNPQQriBXm2iq3wSCWJ2Y8a+VrhscOVT/BeVRzGhtRSl9tGdC9unpzX2tvUVaiKC0mVGke5jDFVMLy1ou2MtBcbC5D9WlTWKoa7im6DKiIgIiICIiAiIgIiICIiCrcbMRmeFlmZJNnSOdIRdmaHONzbg6lDXYsy8hf/H5L0BJC12sXWDxdHzAgoM4sz847gvnkzUc47gr98XR8wJ4uj5gUVQXkzUc47gnkzUc47gr98XR8wJ4uj5gQUF5M1HOO4L6MWZ+cdwV+eLo+YE8XR8wIiiIsW5g5pJfoIPJrBvsVsYpCSwz76lv/ABdHzAs8UDW6hZUZ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NI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596806"/>
            <a:ext cx="2875253" cy="28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5" y="1499433"/>
            <a:ext cx="8534400" cy="3858179"/>
          </a:xfrm>
          <a:ln w="57150">
            <a:solidFill>
              <a:schemeClr val="accent3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NI" dirty="0" smtClean="0">
                <a:solidFill>
                  <a:schemeClr val="bg1"/>
                </a:solidFill>
              </a:rPr>
              <a:t>La familia y  el autismo.</a:t>
            </a:r>
            <a:endParaRPr lang="es-N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80873" y="148166"/>
            <a:ext cx="8534400" cy="1507067"/>
          </a:xfrm>
        </p:spPr>
        <p:txBody>
          <a:bodyPr/>
          <a:lstStyle/>
          <a:p>
            <a:pPr algn="ctr"/>
            <a:r>
              <a:rPr lang="es-NI" b="1" u="sng" dirty="0" smtClean="0">
                <a:solidFill>
                  <a:schemeClr val="bg1"/>
                </a:solidFill>
              </a:rPr>
              <a:t>FAMILIA</a:t>
            </a:r>
            <a:br>
              <a:rPr lang="es-NI" b="1" u="sng" dirty="0" smtClean="0">
                <a:solidFill>
                  <a:schemeClr val="bg1"/>
                </a:solidFill>
              </a:rPr>
            </a:br>
            <a:endParaRPr lang="es-NI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841" y="1027290"/>
            <a:ext cx="5050971" cy="48782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NI" sz="4400" b="1" dirty="0" smtClean="0"/>
              <a:t>Es un sistema vivo que esta en proceso continuo de transformación y funciones</a:t>
            </a:r>
            <a:r>
              <a:rPr lang="es-NI" sz="3600" b="1" dirty="0" smtClean="0"/>
              <a:t>.</a:t>
            </a:r>
            <a:r>
              <a:rPr lang="es-NI" sz="3600" dirty="0" smtClean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91" y="812094"/>
            <a:ext cx="5118100" cy="53086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1705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06375" y="304800"/>
            <a:ext cx="6667954" cy="6146800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NI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NI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s-NI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principales funciones </a:t>
            </a:r>
            <a:r>
              <a:rPr lang="es-NI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familiares serian:</a:t>
            </a:r>
          </a:p>
          <a:p>
            <a:pPr marL="0" indent="0">
              <a:buNone/>
            </a:pPr>
            <a:endParaRPr lang="es-NI" sz="4000" dirty="0"/>
          </a:p>
          <a:p>
            <a:pPr algn="just"/>
            <a:r>
              <a:rPr lang="es-NI" sz="3000" dirty="0">
                <a:solidFill>
                  <a:schemeClr val="bg1"/>
                </a:solidFill>
              </a:rPr>
              <a:t>a</a:t>
            </a:r>
            <a:r>
              <a:rPr lang="es-NI" sz="3000" dirty="0" smtClean="0">
                <a:solidFill>
                  <a:schemeClr val="bg1"/>
                </a:solidFill>
              </a:rPr>
              <a:t>) </a:t>
            </a:r>
            <a:r>
              <a:rPr lang="es-NI" sz="3000" u="sng" dirty="0">
                <a:solidFill>
                  <a:schemeClr val="bg1"/>
                </a:solidFill>
              </a:rPr>
              <a:t>Funciones </a:t>
            </a:r>
            <a:r>
              <a:rPr lang="es-NI" sz="3000" u="sng" dirty="0" smtClean="0">
                <a:solidFill>
                  <a:schemeClr val="bg1"/>
                </a:solidFill>
              </a:rPr>
              <a:t>básicas</a:t>
            </a:r>
            <a:r>
              <a:rPr lang="es-NI" sz="3000" dirty="0" smtClean="0">
                <a:solidFill>
                  <a:schemeClr val="bg1"/>
                </a:solidFill>
              </a:rPr>
              <a:t>: </a:t>
            </a:r>
            <a:r>
              <a:rPr lang="es-NI" sz="3000" dirty="0">
                <a:solidFill>
                  <a:schemeClr val="bg1"/>
                </a:solidFill>
              </a:rPr>
              <a:t>alimentación, vivienda, seguridad, </a:t>
            </a:r>
            <a:r>
              <a:rPr lang="es-NI" sz="3000" dirty="0" smtClean="0">
                <a:solidFill>
                  <a:schemeClr val="bg1"/>
                </a:solidFill>
              </a:rPr>
              <a:t>supervisión, higiene, </a:t>
            </a:r>
            <a:r>
              <a:rPr lang="es-NI" sz="3000" dirty="0">
                <a:solidFill>
                  <a:schemeClr val="bg1"/>
                </a:solidFill>
              </a:rPr>
              <a:t>cuidados de salud, educación.</a:t>
            </a:r>
          </a:p>
          <a:p>
            <a:pPr algn="just"/>
            <a:r>
              <a:rPr lang="es-NI" sz="3000" dirty="0">
                <a:solidFill>
                  <a:schemeClr val="bg1"/>
                </a:solidFill>
              </a:rPr>
              <a:t>b</a:t>
            </a:r>
            <a:r>
              <a:rPr lang="es-NI" sz="3000" dirty="0" smtClean="0">
                <a:solidFill>
                  <a:schemeClr val="bg1"/>
                </a:solidFill>
              </a:rPr>
              <a:t>) </a:t>
            </a:r>
            <a:r>
              <a:rPr lang="es-NI" sz="3000" u="sng" dirty="0">
                <a:solidFill>
                  <a:schemeClr val="bg1"/>
                </a:solidFill>
              </a:rPr>
              <a:t>Funciones cognitivo-afectivas</a:t>
            </a:r>
            <a:r>
              <a:rPr lang="es-NI" sz="3000" dirty="0">
                <a:solidFill>
                  <a:schemeClr val="bg1"/>
                </a:solidFill>
              </a:rPr>
              <a:t>: apoyo social, valoración y </a:t>
            </a:r>
            <a:r>
              <a:rPr lang="es-NI" sz="3000" dirty="0" smtClean="0">
                <a:solidFill>
                  <a:schemeClr val="bg1"/>
                </a:solidFill>
              </a:rPr>
              <a:t>autoestima, comunicación, </a:t>
            </a:r>
            <a:r>
              <a:rPr lang="es-NI" sz="3000" dirty="0">
                <a:solidFill>
                  <a:schemeClr val="bg1"/>
                </a:solidFill>
              </a:rPr>
              <a:t>valores compartidos, compañía y </a:t>
            </a:r>
            <a:r>
              <a:rPr lang="es-NI" sz="3000" dirty="0" smtClean="0">
                <a:solidFill>
                  <a:schemeClr val="bg1"/>
                </a:solidFill>
              </a:rPr>
              <a:t>socialización, destrezas </a:t>
            </a:r>
            <a:r>
              <a:rPr lang="es-NI" sz="3000" dirty="0">
                <a:solidFill>
                  <a:schemeClr val="bg1"/>
                </a:solidFill>
              </a:rPr>
              <a:t>de afrontamiento.</a:t>
            </a:r>
          </a:p>
        </p:txBody>
      </p:sp>
      <p:sp>
        <p:nvSpPr>
          <p:cNvPr id="4" name="AutoShape 2" descr="data:image/jpeg;base64,/9j/4AAQSkZJRgABAQAAAQABAAD/2wCEAAkGBxMSEhUSExMVFhUWGRgWFhUYFxcVFhgYGBkXGBcXFxUYHSggHR4lGxYXITEhJSkrLi4uGB8zODMsNygtLisBCgoKDg0OGhAQGy0lHyUtLS0tLS0tLS0tLS0tLS0tLS0tLS0tLS0tLS0tLS0tLS0tLS0tLS0tLS0tLS0tLS0tLf/AABEIAKgBLAMBIgACEQEDEQH/xAAcAAACAwEBAQEAAAAAAAAAAAAFBgMEBwIAAQj/xABAEAACAQIEAwYEAgkDBAIDAAABAhEAAwQSITEFQVEGEyJhcYEykaGxQtEHFCNSYnKSwfAVgvEzQ1PhFqIkNET/xAAZAQADAQEBAAAAAAAAAAAAAAABAgMEAAX/xAAoEQACAgICAQQCAgMBAAAAAAAAAQIRAyESMUEEEyJRMnFhoRSR0QX/2gAMAwEAAhEDEQA/AMtW3UqW6kCVNbSotlD1m1V61armzbq7aSpyY6R63bqzbt19tpVm2lRchkj4lurFu3Xdu3Vm3bqbY6I0t1OtupESplSlCRKlTKldqldEganQVxx8VKkUVTPEreYoHUtGaJGo5x1jT5jrQriPHu7kEDNEoR+MeXnPIxTJMFjKoqVVrOsB2/AK94sz8RHLU6jyiKb+F9o8Pe0W4JHI6GncJLtAUk+gyFrsLXkM1KBQRxwFrtUrqKg4hixZtPcInKCY6nkPnFF6CtnPEsWEBQHxQSvOCSFn2En3pF7RKbdpkQ5rkBXici68zuxkQB1PnRvBY57lwLdy5T4XYbq1yAm/KdOXKl3tnhnQLh9/ENjGfTKCeeUaDX05UkNyLNVErfo+429i6zsMyStpm6CSRr6tPvW1WMSGE1iHBOIrYtNhLll88mWUZgZ2Mb+Wk7VomJxL4WxbDfFlEjzjWry7FjG1/I6d0CJFUb7RSdwftnezw9sFfWD+VNX6+l7YEHfXmKDCk0zlsSKVe1OIttKNEsDB5yJiPnRPiWLCA9azTtRxEXX7ttCJynaZ5SaWKtnTfFAixgbf6zbGcSbiEgzoAwLHpsDvXN+4xGNWfECqgdEFwhlHT8M+pqnwtSt5bjjwglWBmYcFCNecMd6K4BO9u27w+N9LkaAuNnPTNKsfOetaJa2Zo70WsFwM3k0HjRctxejgK2b+kkH1A56h+FYW4D4DDENlnYldGQ/aPetOxdnurV1bJUXnlmBOq23Cq7xvAyj+oNyFJvFMbmRLkAXEujOdpYqVDH+IhYPUoDzqUMjdlZQSHzsZie+wlt+fwt1zL4TPyn3o21ulb9HjZUuW+Rul1no4B+WlORWhq9E267KD26he1V946iq9x160KByRQe3UJt1X4v2iw9gw7S37qiT8hVAdsMIfxx66H5UOLDYkqtWLaVElW7Iq7FRNaSrltagtirVuoyHRPbWrVpKhtLV20lSbGJLaVZRK5trVlFpTj4iVIFrpVrqicV7mKVfiMAczpS1xztfat+FAzyDMDwgbb9aq9t+MAfskGc/iAEqv8x60kYtj8TOubSADP12q+LDe2TnOtI4xuPlpSRHw6QRvvrBOu/lXF3i1xhBMx9OtUWM19S2TWykRtnwk19t3SNiRXZGtfQmlEA9djO2zKUs328IzS5OvLKPuK1DA4tLq5kMivzsLJO1M3YntM+GvKjkm0TlI6Sd6z5MXmJWM/DNwQUM4pidIJBnYHYHU6xEDQ1dXEDwsDIOnzG9LHH7gBytpDN0OZAZGWNyJ++01kns040A8bxv9qCgDH4GAEZgCCNI38/KiNm0l9rd9jmbwJm/ekrqehEEH0FA71oWybrRBB1GixrsNxznnvXPZjiFr9YtWbpHdyXYagZoIQNO0nl6dadQ1aKckns13CcNsSL+RSV+FoG/kaqcX4Z+syWHt5VebH2yFUMo+WnoK9g+L2u+7ksC0SCP83qmuhd9iHwzi2HsF8PehLiEjxaKwkwQx2kcj9at4XEknwGU3VhrHlNNHG+y+ExLd5cUE9dj9KhbD2LSd3bRVAEaDX3NLNJBjJsD4qznEnnWW9ugEcJ119K1bEXsoMbVkXbC6LuK3A0gE/D70cP5C5/wAOHDuREswIIGp5iPrFaNwrDphrlu1cAKhXDaiO8GZss8wCmU+9LOAwzYXEWrmXXMoZd1OoPhPQgT5e+hriAPetbDAhmu3FYGTlu3Lzg+6hD71XK714IYlWznHcfUuL1sw6pdCneGZchJnfxOp9jXAsg2y+UKjZSy/hDAOwyDkAVzAdDG1AbGBZCGIOXMVMblQSGj3g+wNOnGbItYayoGjkAnXdVR9+YymklUaSHjcrbJOyN64AjPoCttlMiDrkcevhmPKna/iURS1xoA3JMCsu4fiSgNrUopLCdwwABjoG8I9YNN3+ni6c7k3NiM2o1AIgbc6m5qF6Fnj5NOwsvFsO6lrbhvT7UGxuKu3PCpyL/D8R/3cvarOH4dbDiIka5R+VD8RiBJygneoSzSbpBjiitlVODqskATuTux9SahbhSnkPkKKcPYnPPJfqTtVVgZNLFyex3GzL2xlxGPi/uKvYXj7D4lnzFDMaoFxwNgxA9jUFevxTRj5NDvgeKpc0Bo1Y1rNsC5DrB51o3DjIFZs0FErCVhOwtXrS1WsirloVlZYntrVhBUdsVOtAB9FKHbPj/dqbalQfPU+y7H308jTHxe+yWyUifMFvoCKyTidy5cuszMubmoLae1Xww5O2JN0ii1/QkM0TMaT6k7knrFUmM1Pi83M/WuLCSda2kDm0hJ9aJYThzZ1Eb/8fem3sf2Qa4Q7jSRy5Voi9jUKDTXT7gipSyeEWji+zFMbwp11AkSQPnp9KjOFnWNgCfbRvr963XHdlV7nKAKReJ9nGtsxA96VZPsLxrwI93BkQ42jlyP/ADVlMODrGukx16iil7BMpGgAI1gc+selVkQrOXVT03nn4TTcrF40aF2X4uHs5W0e2QPyb5VxxPFWwjkCSS05tm1ImRrmH2PlSrwLiHdXgz6htPeIH50W41dytqJmIVdgNObcht19KxzjUjVB6Fni2Jzk95cZZBChVkAbDcjmRMVFhcEve23U63ZOUbAZtG2BExt5Hyo5xHCJkzqINvxDMNV1GYA8xMQeU+9CuBM93ErduMz5FlyeWuUR5QfoavF/HQnH5qwmnDf2ku75DqHXxKViQZG2lMZsWrVoNZcMQc2aZJPn7UvYrhWMshhg702m/B4CQD0DjTbkRVezwfHO+a41qyJk5YLHbTKpI5czzoON+StuLqh7w3aQMo1qjjuLgzBoJcw+UwKhvtAqXZToq8Y4u+ymKVHwL3nMBnY6ADUlj/Ybk8hVvjGOg6UU4NiymGtgW1Z7zXBvllVIADNyWZLeSitME4q0ZMklJ0yxdtaW7UhoFq2G5EqCCR5FtuoK9a+rw+CMoJGUKpmcxMCyg5zlhz0AFcdnb63seiZ8wUOc2wd8urAclAHhHRVo1jWUW77qcoRrl1I1MGzJJ884dfLIKSTadHRpqwNw3FqA6MBmS6xTXfw21+WYAn186d8Vbt4nDGwgEoqNbbkxBglemUgA/wAM9ax208EOZJLQdZ0IH1la1HsDjSWylR3cXGJ2gM0LHqzER6dKGaNbQccr0wFxbDGM6R8K3I0kyRPyKj69KOcAxucInNcsj0Xb6j5ULu2c2NvW2kBrTKekyDI8pZvl51a4DYNu+HOzg22B5MP7yP8A7ioZFcdlPIR4diVN90HiIUlj01AA+tR3VUXFtqCJBJbzHKiahLQdsirsJAiZPOpnGgIVdp2qKSkmo9nWrB1gaXOgIAoDxMXe8ORCRTVef9nOg15abV7DWwVBImafCpJNAqlRiPEsOFhhMkmfnVCmLiWDuFT4DQjCYBncIZWeZFenCWtnnpNdnGA/6iz1mtG4WwIBGorO1whlhPwzr6VoHZ5FSxZGuZwY6aVPP0VxPYesirSsBuYqpwtiwbNuDFDO06uQApIgEnzisfG3RexhXG2x+NfmKs2cUjfCwMdNayC4rFZhhB8UyN6cuw6numIO7U88fFWCLsYeK4hDbY5hoDr96xvFoS5OmsmNgJO1ajxu3Fp/5WP0rL7wKgE7nb0q3pvImUjtWRzP5DzPM+laB2H7OWrzqxGYDUkjcnl6Cs/tAsQtbZ2GtC1ZWN4qmWR2GNjvguGoigKABpRW2goVhsQaIWrtIqKSTJL6iKzntZddSYUx1j51obmahPD0bcTQkrOi67MNvOWMEx/f0POD7+lM3ZnhqNGaz3jNoAdFjmTH96Ldt+yo0u2RBnUcjRXBcIdcLNl2R4BzCJHMiDvttSu+h4JXYgds+BJYZbtlSqk5WQ+Lu7g8QGs+EjUf8Vx2eQ3fFcUFVhydR18PmWyH0APUU8dp8A1zA3jcANwW88xGY24YN8tKzTgmLZsiB8mpI8jqc0c1EgkdNdgYDuUTnUZ6Pnabjh7ySucvoV+GFJkDScuwga+dW/0dd0z3gc37QLCuQW0mRmAAMSOQ5aVBjEti1cJt5LiQbichDHUHmpGaD6TMglfuYhrYZ7XhKsGVuYknN7HQe1PFJx4it1LkzV/9JCHSI86hxNxVB1BP3NZyvb6+VysoJ/mifpUA7V3GPwge8/2pXhkV/wAiD8jjiLoHrzoFxPGgDeh9/GO4+Kq1qx+I0YwrsEp30Dce/M7mnTheC7/BrZBClVtxAAYrdy5z6br6uOtIuJOdj05UxcDxnd20B0ys2VhvBgsjfwkEDyJqs18VRmi/kwdwrNh7/RkM+YIOnv8AnTDjrTA31iM6ssdWbNp7HN/V51Stm1aNy4zDvGfNA1K7nnpmnXXQGDrEUQ4c7XVsOBGa4AwmcsAACTr8JsR11qc3b5FIKtADiWBypmWSsnMY2IbT5z9DTn2DuC1h87ayVMdQsgA+WalPjjZbt1FMwZMc8rMI+UGn3s9w1DZt2id7QOn7rEupA6jwH/mlzP4Kw418mDsXcK21vEeK4fG8z8P2ks0+aiprOPm/cVgQhckkcp2ceUj5qtUsffIbE2HBhHcjkM2YkKPVZPsarY1bmHvZXBKNoT+7m2nynn1ipcb0Uuh6Fs3rEE+IEEHkcu4+8V8uv3SkMZkx0oZ2U4jNsrBMGd+pM/art9VxhIR4NuQyEQc2mtSXx0F9kz4Sbar5E/WaUcNxnGOvgsqFUlR4jrB3p7vJAyn92KXrmFFo5VJA3iRuaOPI42krElDkzP8A/wCSGSGXQfOul4pZcHkYpdZXjvCphvxcjUWVmMAEnpGtejwRl5MI4S8IYczOtaDwD/8ATszvl/vSBca2LIAWLkwSd/WtD4YuXDWh/CKjm6LRjTLvC9A/rXGMQsy6aaya74aPC3rUt31rNLsYWu0GDAsu2vL7imDgWEVLQCiBvQ3tUoXCtPMqPmRRLhnFLTWh3bZsoAPlpTW3E7VkfHT+xuHoppMt9nWvW1ujoNPcf2mmntDi0OHdVYM7CIBk6+lEuA4UrhlBGsU8ZOK0BpMRk7PuiC7lPgjN6da0DsxfGUdKmNiQVI0Oh9DSLiOOfql57HibIdwOoBH0Ipk3MaNQNbu8Tt2lLswAAkk7Clyz+kQ3rmXDWZQGDceQP9q7n6Utpiv9RQW1YiNWB3rjivCMRhFz21VgDGUzHqwG48por6Grz4NIwPHmYgO6r5AAfemfDXcwn61mPYBrt9+8xA7xhsSuW1aHJbSbT1YD3rT1cAUULNfwc4pAwg1EqgLl5dK87zXBNCzkgZ2gxy3MNdS2czNbZRG8kEa9KwjCgqchBz5gANmDEwfprM6ZfWtzOCCuxA+Iz786Bcf7NWmcYjLDD4iOh5n3ifKaVTa7DKCdUJHE8Qxssh8TImVXjVgACUPUSB5a0Gaz+wVAFDrJynxBl3K67xmPsRRntneW0Qqzqhyt5aA+hB3mfhjaKWreJzBJ1EAjllYCNT0O0eYpsadWCbV0AL1oZvDtO3Q9J5+tWbNmZI5GplGbWIkbARP5iRV7huCZS6n1+dXlLRCENkmDTMBUt+2W8K7Dc1b4bhiRoKN4HhdQlNJmqMLQp2eFa7VYu8MdcmZCFZ1YEiJGs+o8INap2e7G94O8YeEfCD+Mjl/L1NU+32FYur5ctpMqsdCFPKY0yxAnlR5PsSSinSMhvNmLs2xLQB+LU/Tb5Uw8B4iLeGLtJK3g8dWyEiDtGXKI5QKEW+D3LglRqsCOvM6+9T2cKRbKn4QRMbTIzkegRR/zTypqicU07PmEt5rTMQSXch2gfiGoXpAcMT5gcq0qwe6V7p0Cs8bk5V1Kj+lFj+HzrNLjM1wWwsZJKLpo4DEH1LMCT9hFN+I4gLth0GlwC26jaXRpDLr1zSOup5GpZVdFMbov8ftC7euvOqd0F6AsynQfyqR5waH9qbhdvih0VLZg7ELG/PxGPY1SxGPTKVtMRdDG6dfC7QwyEnUFcxMjQnNpOpCYjEHuwZkkliesKSPoJ9xSKDsZyVDfwcEeJFGukaxrry85pn4dhyonKA3zOup158qTOxXGFCi2+jahX5b6hvKYIP5Cj3FO0N2wVDfCWMsEmANANdCZ19BQjilOfEnmzRxw5PoZE1AJEHpQHi/C7ly4WVwBG2Wao8V7WFEHdXc7MAQcqQuupIj6UDPbDGf+Qf0J+VaYehyNWmjHL/0YQlVCvceU/V4gqZnYGKH9+yvn2Ye1Gb2MgMrhTmGh5z5GqX6spfI05jEeelMqrotx3bZ9TiTvClFMnXSn3C3QqgdBWfcOtftlX+KPlTw5gGp5EmVSoNYS8p0AipbiAamfbWqGDUwIo3hkMa1mktjgPi+HXEqluGgNJ0jaqjdl7SnQ3ANNAdPem5LI6VJlP7tHaWgaFqxwhCdARHQAUxWbGRQoBP1qe2D+7VtKKt9nNlBbB6UN4/2ftXrZYrFwKYZR4usefpTGJr7d0pkq6FsxbseL1rHIzKV8WR0A0CnQ5j5H7Vv7YRWTUVnnFEFi8xKwHOYGOe5H+daa7Pay13WZfGwHwDeemu3qdqpyt7KKDUVRycdbstk0HltRC1xBW/EKXG//ADlNy6qBtoUkhf8AeQJ9YFKuNuNYYrZvF43T4ojzG3vS2VpNbNQN/Wpe8kVmvZrtit4ayNY1pzwuOB50P2Lx1aCJfUVYFsMCDz0NCmv+IUWwpmuFeha492ItYq2yHRvwt0MaH+1Y/wAU7P4rAsbV6wxWTluLqjDyYAiYGxg+W1fpixbmpL+EV1KsoYHcEAg+xqkFSIzlbPyfawzs85WB5DU6chThwrCSssCCREEQfrWm9p+xaFGezeaxGpHxofIKTI8oMDpQzGYNGAA5AAHntpJ9KGS2NikosAcJwAU7U59n+CLcaWHhG/n5CpeDcHw5UNLMeasQIPQhYpjwhVBCgAdBSwx7tj5M6qol/uwBAEACAOVCOI4QZWJiNSZ28yaMW7gNQ4lAwI5GtEkmjJF0xAxPCA4ICsuecxIhsvQD8P39NazbieANu6ygFQrHQ6A7BT0M6/Kt4ezqSeQpL7V8EFwZRq526jbxeg0qLjRpg+QgcHwSsFukHM8LPQ7MflP0FXn4fK5kHhDeAxqQDq3+6frPKmbg/BVs2glw5m8eWBsG11+W9VcXDDwk5VCqANBzHvow+fWpSZZIS8fhLeYG1JLHMR5lspieUjShGOuQw5iGEe0EeUHT2oxi7yi85T4AAgjbwtO/PxH71zieHju2gaktA5z4f7lhTp12ScbKvBUElGEbBTqJ5nn010rU+z9lL9gC4oY5RM6hiANx1iKy4YgDuWjQhmHQk+FgTyMf2pi4RxNk70ox2DqJ3hdB/all+VhjFOPE0VezmEOvcWv6BX3/AOP4X/wWv6F/Ks3wPaC86gvisrlQTbX8Ovnz1j2q4/H73K43zqksrj2xY+jUvr/RlrMTzOlWExzghpkjYmq8V9irncQt2eUviAT5sadSkwIpG4JdKOWHSmA8TuGIIBHSs+SWx1G0ONhI09BRQgiMqz70lYPjdwRmAMc6ZOD8e7xsrKF00M1ByVh9uQYS3d/hHzNWkVgNhXdm6DzHzqaadUSaZVYt0FSW66xDhVzMQANzVLhHFVvPlAI6E8x1o2kcotrQQSpLgqe8gUZiRFD7/FbSGGePY0W0uwKLfSK3GLVs2mN/KEAlmYwF855VkGO4lh2vMllnKDZyIB+WseZFPn6R8Yt/Bd3acHPcRWOwVRmckn/YPpWYXbaKMqZTHMIzk+ZaqwSasVylF0MFzjV0qLRcWrUasM2sDmVBPyqLBXrl9BahLOGYjvSrZnuLIOUGNPpvQBLzrpoV/dyED76Ve4XiEJKAZT02J9DzpnGuh45OTps0LBcKskHKoCk6KI0AAA29KKWcM1sgTI5Ut8Jx62wASZ6UxXb9y6mWyAXI3JjLPOetQo0yaSLGFxfeXiq6hdJ603YBNKXux3Ze/bJNxVGn7wP2p4w3DiNyKaEGZ8mRHrC1OxgSdI51I1tUBZmgDUnakrtN2kVgUt6KNZ5tvueQqz+KM92R9p+Ld4yoreEHbmx226b184bwxiD3iQSdCHOb+kQB6En0qjgcKdWyLeJ2UH4R5mIn8hRLB4W4P/5bSD+FxP1FIl5GZFiOHvbOdc5g8gJH9JJPy9qnwfFWbcqdCROmaOhHOrMgb23T+JTm+ZGwoL2mwztae7ZIdwJBEAkjUFlHPT5Dag19HKQ54dCVDjYiY6eVSmYmhHYnjq4mwjbEiY5gjRlPmDR68ANaquhH2ULzgAn3+lDmsbnmd2OwHICp799S8AgCPTWdqqcVxeS2xzEsB4VUczoN99SKVtFoJg27iLaFxIhYBJ6nl67UpcUtBmS0uxOZgupImY0OkwRM896NcNwWUl7i52XNoToGaPF/N8WvRvMk1MA2e61425DHImsmAJJnzOb6Vme3bNPQndoMLkuKuUAaQo2AG/LfUeWtVcbcJW2F+IsrGJ56ge5n5UZ7bp+0R4gD7HTf1ipLiW2UDRWIlGOqnXVT7jbccjMz0nVC1Yo4q2yO9pvhzBx/CzANz5EGPYU14TgxNpAoMuBJHnp9j9K54/wu3duQV/aBSQcxhwBqpHI9PSjvZ+4fATtbASPSZPyI+tJLJaTDGNWCX7C32cXCxZgAo0UCOunOrL9l7+kW+VaHgbuZZq1lq1KasT33B9H5ZroUV/0G4fhZD7kf2rpezmIOyqf9wqnuwfkKi5aRBwtdzRW3RfgPBSlvLcQZiT0P2oxa4TaO6D7VmySTeiqfHTQs2quWGimW3wKyfw/Wp17N2v4h71JjLIgBYxjLsxolh+OXV55vI0QXsvb5O30/Kvh7LdLn0peMjvcg+yhxLij3t9FH4Rt6mpeCYwW3zEgetWG7MPydT6giuT2cvcinzP5UaldhUoVVhXH9oAyZQya9Jpc4liO8afarf+gX/wB0H0IqN+DXx/2z9DQlyfYY8F0wFxdGNtQMm5PjMLIgSY1O+g8zSnjrbfjveyW5+TCT86dOPA2ER7gZAGKgwfxCYGmhIXQ0q3OKFi2eE8JcKSSY1gSzDXYe56Vu9PfAw56c9sC3LZ6XiOusfUCuLuH00R55axH/ANjRLFYhZI0JE7Oy/hB0IMHUlY6jlUuAwyXC0lPCY1xJWdAfD1FaLINLwyjwu7fFwK1xhlGaCZkSBAM+f0Nbb2AuWsRbz2mDZTlYRqCOuv151lr9nhcBC2GJOzC/bMe5c/UU0fo8ZeHFjdVhiCfEk6Nb8OUqQSpEZyecgdKSTXYYt9G54S3A5f570O4r2kt2ZVTncbhYhfU/2pZ7TdrHYG3hlOSPFcJ7ueoWRt58+tL+B4Fcu5Xe4o55ZYMdtgAYB6nXyFBz8ICj9hTivG719gpbf4VEAeuvLbU1NhMCynNltXieRLMF56ACCZ5naBHmQwuFZRlFm2V6wZ92ub+/WuzbHOz65Xn6LFLQxXBv7HDWwOeUovpGYGvDCyZNh18wWePkwE+1TBVGvd3l8wD9y1QXuKWxp3zr/MT9gp+9ccWETJCreYHcLc1nz1GntNcuTnjS3c5H8Lj05/eeugCtZ4hcL94zLibJJkgAPb6EqCeXU5tR8EyT+NvqtuSwe2dmJEp8yJ++2moDczirwm1+q4hyoCW3YOUJ+FmEXFUDcNowO2p12FOXELzLCjdtjyHmaROFYpWYm3nuudDeeck8gpIEekAjznVvwVk3FBzyyjKwG0jUR7Hb6V0Xeg0V7L3hmlbdzUjQlDpyhpH1FUcXcJYNcHdIBIthgWLD8RK6ADy/9UXXCEZiB49SNd9NAaFWeGC4q3HYtn8WViANeTAQZ2ke2wrpRfRSDXYLRrzrlRUyMWJZsw0Yk7ncx5VcweAML4QMvTmYjptqf83KrZbqnyFWhaeNx8hXKA0p/Rln6T0yWi3PSPnSTwTHM9vKTJS4hHOc0giPUCnr9L95u7RJBlpkabdfcigfZfg36tbOJu6KYFtB8T9PQSaSbSidG3JF29jFF1Qd0yE9YOWT56AD1FFeEYpRcZBOXn6a7/KljiSK1wGcrNBI3gRsDziieEGVzylJjY8gPr96yyWjQh94fiFRwM4ysDqTzEQDPkfpRf8AW0/fX5is5uuYAbeSahmhDO4qqA/TqW7AGDaYq7icatlRzdtFXmT+VDbGNt2rRutoOSzr/KKg4KrXrhv3Nzoo5KOgoOCVyfSKKSwx1+T/AKQ3cGtELmcy51Pl5DyooL6NpInUDXWRuKo4baheFWbp1+G4W+h/OsSdtyMkpvkhqsGr1qh2GbSiFo1uixpFpKmWoENTA1ZEzsV0K4BroUwpIK+gVyK6FE4Wv0gqf1Q5VVjnWFImZkbe81m/AMIWv3O+thnIZgvhJUWgSy6o24ET1IJmYrSv0gpODbwFodDAMEamGHWOnPasv7PhbeKQLncBSpYLnWTrcAthxBKB5WRGuka1bH0JLsdMHatd2bncoFB3e4LcKGUFmXuAQIeQeccuV7EcPQYOzfFtO9uXCmhzWQIuwXJQMAe75DeB51Uw+GwysAtu78AObJly921lZYPcnVbdho0go0kyQSjY7DjApg1sXmDOTGWFnObhOZXJ3zDQ6ZSDGgpgFPDYB+djCEeSXD8vDUXEsKtu7ZuC1bDDXKAwVsrA6ggaaxp1qF8Pb2/Ub3t3p+1yrWFu2cOrIMMUJWTmM6EMIOdiwgidPOkYwdVXxDrd7lSoGUAtJJBOreGDGoHpRD9XgS1gdT+0UfKKC8KshO7S5hiQ6iLgct4oEyk6ExV6/etWyRmvodhMACecwTpXHH04/CowV1FtgJjvBOp828jU44pYOi3bieedY+hNBL2PCk5Xa4p/ESSTpqNR/mtU04nacHMia7yqsI60LOoZ1xGvhxE/zIIHqzRVHjF7EFWVBavToNLhAnrAy/Klt7NtTKFSGmCpKwfRCBtVDE2numFuMoEyWZWGnk6n60LOot4K+1pmvraWzctiL1okBLiawyxpIMxEHUgkkwWO22HuN4B3lxoYoNbaaazIC6TJOo/l0jOCWZ7FtrBu5BPeq4UMrkkK3hygSToRrHSnnhWLuiBFnDW9NZXOx6yuVJHUQ1PJAR7HObLg3sQtsDQW0EGP3SwBYCOREedNXAMXEhFIQgFSfxdDG8b9fal/itolM2GCc5vPmGvkVhunlqJHM+4FxTNlZ763biyCEIKzB1MGJidd9KVDDlhnz5s5/EdumldfqaToo13oF2WxWIuqzdytpS7eJgzs/wDGJIAB5ctKZkR+ZH9H/urHdHC4Rf3RXNywo/CR6VZyt/D8iP71DfuMokqY6q0/Q1wOzKv0pMrnKhbMgDHTnJIjz0NLGF4k99mRmhQkJ5NKxPSSp+dN/bLDlr11yxYMlvu9NzmZcnrJ+tJ9nh7o0wWZiwygamDBEcgOp61jk9s1LwHVtfrFpQyDNaM5/wCU7kdP80qwipm19dpn3q7wjgrgSRlccwfofrVhuB3iCQg+YBrNJPwWTj5YHvvJNRzRK5wO+P8Atn2I/Oohwm9/42+VT4v6Kco/ZnnGcEXuqw+DTTkJ50zcKsQABQ5dtdcp19D/AO/vX27xy3h2yXA20hgJBHzr0vWelycNb2eDh9dHJOutJ/8Af7GywNKCYksty5k3zKfYwD9JqC32ywv77f0NVa1xq3da5dUHKo56TAJrzIYMifyib4JZJJX/ACNfCcapZrUww1CnSV6jqKPWmrME7ZC4FPdMjr8LKVbTmCGA0o1gO3qghb1sgnZlGh/2n8zWr25x8FZTjN2h/R6mVqXMD2qwjj/rIp6Mcv3oxYxtt/huI3owP2Ncm12TaLwNdg1ArV2DTqSEomBroNUINdBqNgoW+23EA1p7ALKFytcuISrqQQwVYB5anQ6GOema2LhLB17t0QkvcT9ncKww/aKBqRM7e1aNjbctcI5sdftWd8XtG4S9wWLrDQrJt3pBI1gERp1FWwzu0HNDikx54TxK1fZTbLFoZ3P6xcQZVDOxIOGhR4Rp6Dzrm5xCywVRiLlsgDXO907HTw4a3+8ZOY89JOahPZ/iV8WJD4ZCQyZLrMGC5gYleWi6jei2CbEudGwjT+6cQ3lplFVE1RZwGItEq367dcTGULdEx5nQVZ4tbsFGcXGe4SqHMSxiSrKVgEBRsec1eRWVPHftWmHxZUNyRyADmQfahAQMyksAzEnMQujfEWgkAActeVSZxZx3EbWXIuLv2nWNXzPJHUBANfWiFviLvbVrWLsMY8QORWPtbLGvYhr16yGtmxeI0dTrqNCAEOXfqaVyrI8XOHKJ5271pZPkiDN7zToAF41i8Sl93OS4uYyoL+EnQhWOsHfUHyiqVrilt2BOcMGAKHwkdQCSQTE7GagxnEMtxlyZAWOWSTAkwJ5xtrVG3il73xZSrDJcB1B6GKNC2N3aDiViUFlSMo3CFB5KepBzS3+ATjeNWlBJYA9NyT6Aeu9J2Ow8XWVgQJOSZPhk5YnlFVntZGgjQ0fbR3Njh2ee2CznFNY1JNtc2kaZi6zudY2E0TwnD7l+5mtW5kx32ILXC2v/AIwJjaCQpjlQ3CYg4azbtm7hgXALMoe5cRTsMoOUtPKaYuGYWyts4i5bxF0fAHdW8X8gDJlX1UUGFDVhVOXucVcsuAIVLYdAx5DKxzfLTfbYisMlyxfyG3h7FtxsBFwxylQFadRy360IwvEmR81q3ZtaxNxyWA8tdPdqOcQspft9/aFq5dtxce5cEICuvKY9tNPlPyONnZzh5QeMhiTofBoOQ112pot2h0+v5UE7M2z3YaQAdRl1meeY6maYkQeZq6Fkzgr5N/V/7qG75MZ6MKsPdUbkiobro4IlT5TrXMAocSwRuXTAgKoyncBsysNvNR86iucDVn74KVfpmidpnKY1gfKjzpEiuQKyuCbLc2QWLEDbXnrP1qWK6Nck01UJdnw1wa6JrgmuOMSS6Ac26to3l0NcccwAvJvtqCNx6ivV6vRhJvHb/R5HqcMYepSjrV/rV1+hVt8IdhII3IgyNqK8FwzKt1CB8LSRrrG1er1YM0nTR6fUbQK4FgTevpb1135aCtStdlcOyBCpgaiCfzr1erF6/LOORJPwXwpcLIMR2DtXB4XdY0iFPpOlVbvYO4NriH/bkOnmv5V6vVm/yMiXY9IpXOz2PssTausABoFuP+VS8P4txK22Vr4MfhfKfXUiR8q9Xqri9RKd2kNwQVudqMcp0Flx5AkfMEVawHanGvcW21i3BMFgG08969XqPu7qhuCC+NtFbZJrLON4wd+4yK8geFkzjffTUED26g16vVswL5E/UP4jBwTEYXD3Es4ixaBYBrd1tUyv4sphZkEkTtsdiDWjYcYUIHH6oFjfMAPKDMV9r1XZmTKWJ4/ZtSUxOGUEfCr2fnrcqzwviq3lBF3CNMgibeusR+zZuVer1dx0Cyw+DdWOW1h+6f8A6ghwZ6gov9qXuPcMwljXPibanUPachR76nfqK9XqHQbEO5lvBrTGSDIJOs9Z58jQnE8NvGctq41y38WRS3hGzSor1eo3TOSs+4UjE2jbJHepqk6Zl3Ke2sVU4m47oCVBzmUG5ALAFunSDr5Aan1ep12J4GfszeuIO7ULaQqrm7etmbYMSEIEsDoQJPMwabWuYK8yi8cbe1hQLd/utf4cige1fK9U5PZSMdF11sp4cNw8serLA984NT8N4TiGJN5ktof+0mog8jy+pFer1Z5TZqjjSQ1YE90iopgKABtMDTpV+xxdl38Q89/Y16vUvuSXkbhF+Ast1bihhqD/AJBoJxfChgQNGGqsNx/nTnXq9Wy7imZFqTSIwTGupr5Ner1RCfCa4Jr1eoHHDGoy1er1Cwn/2Q=="/>
          <p:cNvSpPr>
            <a:spLocks noChangeAspect="1" noChangeArrowheads="1"/>
          </p:cNvSpPr>
          <p:nvPr/>
        </p:nvSpPr>
        <p:spPr bwMode="auto">
          <a:xfrm>
            <a:off x="2063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NI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152400"/>
            <a:ext cx="4692650" cy="298450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3335337"/>
            <a:ext cx="4692650" cy="3344863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2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799268" y="2987898"/>
            <a:ext cx="5276045" cy="3148171"/>
          </a:xfr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NI" sz="2400" dirty="0">
                <a:solidFill>
                  <a:srgbClr val="333333"/>
                </a:solidFill>
                <a:latin typeface="OpenSans-Regular"/>
              </a:rPr>
              <a:t>El </a:t>
            </a:r>
            <a:r>
              <a:rPr lang="es-NI" sz="2400" dirty="0" smtClean="0">
                <a:solidFill>
                  <a:srgbClr val="333333"/>
                </a:solidFill>
                <a:latin typeface="OpenSans-Regular"/>
              </a:rPr>
              <a:t>autismo </a:t>
            </a:r>
            <a:r>
              <a:rPr lang="es-NI" sz="2400" dirty="0">
                <a:solidFill>
                  <a:srgbClr val="333333"/>
                </a:solidFill>
                <a:latin typeface="OpenSans-Regular"/>
              </a:rPr>
              <a:t>afecta tanto al niño como a toda la familia.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NI" sz="2400" dirty="0" smtClean="0">
                <a:solidFill>
                  <a:srgbClr val="333333"/>
                </a:solidFill>
                <a:latin typeface="OpenSans-Regular"/>
              </a:rPr>
              <a:t>El </a:t>
            </a:r>
            <a:r>
              <a:rPr lang="es-NI" sz="2400" dirty="0">
                <a:solidFill>
                  <a:srgbClr val="333333"/>
                </a:solidFill>
                <a:latin typeface="OpenSans-Regular"/>
              </a:rPr>
              <a:t>cuidado que requiere un </a:t>
            </a:r>
            <a:r>
              <a:rPr lang="es-NI" sz="2400" dirty="0">
                <a:latin typeface="OpenSans-Regular"/>
                <a:hlinkClick r:id="rId2" tooltip="Cuentos sobre autismo"/>
              </a:rPr>
              <a:t>niño autista</a:t>
            </a:r>
            <a:r>
              <a:rPr lang="es-NI" sz="2400" dirty="0">
                <a:solidFill>
                  <a:srgbClr val="333333"/>
                </a:solidFill>
                <a:latin typeface="OpenSans-Regular"/>
              </a:rPr>
              <a:t> es muy exigente para la familia del niño(a). </a:t>
            </a:r>
            <a:endParaRPr lang="es-NI" sz="2400" dirty="0" smtClean="0">
              <a:solidFill>
                <a:srgbClr val="333333"/>
              </a:solidFill>
              <a:latin typeface="OpenSans-Regular"/>
            </a:endParaRPr>
          </a:p>
          <a:p>
            <a:pPr algn="just"/>
            <a:r>
              <a:rPr lang="es-NI" sz="2400" dirty="0" smtClean="0">
                <a:solidFill>
                  <a:srgbClr val="333333"/>
                </a:solidFill>
                <a:latin typeface="OpenSans-Regular"/>
              </a:rPr>
              <a:t>Los </a:t>
            </a:r>
            <a:r>
              <a:rPr lang="es-NI" sz="2400" dirty="0">
                <a:solidFill>
                  <a:srgbClr val="333333"/>
                </a:solidFill>
                <a:latin typeface="OpenSans-Regular"/>
              </a:rPr>
              <a:t>padres están expuestos a múltiples desafíos, que tienen un impacto fuerte en la familia a </a:t>
            </a:r>
            <a:r>
              <a:rPr lang="es-NI" sz="2400" dirty="0">
                <a:solidFill>
                  <a:srgbClr val="333333"/>
                </a:solidFill>
                <a:latin typeface="OpenSans-Bold"/>
              </a:rPr>
              <a:t>nivel emocional, económico y cultural</a:t>
            </a:r>
            <a:r>
              <a:rPr lang="es-NI" sz="2400" dirty="0">
                <a:solidFill>
                  <a:srgbClr val="333333"/>
                </a:solidFill>
                <a:latin typeface="OpenSans-Regular"/>
              </a:rPr>
              <a:t>. </a:t>
            </a:r>
            <a:endParaRPr lang="es-NI" sz="2400" dirty="0"/>
          </a:p>
        </p:txBody>
      </p:sp>
      <p:pic>
        <p:nvPicPr>
          <p:cNvPr id="2050" name="Picture 2" descr="http://static1.embarazoymas.net/wp-content/uploads/2012/09/700xNx3642078253_f8183f6207.jpg.pagespeed.ic.EtOpvyXk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9" y="151490"/>
            <a:ext cx="4030059" cy="26759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36" y="212583"/>
            <a:ext cx="3238500" cy="24765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745313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5257" y="568285"/>
            <a:ext cx="6096000" cy="452431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/>
            <a:r>
              <a:rPr lang="es-NI" sz="3200" u="sng" dirty="0">
                <a:solidFill>
                  <a:srgbClr val="0065AE"/>
                </a:solidFill>
                <a:latin typeface="ProximaNova-SemiBold"/>
              </a:rPr>
              <a:t>Periodos críticos de transición familiar</a:t>
            </a:r>
            <a:r>
              <a:rPr lang="es-NI" sz="3200" dirty="0">
                <a:solidFill>
                  <a:srgbClr val="0065AE"/>
                </a:solidFill>
                <a:latin typeface="ProximaNova-SemiBold"/>
              </a:rPr>
              <a:t> </a:t>
            </a:r>
          </a:p>
          <a:p>
            <a:pPr fontAlgn="base"/>
            <a:r>
              <a:rPr lang="es-NI" sz="3200" dirty="0" smtClean="0">
                <a:solidFill>
                  <a:srgbClr val="333333"/>
                </a:solidFill>
                <a:latin typeface="OpenSans-Regular"/>
              </a:rPr>
              <a:t>Estos </a:t>
            </a:r>
            <a:r>
              <a:rPr lang="es-NI" sz="3200" dirty="0">
                <a:solidFill>
                  <a:srgbClr val="333333"/>
                </a:solidFill>
                <a:latin typeface="OpenSans-Regular"/>
              </a:rPr>
              <a:t>son los </a:t>
            </a:r>
            <a:r>
              <a:rPr lang="es-NI" sz="3200" dirty="0">
                <a:solidFill>
                  <a:srgbClr val="333333"/>
                </a:solidFill>
                <a:latin typeface="OpenSans-Bold"/>
              </a:rPr>
              <a:t>cuatro períodos críticos de transición</a:t>
            </a:r>
            <a:r>
              <a:rPr lang="es-NI" sz="3200" dirty="0">
                <a:solidFill>
                  <a:srgbClr val="333333"/>
                </a:solidFill>
                <a:latin typeface="OpenSans-Regular"/>
              </a:rPr>
              <a:t> por los que pasan todas las familias</a:t>
            </a:r>
            <a:r>
              <a:rPr lang="es-NI" sz="3200" dirty="0" smtClean="0">
                <a:solidFill>
                  <a:srgbClr val="333333"/>
                </a:solidFill>
                <a:latin typeface="OpenSans-Regular"/>
              </a:rPr>
              <a:t>:</a:t>
            </a:r>
          </a:p>
          <a:p>
            <a:pPr fontAlgn="base"/>
            <a:r>
              <a:rPr lang="es-NI" sz="3200" dirty="0" smtClean="0">
                <a:solidFill>
                  <a:srgbClr val="333333"/>
                </a:solidFill>
                <a:latin typeface="OpenSans-Regular"/>
              </a:rPr>
              <a:t> -Al </a:t>
            </a:r>
            <a:r>
              <a:rPr lang="es-NI" sz="3200" dirty="0">
                <a:solidFill>
                  <a:srgbClr val="333333"/>
                </a:solidFill>
                <a:latin typeface="OpenSans-Regular"/>
              </a:rPr>
              <a:t>recibir el diagnóstico</a:t>
            </a:r>
            <a:br>
              <a:rPr lang="es-NI" sz="3200" dirty="0">
                <a:solidFill>
                  <a:srgbClr val="333333"/>
                </a:solidFill>
                <a:latin typeface="OpenSans-Regular"/>
              </a:rPr>
            </a:br>
            <a:r>
              <a:rPr lang="es-NI" sz="3200" dirty="0">
                <a:solidFill>
                  <a:srgbClr val="333333"/>
                </a:solidFill>
                <a:latin typeface="OpenSans-Regular"/>
              </a:rPr>
              <a:t>- Durante los años escolares </a:t>
            </a:r>
            <a:br>
              <a:rPr lang="es-NI" sz="3200" dirty="0">
                <a:solidFill>
                  <a:srgbClr val="333333"/>
                </a:solidFill>
                <a:latin typeface="OpenSans-Regular"/>
              </a:rPr>
            </a:br>
            <a:r>
              <a:rPr lang="es-NI" sz="3200" dirty="0">
                <a:solidFill>
                  <a:srgbClr val="333333"/>
                </a:solidFill>
                <a:latin typeface="OpenSans-Regular"/>
              </a:rPr>
              <a:t>- En la adolescencia </a:t>
            </a:r>
            <a:br>
              <a:rPr lang="es-NI" sz="3200" dirty="0">
                <a:solidFill>
                  <a:srgbClr val="333333"/>
                </a:solidFill>
                <a:latin typeface="OpenSans-Regular"/>
              </a:rPr>
            </a:br>
            <a:r>
              <a:rPr lang="es-NI" sz="3200" dirty="0">
                <a:solidFill>
                  <a:srgbClr val="333333"/>
                </a:solidFill>
                <a:latin typeface="OpenSans-Regular"/>
              </a:rPr>
              <a:t>- En la madurez</a:t>
            </a:r>
            <a:endParaRPr lang="es-NI" sz="3200" b="0" i="0" dirty="0">
              <a:solidFill>
                <a:srgbClr val="333333"/>
              </a:solidFill>
              <a:effectLst/>
              <a:latin typeface="OpenSans-Regular"/>
            </a:endParaRPr>
          </a:p>
        </p:txBody>
      </p:sp>
      <p:pic>
        <p:nvPicPr>
          <p:cNvPr id="1026" name="Picture 2" descr="https://encrypted-tbn1.gstatic.com/images?q=tbn:ANd9GcSNas3mEUvz9DoK2oSXIk7VIemc-Cn93uu7tmCNOJlyT4X4Le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46" y="360608"/>
            <a:ext cx="4007382" cy="533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9875" y="1150167"/>
            <a:ext cx="729932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NI" sz="36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Sufren de  estrés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 Duelo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confusión</a:t>
            </a:r>
            <a:endParaRPr lang="es-NI" sz="36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 Separación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 Culpa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Enojo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Ansiedad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Negación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NI" sz="3600" dirty="0" smtClean="0">
                <a:solidFill>
                  <a:schemeClr val="bg1"/>
                </a:solidFill>
              </a:rPr>
              <a:t>Depresión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NI" sz="24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NI" sz="2400" dirty="0">
              <a:solidFill>
                <a:schemeClr val="bg1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41375" y="365810"/>
            <a:ext cx="8201025" cy="1485899"/>
          </a:xfrm>
        </p:spPr>
        <p:txBody>
          <a:bodyPr>
            <a:normAutofit/>
          </a:bodyPr>
          <a:lstStyle/>
          <a:p>
            <a:r>
              <a:rPr lang="es-NI" sz="3200" dirty="0" smtClean="0">
                <a:solidFill>
                  <a:schemeClr val="bg1"/>
                </a:solidFill>
              </a:rPr>
              <a:t>reacciones  de los padres ante el</a:t>
            </a:r>
            <a:r>
              <a:rPr lang="es-NI" sz="3200" dirty="0"/>
              <a:t> </a:t>
            </a:r>
            <a:r>
              <a:rPr lang="es-NI" sz="3200" dirty="0" smtClean="0">
                <a:solidFill>
                  <a:schemeClr val="bg1"/>
                </a:solidFill>
              </a:rPr>
              <a:t>autismo.</a:t>
            </a:r>
            <a:endParaRPr lang="es-NI" sz="32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4" y="1925612"/>
            <a:ext cx="6361985" cy="4491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5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9962" y="-110068"/>
            <a:ext cx="10237788" cy="1951568"/>
          </a:xfrm>
        </p:spPr>
        <p:txBody>
          <a:bodyPr>
            <a:normAutofit/>
          </a:bodyPr>
          <a:lstStyle/>
          <a:p>
            <a:pPr algn="ctr"/>
            <a:r>
              <a:rPr lang="es-NI" sz="4800" u="sng" dirty="0">
                <a:solidFill>
                  <a:srgbClr val="002060"/>
                </a:solidFill>
              </a:rPr>
              <a:t>¿</a:t>
            </a:r>
            <a:r>
              <a:rPr lang="es-NI" sz="4800" u="sng" dirty="0" smtClean="0">
                <a:solidFill>
                  <a:srgbClr val="002060"/>
                </a:solidFill>
              </a:rPr>
              <a:t>COMO AYUDAR A LA FAMILIAS?</a:t>
            </a:r>
            <a:endParaRPr lang="es-NI" sz="4800" u="sng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5711" y="1549400"/>
            <a:ext cx="10088563" cy="5037138"/>
          </a:xfrm>
          <a:ln w="57150">
            <a:solidFill>
              <a:schemeClr val="accent6">
                <a:lumMod val="60000"/>
                <a:lumOff val="40000"/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s-NI" sz="4000" dirty="0"/>
              <a:t>Disposición  y voluntad para ser ayudado en cualquier dificultad que se </a:t>
            </a:r>
            <a:r>
              <a:rPr lang="es-NI" sz="4000" dirty="0" smtClean="0"/>
              <a:t>presente</a:t>
            </a:r>
            <a:r>
              <a:rPr lang="es-NI" sz="4000" dirty="0" smtClean="0"/>
              <a:t>.</a:t>
            </a:r>
          </a:p>
          <a:p>
            <a:r>
              <a:rPr lang="es-NI" sz="4000" dirty="0"/>
              <a:t>Orientación Profesional </a:t>
            </a:r>
            <a:endParaRPr lang="es-NI" sz="4000" dirty="0"/>
          </a:p>
          <a:p>
            <a:r>
              <a:rPr lang="es-NI" sz="4000" dirty="0" smtClean="0"/>
              <a:t> </a:t>
            </a:r>
            <a:r>
              <a:rPr lang="es-NI" sz="4000" dirty="0"/>
              <a:t>R</a:t>
            </a:r>
            <a:r>
              <a:rPr lang="es-NI" sz="4000" dirty="0" smtClean="0"/>
              <a:t>equiere </a:t>
            </a:r>
            <a:r>
              <a:rPr lang="es-NI" sz="4000" dirty="0"/>
              <a:t>de </a:t>
            </a:r>
            <a:r>
              <a:rPr lang="es-NI" sz="4000" dirty="0" smtClean="0"/>
              <a:t>acompañamiento de los familiares y amistades.</a:t>
            </a:r>
          </a:p>
          <a:p>
            <a:r>
              <a:rPr lang="es-NI" sz="4000" dirty="0" smtClean="0"/>
              <a:t>Ayuda </a:t>
            </a:r>
            <a:r>
              <a:rPr lang="es-NI" sz="4000" dirty="0"/>
              <a:t>precisa en cada etapa</a:t>
            </a:r>
            <a:r>
              <a:rPr lang="es-NI" sz="4000" dirty="0" smtClean="0"/>
              <a:t>.</a:t>
            </a:r>
          </a:p>
          <a:p>
            <a:r>
              <a:rPr lang="es-NI" sz="4000" dirty="0" smtClean="0"/>
              <a:t>Buscar estrategias: tener ideas positivas, ser </a:t>
            </a:r>
            <a:r>
              <a:rPr lang="es-NI" sz="4000" dirty="0" smtClean="0"/>
              <a:t>pacientes.</a:t>
            </a:r>
            <a:endParaRPr lang="es-NI" sz="4000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2922025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1" y="1151946"/>
            <a:ext cx="8332631" cy="55533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Marcador de texto 5"/>
          <p:cNvSpPr>
            <a:spLocks noGrp="1"/>
          </p:cNvSpPr>
          <p:nvPr>
            <p:ph type="body" idx="4294967295"/>
          </p:nvPr>
        </p:nvSpPr>
        <p:spPr>
          <a:xfrm>
            <a:off x="2962141" y="150143"/>
            <a:ext cx="8534400" cy="1498600"/>
          </a:xfrm>
        </p:spPr>
        <p:txBody>
          <a:bodyPr>
            <a:normAutofit/>
          </a:bodyPr>
          <a:lstStyle/>
          <a:p>
            <a:r>
              <a:rPr lang="es-NI" sz="3600" dirty="0" smtClean="0">
                <a:solidFill>
                  <a:schemeClr val="bg1"/>
                </a:solidFill>
              </a:rPr>
              <a:t>FERNANDO Y CRISTIAN</a:t>
            </a:r>
            <a:endParaRPr lang="es-NI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7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854</TotalTime>
  <Words>172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Century Gothic</vt:lpstr>
      <vt:lpstr>Courier New</vt:lpstr>
      <vt:lpstr>OpenSans-Bold</vt:lpstr>
      <vt:lpstr>OpenSans-Regular</vt:lpstr>
      <vt:lpstr>ProximaNova-SemiBold</vt:lpstr>
      <vt:lpstr>Wingdings</vt:lpstr>
      <vt:lpstr>Wingdings 3</vt:lpstr>
      <vt:lpstr>Sector</vt:lpstr>
      <vt:lpstr>Lic. Ángela herrera PSICOLOGA CLINICA-FORENSE</vt:lpstr>
      <vt:lpstr>La familia y  el autismo.</vt:lpstr>
      <vt:lpstr>FAMILIA </vt:lpstr>
      <vt:lpstr>Presentación de PowerPoint</vt:lpstr>
      <vt:lpstr>Presentación de PowerPoint</vt:lpstr>
      <vt:lpstr>Presentación de PowerPoint</vt:lpstr>
      <vt:lpstr>reacciones  de los padres ante el autismo.</vt:lpstr>
      <vt:lpstr>¿COMO AYUDAR A LA FAMILIAS?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FAMILIA</dc:title>
  <dc:creator>Tesoros de Dios</dc:creator>
  <cp:lastModifiedBy>Usuario</cp:lastModifiedBy>
  <cp:revision>38</cp:revision>
  <dcterms:created xsi:type="dcterms:W3CDTF">2016-04-11T19:50:02Z</dcterms:created>
  <dcterms:modified xsi:type="dcterms:W3CDTF">2016-04-18T01:26:40Z</dcterms:modified>
</cp:coreProperties>
</file>