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8"/>
  </p:notesMasterIdLst>
  <p:sldIdLst>
    <p:sldId id="256" r:id="rId2"/>
    <p:sldId id="265" r:id="rId3"/>
    <p:sldId id="267" r:id="rId4"/>
    <p:sldId id="268" r:id="rId5"/>
    <p:sldId id="292" r:id="rId6"/>
    <p:sldId id="293" r:id="rId7"/>
    <p:sldId id="294" r:id="rId8"/>
    <p:sldId id="283" r:id="rId9"/>
    <p:sldId id="295" r:id="rId10"/>
    <p:sldId id="298" r:id="rId11"/>
    <p:sldId id="297" r:id="rId12"/>
    <p:sldId id="299" r:id="rId13"/>
    <p:sldId id="271" r:id="rId14"/>
    <p:sldId id="285" r:id="rId15"/>
    <p:sldId id="286" r:id="rId16"/>
    <p:sldId id="287" r:id="rId17"/>
    <p:sldId id="258" r:id="rId18"/>
    <p:sldId id="257" r:id="rId19"/>
    <p:sldId id="263" r:id="rId20"/>
    <p:sldId id="262" r:id="rId21"/>
    <p:sldId id="260" r:id="rId22"/>
    <p:sldId id="289" r:id="rId23"/>
    <p:sldId id="290" r:id="rId24"/>
    <p:sldId id="288" r:id="rId25"/>
    <p:sldId id="291" r:id="rId26"/>
    <p:sldId id="261" r:id="rId27"/>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91" autoAdjust="0"/>
    <p:restoredTop sz="94660"/>
  </p:normalViewPr>
  <p:slideViewPr>
    <p:cSldViewPr snapToGrid="0">
      <p:cViewPr varScale="1">
        <p:scale>
          <a:sx n="67" d="100"/>
          <a:sy n="67" d="100"/>
        </p:scale>
        <p:origin x="4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5FFD-93B7-4A57-BEDC-674B080C0DFC}" type="datetimeFigureOut">
              <a:rPr lang="es-NI" smtClean="0"/>
              <a:t>19/04/2018</a:t>
            </a:fld>
            <a:endParaRPr lang="es-N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N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N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4B51E-7D0E-43FD-B88C-A830BB85BCD3}" type="slidenum">
              <a:rPr lang="es-NI" smtClean="0"/>
              <a:t>‹#›</a:t>
            </a:fld>
            <a:endParaRPr lang="es-NI"/>
          </a:p>
        </p:txBody>
      </p:sp>
    </p:spTree>
    <p:extLst>
      <p:ext uri="{BB962C8B-B14F-4D97-AF65-F5344CB8AC3E}">
        <p14:creationId xmlns:p14="http://schemas.microsoft.com/office/powerpoint/2010/main" val="479770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1</a:t>
            </a:fld>
            <a:endParaRPr lang="es-NI"/>
          </a:p>
        </p:txBody>
      </p:sp>
    </p:spTree>
    <p:extLst>
      <p:ext uri="{BB962C8B-B14F-4D97-AF65-F5344CB8AC3E}">
        <p14:creationId xmlns:p14="http://schemas.microsoft.com/office/powerpoint/2010/main" val="3388370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dirty="0"/>
          </a:p>
        </p:txBody>
      </p:sp>
      <p:sp>
        <p:nvSpPr>
          <p:cNvPr id="4" name="Slide Number Placeholder 3"/>
          <p:cNvSpPr>
            <a:spLocks noGrp="1"/>
          </p:cNvSpPr>
          <p:nvPr>
            <p:ph type="sldNum" sz="quarter" idx="10"/>
          </p:nvPr>
        </p:nvSpPr>
        <p:spPr/>
        <p:txBody>
          <a:bodyPr/>
          <a:lstStyle/>
          <a:p>
            <a:fld id="{D664B51E-7D0E-43FD-B88C-A830BB85BCD3}" type="slidenum">
              <a:rPr lang="es-NI" smtClean="0"/>
              <a:t>11</a:t>
            </a:fld>
            <a:endParaRPr lang="es-NI"/>
          </a:p>
        </p:txBody>
      </p:sp>
    </p:spTree>
    <p:extLst>
      <p:ext uri="{BB962C8B-B14F-4D97-AF65-F5344CB8AC3E}">
        <p14:creationId xmlns:p14="http://schemas.microsoft.com/office/powerpoint/2010/main" val="1399193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dirty="0"/>
          </a:p>
        </p:txBody>
      </p:sp>
      <p:sp>
        <p:nvSpPr>
          <p:cNvPr id="4" name="Slide Number Placeholder 3"/>
          <p:cNvSpPr>
            <a:spLocks noGrp="1"/>
          </p:cNvSpPr>
          <p:nvPr>
            <p:ph type="sldNum" sz="quarter" idx="10"/>
          </p:nvPr>
        </p:nvSpPr>
        <p:spPr/>
        <p:txBody>
          <a:bodyPr/>
          <a:lstStyle/>
          <a:p>
            <a:fld id="{D664B51E-7D0E-43FD-B88C-A830BB85BCD3}" type="slidenum">
              <a:rPr lang="es-NI" smtClean="0"/>
              <a:t>12</a:t>
            </a:fld>
            <a:endParaRPr lang="es-NI"/>
          </a:p>
        </p:txBody>
      </p:sp>
    </p:spTree>
    <p:extLst>
      <p:ext uri="{BB962C8B-B14F-4D97-AF65-F5344CB8AC3E}">
        <p14:creationId xmlns:p14="http://schemas.microsoft.com/office/powerpoint/2010/main" val="302558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13</a:t>
            </a:fld>
            <a:endParaRPr lang="es-NI"/>
          </a:p>
        </p:txBody>
      </p:sp>
    </p:spTree>
    <p:extLst>
      <p:ext uri="{BB962C8B-B14F-4D97-AF65-F5344CB8AC3E}">
        <p14:creationId xmlns:p14="http://schemas.microsoft.com/office/powerpoint/2010/main" val="160389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14</a:t>
            </a:fld>
            <a:endParaRPr lang="es-NI"/>
          </a:p>
        </p:txBody>
      </p:sp>
    </p:spTree>
    <p:extLst>
      <p:ext uri="{BB962C8B-B14F-4D97-AF65-F5344CB8AC3E}">
        <p14:creationId xmlns:p14="http://schemas.microsoft.com/office/powerpoint/2010/main" val="3222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15</a:t>
            </a:fld>
            <a:endParaRPr lang="es-NI"/>
          </a:p>
        </p:txBody>
      </p:sp>
    </p:spTree>
    <p:extLst>
      <p:ext uri="{BB962C8B-B14F-4D97-AF65-F5344CB8AC3E}">
        <p14:creationId xmlns:p14="http://schemas.microsoft.com/office/powerpoint/2010/main" val="2538386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16</a:t>
            </a:fld>
            <a:endParaRPr lang="es-NI"/>
          </a:p>
        </p:txBody>
      </p:sp>
    </p:spTree>
    <p:extLst>
      <p:ext uri="{BB962C8B-B14F-4D97-AF65-F5344CB8AC3E}">
        <p14:creationId xmlns:p14="http://schemas.microsoft.com/office/powerpoint/2010/main" val="257085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17</a:t>
            </a:fld>
            <a:endParaRPr lang="es-NI"/>
          </a:p>
        </p:txBody>
      </p:sp>
    </p:spTree>
    <p:extLst>
      <p:ext uri="{BB962C8B-B14F-4D97-AF65-F5344CB8AC3E}">
        <p14:creationId xmlns:p14="http://schemas.microsoft.com/office/powerpoint/2010/main" val="1622958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18</a:t>
            </a:fld>
            <a:endParaRPr lang="es-NI"/>
          </a:p>
        </p:txBody>
      </p:sp>
    </p:spTree>
    <p:extLst>
      <p:ext uri="{BB962C8B-B14F-4D97-AF65-F5344CB8AC3E}">
        <p14:creationId xmlns:p14="http://schemas.microsoft.com/office/powerpoint/2010/main" val="204716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19</a:t>
            </a:fld>
            <a:endParaRPr lang="es-NI"/>
          </a:p>
        </p:txBody>
      </p:sp>
    </p:spTree>
    <p:extLst>
      <p:ext uri="{BB962C8B-B14F-4D97-AF65-F5344CB8AC3E}">
        <p14:creationId xmlns:p14="http://schemas.microsoft.com/office/powerpoint/2010/main" val="783830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20</a:t>
            </a:fld>
            <a:endParaRPr lang="es-NI"/>
          </a:p>
        </p:txBody>
      </p:sp>
    </p:spTree>
    <p:extLst>
      <p:ext uri="{BB962C8B-B14F-4D97-AF65-F5344CB8AC3E}">
        <p14:creationId xmlns:p14="http://schemas.microsoft.com/office/powerpoint/2010/main" val="21493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dirty="0"/>
          </a:p>
        </p:txBody>
      </p:sp>
      <p:sp>
        <p:nvSpPr>
          <p:cNvPr id="4" name="Slide Number Placeholder 3"/>
          <p:cNvSpPr>
            <a:spLocks noGrp="1"/>
          </p:cNvSpPr>
          <p:nvPr>
            <p:ph type="sldNum" sz="quarter" idx="10"/>
          </p:nvPr>
        </p:nvSpPr>
        <p:spPr/>
        <p:txBody>
          <a:bodyPr/>
          <a:lstStyle/>
          <a:p>
            <a:fld id="{D664B51E-7D0E-43FD-B88C-A830BB85BCD3}" type="slidenum">
              <a:rPr lang="es-NI" smtClean="0"/>
              <a:t>2</a:t>
            </a:fld>
            <a:endParaRPr lang="es-NI"/>
          </a:p>
        </p:txBody>
      </p:sp>
    </p:spTree>
    <p:extLst>
      <p:ext uri="{BB962C8B-B14F-4D97-AF65-F5344CB8AC3E}">
        <p14:creationId xmlns:p14="http://schemas.microsoft.com/office/powerpoint/2010/main" val="3453657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21</a:t>
            </a:fld>
            <a:endParaRPr lang="es-NI"/>
          </a:p>
        </p:txBody>
      </p:sp>
    </p:spTree>
    <p:extLst>
      <p:ext uri="{BB962C8B-B14F-4D97-AF65-F5344CB8AC3E}">
        <p14:creationId xmlns:p14="http://schemas.microsoft.com/office/powerpoint/2010/main" val="4149481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22</a:t>
            </a:fld>
            <a:endParaRPr lang="es-NI"/>
          </a:p>
        </p:txBody>
      </p:sp>
    </p:spTree>
    <p:extLst>
      <p:ext uri="{BB962C8B-B14F-4D97-AF65-F5344CB8AC3E}">
        <p14:creationId xmlns:p14="http://schemas.microsoft.com/office/powerpoint/2010/main" val="2242299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23</a:t>
            </a:fld>
            <a:endParaRPr lang="es-NI"/>
          </a:p>
        </p:txBody>
      </p:sp>
    </p:spTree>
    <p:extLst>
      <p:ext uri="{BB962C8B-B14F-4D97-AF65-F5344CB8AC3E}">
        <p14:creationId xmlns:p14="http://schemas.microsoft.com/office/powerpoint/2010/main" val="2655236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24</a:t>
            </a:fld>
            <a:endParaRPr lang="es-NI"/>
          </a:p>
        </p:txBody>
      </p:sp>
    </p:spTree>
    <p:extLst>
      <p:ext uri="{BB962C8B-B14F-4D97-AF65-F5344CB8AC3E}">
        <p14:creationId xmlns:p14="http://schemas.microsoft.com/office/powerpoint/2010/main" val="752172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25</a:t>
            </a:fld>
            <a:endParaRPr lang="es-NI"/>
          </a:p>
        </p:txBody>
      </p:sp>
    </p:spTree>
    <p:extLst>
      <p:ext uri="{BB962C8B-B14F-4D97-AF65-F5344CB8AC3E}">
        <p14:creationId xmlns:p14="http://schemas.microsoft.com/office/powerpoint/2010/main" val="362090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26</a:t>
            </a:fld>
            <a:endParaRPr lang="es-NI"/>
          </a:p>
        </p:txBody>
      </p:sp>
    </p:spTree>
    <p:extLst>
      <p:ext uri="{BB962C8B-B14F-4D97-AF65-F5344CB8AC3E}">
        <p14:creationId xmlns:p14="http://schemas.microsoft.com/office/powerpoint/2010/main" val="428465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3</a:t>
            </a:fld>
            <a:endParaRPr lang="es-NI"/>
          </a:p>
        </p:txBody>
      </p:sp>
    </p:spTree>
    <p:extLst>
      <p:ext uri="{BB962C8B-B14F-4D97-AF65-F5344CB8AC3E}">
        <p14:creationId xmlns:p14="http://schemas.microsoft.com/office/powerpoint/2010/main" val="2296267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4</a:t>
            </a:fld>
            <a:endParaRPr lang="es-NI"/>
          </a:p>
        </p:txBody>
      </p:sp>
    </p:spTree>
    <p:extLst>
      <p:ext uri="{BB962C8B-B14F-4D97-AF65-F5344CB8AC3E}">
        <p14:creationId xmlns:p14="http://schemas.microsoft.com/office/powerpoint/2010/main" val="173773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dirty="0"/>
          </a:p>
        </p:txBody>
      </p:sp>
      <p:sp>
        <p:nvSpPr>
          <p:cNvPr id="4" name="Slide Number Placeholder 3"/>
          <p:cNvSpPr>
            <a:spLocks noGrp="1"/>
          </p:cNvSpPr>
          <p:nvPr>
            <p:ph type="sldNum" sz="quarter" idx="10"/>
          </p:nvPr>
        </p:nvSpPr>
        <p:spPr/>
        <p:txBody>
          <a:bodyPr/>
          <a:lstStyle/>
          <a:p>
            <a:fld id="{D664B51E-7D0E-43FD-B88C-A830BB85BCD3}" type="slidenum">
              <a:rPr lang="es-NI" smtClean="0"/>
              <a:t>6</a:t>
            </a:fld>
            <a:endParaRPr lang="es-NI"/>
          </a:p>
        </p:txBody>
      </p:sp>
    </p:spTree>
    <p:extLst>
      <p:ext uri="{BB962C8B-B14F-4D97-AF65-F5344CB8AC3E}">
        <p14:creationId xmlns:p14="http://schemas.microsoft.com/office/powerpoint/2010/main" val="93710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dirty="0"/>
          </a:p>
        </p:txBody>
      </p:sp>
      <p:sp>
        <p:nvSpPr>
          <p:cNvPr id="4" name="Slide Number Placeholder 3"/>
          <p:cNvSpPr>
            <a:spLocks noGrp="1"/>
          </p:cNvSpPr>
          <p:nvPr>
            <p:ph type="sldNum" sz="quarter" idx="10"/>
          </p:nvPr>
        </p:nvSpPr>
        <p:spPr/>
        <p:txBody>
          <a:bodyPr/>
          <a:lstStyle/>
          <a:p>
            <a:fld id="{D664B51E-7D0E-43FD-B88C-A830BB85BCD3}" type="slidenum">
              <a:rPr lang="es-NI" smtClean="0"/>
              <a:t>7</a:t>
            </a:fld>
            <a:endParaRPr lang="es-NI"/>
          </a:p>
        </p:txBody>
      </p:sp>
    </p:spTree>
    <p:extLst>
      <p:ext uri="{BB962C8B-B14F-4D97-AF65-F5344CB8AC3E}">
        <p14:creationId xmlns:p14="http://schemas.microsoft.com/office/powerpoint/2010/main" val="2507492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a:p>
        </p:txBody>
      </p:sp>
      <p:sp>
        <p:nvSpPr>
          <p:cNvPr id="4" name="Slide Number Placeholder 3"/>
          <p:cNvSpPr>
            <a:spLocks noGrp="1"/>
          </p:cNvSpPr>
          <p:nvPr>
            <p:ph type="sldNum" sz="quarter" idx="10"/>
          </p:nvPr>
        </p:nvSpPr>
        <p:spPr/>
        <p:txBody>
          <a:bodyPr/>
          <a:lstStyle/>
          <a:p>
            <a:fld id="{D664B51E-7D0E-43FD-B88C-A830BB85BCD3}" type="slidenum">
              <a:rPr lang="es-NI" smtClean="0"/>
              <a:t>8</a:t>
            </a:fld>
            <a:endParaRPr lang="es-NI"/>
          </a:p>
        </p:txBody>
      </p:sp>
    </p:spTree>
    <p:extLst>
      <p:ext uri="{BB962C8B-B14F-4D97-AF65-F5344CB8AC3E}">
        <p14:creationId xmlns:p14="http://schemas.microsoft.com/office/powerpoint/2010/main" val="2110717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 </a:t>
            </a:r>
            <a:endParaRPr lang="es-NI" dirty="0"/>
          </a:p>
        </p:txBody>
      </p:sp>
      <p:sp>
        <p:nvSpPr>
          <p:cNvPr id="4" name="Slide Number Placeholder 3"/>
          <p:cNvSpPr>
            <a:spLocks noGrp="1"/>
          </p:cNvSpPr>
          <p:nvPr>
            <p:ph type="sldNum" sz="quarter" idx="10"/>
          </p:nvPr>
        </p:nvSpPr>
        <p:spPr/>
        <p:txBody>
          <a:bodyPr/>
          <a:lstStyle/>
          <a:p>
            <a:fld id="{D664B51E-7D0E-43FD-B88C-A830BB85BCD3}" type="slidenum">
              <a:rPr lang="es-NI" smtClean="0"/>
              <a:t>9</a:t>
            </a:fld>
            <a:endParaRPr lang="es-NI"/>
          </a:p>
        </p:txBody>
      </p:sp>
    </p:spTree>
    <p:extLst>
      <p:ext uri="{BB962C8B-B14F-4D97-AF65-F5344CB8AC3E}">
        <p14:creationId xmlns:p14="http://schemas.microsoft.com/office/powerpoint/2010/main" val="150237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NI" dirty="0"/>
          </a:p>
        </p:txBody>
      </p:sp>
      <p:sp>
        <p:nvSpPr>
          <p:cNvPr id="4" name="Slide Number Placeholder 3"/>
          <p:cNvSpPr>
            <a:spLocks noGrp="1"/>
          </p:cNvSpPr>
          <p:nvPr>
            <p:ph type="sldNum" sz="quarter" idx="10"/>
          </p:nvPr>
        </p:nvSpPr>
        <p:spPr/>
        <p:txBody>
          <a:bodyPr/>
          <a:lstStyle/>
          <a:p>
            <a:fld id="{D664B51E-7D0E-43FD-B88C-A830BB85BCD3}" type="slidenum">
              <a:rPr lang="es-NI" smtClean="0"/>
              <a:t>10</a:t>
            </a:fld>
            <a:endParaRPr lang="es-NI"/>
          </a:p>
        </p:txBody>
      </p:sp>
    </p:spTree>
    <p:extLst>
      <p:ext uri="{BB962C8B-B14F-4D97-AF65-F5344CB8AC3E}">
        <p14:creationId xmlns:p14="http://schemas.microsoft.com/office/powerpoint/2010/main" val="344343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143421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109254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6220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2256206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933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258592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1123142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225707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233514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50D24-8E47-42D1-8AFB-836DBDF0F88F}" type="datetimeFigureOut">
              <a:rPr lang="es-NI" smtClean="0"/>
              <a:t>19/04/2018</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387782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450D24-8E47-42D1-8AFB-836DBDF0F88F}" type="datetimeFigureOut">
              <a:rPr lang="es-NI" smtClean="0"/>
              <a:t>19/04/2018</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380032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450D24-8E47-42D1-8AFB-836DBDF0F88F}" type="datetimeFigureOut">
              <a:rPr lang="es-NI" smtClean="0"/>
              <a:t>19/04/2018</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31041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450D24-8E47-42D1-8AFB-836DBDF0F88F}" type="datetimeFigureOut">
              <a:rPr lang="es-NI" smtClean="0"/>
              <a:t>19/04/2018</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302179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0D24-8E47-42D1-8AFB-836DBDF0F88F}" type="datetimeFigureOut">
              <a:rPr lang="es-NI" smtClean="0"/>
              <a:t>19/04/2018</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175378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50D24-8E47-42D1-8AFB-836DBDF0F88F}" type="datetimeFigureOut">
              <a:rPr lang="es-NI" smtClean="0"/>
              <a:t>19/04/2018</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199599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50D24-8E47-42D1-8AFB-836DBDF0F88F}" type="datetimeFigureOut">
              <a:rPr lang="es-NI" smtClean="0"/>
              <a:t>19/04/2018</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7FEC8051-569F-4573-861C-103BC5EA99A4}" type="slidenum">
              <a:rPr lang="es-NI" smtClean="0"/>
              <a:t>‹#›</a:t>
            </a:fld>
            <a:endParaRPr lang="es-NI"/>
          </a:p>
        </p:txBody>
      </p:sp>
    </p:spTree>
    <p:extLst>
      <p:ext uri="{BB962C8B-B14F-4D97-AF65-F5344CB8AC3E}">
        <p14:creationId xmlns:p14="http://schemas.microsoft.com/office/powerpoint/2010/main" val="13879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450D24-8E47-42D1-8AFB-836DBDF0F88F}" type="datetimeFigureOut">
              <a:rPr lang="es-NI" smtClean="0"/>
              <a:t>19/04/2018</a:t>
            </a:fld>
            <a:endParaRPr lang="es-NI"/>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EC8051-569F-4573-861C-103BC5EA99A4}" type="slidenum">
              <a:rPr lang="es-NI" smtClean="0"/>
              <a:t>‹#›</a:t>
            </a:fld>
            <a:endParaRPr lang="es-NI"/>
          </a:p>
        </p:txBody>
      </p:sp>
    </p:spTree>
    <p:extLst>
      <p:ext uri="{BB962C8B-B14F-4D97-AF65-F5344CB8AC3E}">
        <p14:creationId xmlns:p14="http://schemas.microsoft.com/office/powerpoint/2010/main" val="192373255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NI" dirty="0" smtClean="0"/>
              <a:t> </a:t>
            </a:r>
            <a:r>
              <a:rPr lang="es-NI" b="1" dirty="0" smtClean="0">
                <a:solidFill>
                  <a:schemeClr val="tx1"/>
                </a:solidFill>
              </a:rPr>
              <a:t>Tema:</a:t>
            </a:r>
            <a:r>
              <a:rPr lang="es-NI" b="1" dirty="0" smtClean="0"/>
              <a:t> </a:t>
            </a:r>
            <a:r>
              <a:rPr lang="es-NI" b="1" dirty="0" smtClean="0">
                <a:solidFill>
                  <a:schemeClr val="tx1"/>
                </a:solidFill>
              </a:rPr>
              <a:t>Trastorno  del Espectro Autista</a:t>
            </a:r>
            <a:endParaRPr lang="es-NI" b="1" dirty="0">
              <a:solidFill>
                <a:schemeClr val="tx1"/>
              </a:solidFill>
            </a:endParaRPr>
          </a:p>
        </p:txBody>
      </p:sp>
      <p:pic>
        <p:nvPicPr>
          <p:cNvPr id="1026" name="Picture 2" descr="Tesoros de D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2286001"/>
            <a:ext cx="7677150" cy="240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8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smtClean="0"/>
              <a:t>POCA HABILIDAD PARA IMAJINAR</a:t>
            </a:r>
            <a:br>
              <a:rPr lang="es-NI" dirty="0" smtClean="0"/>
            </a:br>
            <a:r>
              <a:rPr lang="es-NI" dirty="0"/>
              <a:t/>
            </a:r>
            <a:br>
              <a:rPr lang="es-NI" dirty="0"/>
            </a:br>
            <a:r>
              <a:rPr lang="en-US" dirty="0"/>
              <a:t>Poco interés y habilidad para pretender en juegos</a:t>
            </a:r>
            <a:br>
              <a:rPr lang="en-US" dirty="0"/>
            </a:br>
            <a:r>
              <a:rPr lang="en-US" dirty="0"/>
              <a:t>Dificultad en comprension de conceptos abstractos</a:t>
            </a:r>
            <a:br>
              <a:rPr lang="en-US" dirty="0"/>
            </a:br>
            <a:r>
              <a:rPr lang="en-US" dirty="0"/>
              <a:t>Necesidad de apoyo visual</a:t>
            </a:r>
            <a:br>
              <a:rPr lang="en-US" dirty="0"/>
            </a:br>
            <a:endParaRPr lang="es-NI" dirty="0"/>
          </a:p>
        </p:txBody>
      </p:sp>
      <p:pic>
        <p:nvPicPr>
          <p:cNvPr id="3" name="Picture 14" descr="Resultado de imagen para intervención  temprana para autis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487" y="4000500"/>
            <a:ext cx="5084761" cy="267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529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smtClean="0"/>
              <a:t>INICIATIVA DÉBIL</a:t>
            </a:r>
            <a:br>
              <a:rPr lang="es-NI" dirty="0" smtClean="0"/>
            </a:br>
            <a:r>
              <a:rPr lang="es-NI" dirty="0"/>
              <a:t/>
            </a:r>
            <a:br>
              <a:rPr lang="es-NI" dirty="0"/>
            </a:br>
            <a:r>
              <a:rPr lang="en-US" dirty="0"/>
              <a:t>Poca motivación para alcanzar potencial </a:t>
            </a:r>
            <a:br>
              <a:rPr lang="en-US" dirty="0"/>
            </a:br>
            <a:r>
              <a:rPr lang="en-US" dirty="0"/>
              <a:t>Necesidad de uso de premios </a:t>
            </a:r>
            <a:br>
              <a:rPr lang="en-US" dirty="0"/>
            </a:br>
            <a:r>
              <a:rPr lang="en-US" dirty="0"/>
              <a:t>La tarea debe ser clara y asociada con refuerzo positivo </a:t>
            </a:r>
            <a:r>
              <a:rPr lang="mr-IN" dirty="0"/>
              <a:t>–</a:t>
            </a:r>
            <a:r>
              <a:rPr lang="en-US" dirty="0"/>
              <a:t> método comprobado </a:t>
            </a:r>
            <a:br>
              <a:rPr lang="en-US" dirty="0"/>
            </a:br>
            <a:endParaRPr lang="es-NI" dirty="0"/>
          </a:p>
        </p:txBody>
      </p:sp>
    </p:spTree>
    <p:extLst>
      <p:ext uri="{BB962C8B-B14F-4D97-AF65-F5344CB8AC3E}">
        <p14:creationId xmlns:p14="http://schemas.microsoft.com/office/powerpoint/2010/main" val="4290328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smtClean="0"/>
              <a:t>COMPORTAMIENTOS DIFÍCILES NEGATIVOS</a:t>
            </a:r>
            <a:br>
              <a:rPr lang="es-NI" dirty="0" smtClean="0"/>
            </a:br>
            <a:r>
              <a:rPr lang="es-NI" dirty="0"/>
              <a:t/>
            </a:r>
            <a:br>
              <a:rPr lang="es-NI" dirty="0"/>
            </a:br>
            <a:r>
              <a:rPr lang="es-NI" dirty="0" smtClean="0"/>
              <a:t/>
            </a:r>
            <a:br>
              <a:rPr lang="es-NI" dirty="0" smtClean="0"/>
            </a:br>
            <a:r>
              <a:rPr lang="en-US" dirty="0"/>
              <a:t>Auto-</a:t>
            </a:r>
            <a:r>
              <a:rPr lang="en-US" dirty="0" err="1"/>
              <a:t>absorción</a:t>
            </a:r>
            <a:r>
              <a:rPr lang="en-US" dirty="0"/>
              <a:t> </a:t>
            </a:r>
            <a:br>
              <a:rPr lang="en-US" dirty="0"/>
            </a:br>
            <a:r>
              <a:rPr lang="en-US" dirty="0"/>
              <a:t>Auto-</a:t>
            </a:r>
            <a:r>
              <a:rPr lang="en-US" dirty="0" err="1"/>
              <a:t>abuso</a:t>
            </a:r>
            <a:r>
              <a:rPr lang="en-US" dirty="0"/>
              <a:t/>
            </a:r>
            <a:br>
              <a:rPr lang="en-US" dirty="0"/>
            </a:br>
            <a:r>
              <a:rPr lang="en-US" dirty="0"/>
              <a:t>Mayor edad </a:t>
            </a:r>
            <a:r>
              <a:rPr lang="mr-IN" dirty="0"/>
              <a:t>–</a:t>
            </a:r>
            <a:r>
              <a:rPr lang="en-US" dirty="0"/>
              <a:t> menor comportamiento negativo </a:t>
            </a:r>
            <a:br>
              <a:rPr lang="en-US" dirty="0"/>
            </a:br>
            <a:r>
              <a:rPr lang="en-US" dirty="0"/>
              <a:t>Comportamientos obvios</a:t>
            </a:r>
            <a:br>
              <a:rPr lang="en-US" dirty="0"/>
            </a:br>
            <a:r>
              <a:rPr lang="en-US" dirty="0"/>
              <a:t>Inconformidad </a:t>
            </a:r>
            <a:br>
              <a:rPr lang="en-US" dirty="0"/>
            </a:br>
            <a:endParaRPr lang="es-NI" dirty="0"/>
          </a:p>
        </p:txBody>
      </p:sp>
      <p:pic>
        <p:nvPicPr>
          <p:cNvPr id="3" name="Picture 2" descr="Resultado de imagen para intervención  temprana para autis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449" y="3771900"/>
            <a:ext cx="4956175" cy="29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440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s-NI" dirty="0"/>
          </a:p>
        </p:txBody>
      </p:sp>
      <p:pic>
        <p:nvPicPr>
          <p:cNvPr id="5122" name="Picture 2" descr="Resultado de imagen para intervención  temprana para autis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209" y="742950"/>
            <a:ext cx="8738129"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919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b="1" dirty="0" smtClean="0"/>
              <a:t>HABILIDADES.  </a:t>
            </a:r>
            <a:br>
              <a:rPr lang="es-NI" b="1" dirty="0" smtClean="0"/>
            </a:br>
            <a:r>
              <a:rPr lang="es-NI" dirty="0"/>
              <a:t/>
            </a:r>
            <a:br>
              <a:rPr lang="es-NI" dirty="0"/>
            </a:br>
            <a:r>
              <a:rPr lang="es-NI" dirty="0" smtClean="0"/>
              <a:t/>
            </a:r>
            <a:br>
              <a:rPr lang="es-NI" dirty="0" smtClean="0"/>
            </a:br>
            <a:r>
              <a:rPr lang="es-NI" dirty="0" smtClean="0"/>
              <a:t>•  </a:t>
            </a:r>
            <a:r>
              <a:rPr lang="es-NI" dirty="0"/>
              <a:t>Comprensión de reglas, secuencias y conceptos concretos </a:t>
            </a:r>
            <a:r>
              <a:rPr lang="es-NI" dirty="0" smtClean="0"/>
              <a:t/>
            </a:r>
            <a:br>
              <a:rPr lang="es-NI" dirty="0" smtClean="0"/>
            </a:br>
            <a:r>
              <a:rPr lang="es-NI" dirty="0" smtClean="0"/>
              <a:t>•  </a:t>
            </a:r>
            <a:r>
              <a:rPr lang="es-NI" dirty="0"/>
              <a:t>Muy buena memoria a largo plazo </a:t>
            </a:r>
            <a:r>
              <a:rPr lang="es-NI" dirty="0" smtClean="0"/>
              <a:t/>
            </a:r>
            <a:br>
              <a:rPr lang="es-NI" dirty="0" smtClean="0"/>
            </a:br>
            <a:r>
              <a:rPr lang="es-NI" dirty="0" smtClean="0"/>
              <a:t>•  </a:t>
            </a:r>
            <a:r>
              <a:rPr lang="es-NI" dirty="0"/>
              <a:t>Habilidad para las </a:t>
            </a:r>
            <a:r>
              <a:rPr lang="es-NI" dirty="0" smtClean="0"/>
              <a:t>matemáticas</a:t>
            </a:r>
            <a:br>
              <a:rPr lang="es-NI" dirty="0" smtClean="0"/>
            </a:br>
            <a:r>
              <a:rPr lang="es-NI" dirty="0" smtClean="0"/>
              <a:t>•  </a:t>
            </a:r>
            <a:r>
              <a:rPr lang="es-NI" dirty="0"/>
              <a:t>Habilidad para las computadoras </a:t>
            </a:r>
            <a:r>
              <a:rPr lang="es-NI" dirty="0" smtClean="0"/>
              <a:t/>
            </a:r>
            <a:br>
              <a:rPr lang="es-NI" dirty="0" smtClean="0"/>
            </a:br>
            <a:r>
              <a:rPr lang="es-NI" dirty="0" smtClean="0"/>
              <a:t>•  </a:t>
            </a:r>
            <a:r>
              <a:rPr lang="es-NI" dirty="0"/>
              <a:t>Habilidad musical </a:t>
            </a:r>
            <a:r>
              <a:rPr lang="es-NI" dirty="0" smtClean="0"/>
              <a:t/>
            </a:r>
            <a:br>
              <a:rPr lang="es-NI" dirty="0" smtClean="0"/>
            </a:br>
            <a:r>
              <a:rPr lang="es-NI" dirty="0" smtClean="0"/>
              <a:t>•  </a:t>
            </a:r>
            <a:r>
              <a:rPr lang="es-NI" dirty="0"/>
              <a:t>Habilidad artística </a:t>
            </a:r>
            <a:r>
              <a:rPr lang="es-NI" dirty="0" smtClean="0"/>
              <a:t/>
            </a:r>
            <a:br>
              <a:rPr lang="es-NI" dirty="0" smtClean="0"/>
            </a:br>
            <a:r>
              <a:rPr lang="es-NI" dirty="0" smtClean="0"/>
              <a:t>•  </a:t>
            </a:r>
            <a:r>
              <a:rPr lang="es-NI" dirty="0"/>
              <a:t>Pensamiento visual </a:t>
            </a:r>
            <a:r>
              <a:rPr lang="es-NI" dirty="0" smtClean="0"/>
              <a:t/>
            </a:r>
            <a:br>
              <a:rPr lang="es-NI" dirty="0" smtClean="0"/>
            </a:br>
            <a:endParaRPr lang="es-NI" dirty="0"/>
          </a:p>
        </p:txBody>
      </p:sp>
      <p:pic>
        <p:nvPicPr>
          <p:cNvPr id="9218" name="Picture 2" descr="Resultado de imagen para habilidades de niños con autis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25" y="3586163"/>
            <a:ext cx="3629024"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733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a:t>•  Habilidad para descifrar el lenguaje escrito desde muy temprana edad. </a:t>
            </a:r>
            <a:br>
              <a:rPr lang="es-NI" dirty="0"/>
            </a:br>
            <a:r>
              <a:rPr lang="es-NI" dirty="0"/>
              <a:t>•  Honestidad a veces en extremo </a:t>
            </a:r>
            <a:br>
              <a:rPr lang="es-NI" dirty="0"/>
            </a:br>
            <a:r>
              <a:rPr lang="es-NI" dirty="0"/>
              <a:t>•  Concentración profunda si están realizando una actividad que disfrutan </a:t>
            </a:r>
            <a:r>
              <a:rPr lang="es-NI" dirty="0" smtClean="0"/>
              <a:t/>
            </a:r>
            <a:br>
              <a:rPr lang="es-NI" dirty="0" smtClean="0"/>
            </a:br>
            <a:r>
              <a:rPr lang="es-NI" dirty="0" smtClean="0"/>
              <a:t>•  </a:t>
            </a:r>
            <a:r>
              <a:rPr lang="es-NI" dirty="0"/>
              <a:t>Excelente sentido de orientación</a:t>
            </a:r>
          </a:p>
        </p:txBody>
      </p:sp>
      <p:sp>
        <p:nvSpPr>
          <p:cNvPr id="3" name="Rectangle 2"/>
          <p:cNvSpPr/>
          <p:nvPr/>
        </p:nvSpPr>
        <p:spPr>
          <a:xfrm>
            <a:off x="3986212" y="2657475"/>
            <a:ext cx="5157787" cy="369332"/>
          </a:xfrm>
          <a:prstGeom prst="rect">
            <a:avLst/>
          </a:prstGeom>
        </p:spPr>
        <p:txBody>
          <a:bodyPr wrap="square">
            <a:spAutoFit/>
          </a:bodyPr>
          <a:lstStyle/>
          <a:p>
            <a:r>
              <a:rPr lang="es-NI" dirty="0" smtClean="0"/>
              <a:t>•</a:t>
            </a:r>
            <a:endParaRPr lang="es-NI" dirty="0"/>
          </a:p>
        </p:txBody>
      </p:sp>
      <p:pic>
        <p:nvPicPr>
          <p:cNvPr id="11266" name="Picture 2" descr="Resultado de imagen para memoria visual niños con autis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363" y="3026808"/>
            <a:ext cx="3986212" cy="371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15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NI" dirty="0"/>
          </a:p>
        </p:txBody>
      </p:sp>
      <p:sp>
        <p:nvSpPr>
          <p:cNvPr id="3" name="Rectangle 2"/>
          <p:cNvSpPr/>
          <p:nvPr/>
        </p:nvSpPr>
        <p:spPr>
          <a:xfrm>
            <a:off x="2786063" y="3244334"/>
            <a:ext cx="4186779" cy="707886"/>
          </a:xfrm>
          <a:prstGeom prst="rect">
            <a:avLst/>
          </a:prstGeom>
        </p:spPr>
        <p:txBody>
          <a:bodyPr wrap="square">
            <a:spAutoFit/>
          </a:bodyPr>
          <a:lstStyle/>
          <a:p>
            <a:r>
              <a:rPr lang="es-NI" sz="4000" b="1" dirty="0"/>
              <a:t>AREA  FAMILIAR</a:t>
            </a:r>
          </a:p>
        </p:txBody>
      </p:sp>
    </p:spTree>
    <p:extLst>
      <p:ext uri="{BB962C8B-B14F-4D97-AF65-F5344CB8AC3E}">
        <p14:creationId xmlns:p14="http://schemas.microsoft.com/office/powerpoint/2010/main" val="272453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0873" y="148166"/>
            <a:ext cx="8534400" cy="1507067"/>
          </a:xfrm>
        </p:spPr>
        <p:txBody>
          <a:bodyPr/>
          <a:lstStyle/>
          <a:p>
            <a:pPr algn="ctr"/>
            <a:r>
              <a:rPr lang="es-NI" b="1" u="sng" dirty="0" smtClean="0">
                <a:solidFill>
                  <a:schemeClr val="bg1"/>
                </a:solidFill>
              </a:rPr>
              <a:t>FAMILIA</a:t>
            </a:r>
            <a:br>
              <a:rPr lang="es-NI" b="1" u="sng" dirty="0" smtClean="0">
                <a:solidFill>
                  <a:schemeClr val="bg1"/>
                </a:solidFill>
              </a:rPr>
            </a:br>
            <a:endParaRPr lang="es-NI" b="1" u="sng" dirty="0">
              <a:solidFill>
                <a:schemeClr val="bg1"/>
              </a:solidFill>
            </a:endParaRPr>
          </a:p>
        </p:txBody>
      </p:sp>
      <p:sp>
        <p:nvSpPr>
          <p:cNvPr id="3" name="Marcador de contenido 2"/>
          <p:cNvSpPr>
            <a:spLocks noGrp="1"/>
          </p:cNvSpPr>
          <p:nvPr>
            <p:ph idx="1"/>
          </p:nvPr>
        </p:nvSpPr>
        <p:spPr>
          <a:xfrm>
            <a:off x="560841" y="1027290"/>
            <a:ext cx="5050971" cy="4878210"/>
          </a:xfrm>
        </p:spPr>
        <p:style>
          <a:lnRef idx="2">
            <a:schemeClr val="accent1"/>
          </a:lnRef>
          <a:fillRef idx="1">
            <a:schemeClr val="lt1"/>
          </a:fillRef>
          <a:effectRef idx="0">
            <a:schemeClr val="accent1"/>
          </a:effectRef>
          <a:fontRef idx="minor">
            <a:schemeClr val="dk1"/>
          </a:fontRef>
        </p:style>
        <p:txBody>
          <a:bodyPr>
            <a:normAutofit/>
          </a:bodyPr>
          <a:lstStyle/>
          <a:p>
            <a:pPr algn="ctr"/>
            <a:r>
              <a:rPr lang="es-NI" sz="4400" b="1" dirty="0" smtClean="0"/>
              <a:t>Es un sistema vivo que esta en proceso continuo de transformación y funciones</a:t>
            </a:r>
            <a:r>
              <a:rPr lang="es-NI" sz="3600" b="1" dirty="0" smtClean="0"/>
              <a:t>.</a:t>
            </a:r>
            <a:r>
              <a:rPr lang="es-NI" sz="3600" dirty="0" smtClean="0"/>
              <a:t> </a:t>
            </a:r>
          </a:p>
        </p:txBody>
      </p:sp>
      <p:pic>
        <p:nvPicPr>
          <p:cNvPr id="4" name="Imagen 3"/>
          <p:cNvPicPr>
            <a:picLocks noChangeAspect="1"/>
          </p:cNvPicPr>
          <p:nvPr/>
        </p:nvPicPr>
        <p:blipFill>
          <a:blip r:embed="rId3"/>
          <a:stretch>
            <a:fillRect/>
          </a:stretch>
        </p:blipFill>
        <p:spPr>
          <a:xfrm>
            <a:off x="6536191" y="812094"/>
            <a:ext cx="5118100" cy="53086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71705805"/>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0" y="304800"/>
            <a:ext cx="6667500" cy="6146800"/>
          </a:xfrm>
          <a:solidFill>
            <a:schemeClr val="accent5">
              <a:lumMod val="20000"/>
              <a:lumOff val="8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a:normAutofit fontScale="92500"/>
          </a:bodyPr>
          <a:lstStyle/>
          <a:p>
            <a:pPr marL="0" indent="0" algn="ctr">
              <a:buNone/>
            </a:pPr>
            <a:r>
              <a:rPr lang="es-NI" sz="4000" u="sng" dirty="0">
                <a:effectLst>
                  <a:outerShdw blurRad="38100" dist="38100" dir="2700000" algn="tl">
                    <a:srgbClr val="000000">
                      <a:alpha val="43137"/>
                    </a:srgbClr>
                  </a:outerShdw>
                </a:effectLst>
              </a:rPr>
              <a:t>L</a:t>
            </a:r>
            <a:r>
              <a:rPr lang="es-NI" sz="4000" u="sng" dirty="0" smtClean="0">
                <a:effectLst>
                  <a:outerShdw blurRad="38100" dist="38100" dir="2700000" algn="tl">
                    <a:srgbClr val="000000">
                      <a:alpha val="43137"/>
                    </a:srgbClr>
                  </a:outerShdw>
                </a:effectLst>
              </a:rPr>
              <a:t>as </a:t>
            </a:r>
            <a:r>
              <a:rPr lang="es-NI" sz="4000" u="sng" dirty="0">
                <a:effectLst>
                  <a:outerShdw blurRad="38100" dist="38100" dir="2700000" algn="tl">
                    <a:srgbClr val="000000">
                      <a:alpha val="43137"/>
                    </a:srgbClr>
                  </a:outerShdw>
                </a:effectLst>
              </a:rPr>
              <a:t>principales funciones </a:t>
            </a:r>
            <a:r>
              <a:rPr lang="es-NI" sz="4000" u="sng" dirty="0" smtClean="0">
                <a:effectLst>
                  <a:outerShdw blurRad="38100" dist="38100" dir="2700000" algn="tl">
                    <a:srgbClr val="000000">
                      <a:alpha val="43137"/>
                    </a:srgbClr>
                  </a:outerShdw>
                </a:effectLst>
              </a:rPr>
              <a:t>familiares serian:</a:t>
            </a:r>
          </a:p>
          <a:p>
            <a:pPr marL="0" indent="0">
              <a:buNone/>
            </a:pPr>
            <a:endParaRPr lang="es-NI" sz="4000" dirty="0"/>
          </a:p>
          <a:p>
            <a:pPr algn="just"/>
            <a:r>
              <a:rPr lang="es-NI" sz="3000" dirty="0">
                <a:solidFill>
                  <a:schemeClr val="tx1"/>
                </a:solidFill>
              </a:rPr>
              <a:t>a</a:t>
            </a:r>
            <a:r>
              <a:rPr lang="es-NI" sz="3000" dirty="0" smtClean="0">
                <a:solidFill>
                  <a:schemeClr val="tx1"/>
                </a:solidFill>
              </a:rPr>
              <a:t>)</a:t>
            </a:r>
            <a:r>
              <a:rPr lang="es-NI" sz="3000" dirty="0" smtClean="0">
                <a:solidFill>
                  <a:schemeClr val="bg1"/>
                </a:solidFill>
              </a:rPr>
              <a:t> </a:t>
            </a:r>
            <a:r>
              <a:rPr lang="es-NI" sz="3000" u="sng" dirty="0">
                <a:solidFill>
                  <a:schemeClr val="tx1"/>
                </a:solidFill>
              </a:rPr>
              <a:t>Funciones </a:t>
            </a:r>
            <a:r>
              <a:rPr lang="es-NI" sz="3000" u="sng" dirty="0" smtClean="0">
                <a:solidFill>
                  <a:schemeClr val="tx1"/>
                </a:solidFill>
              </a:rPr>
              <a:t>básicas</a:t>
            </a:r>
            <a:r>
              <a:rPr lang="es-NI" sz="3000" dirty="0" smtClean="0">
                <a:solidFill>
                  <a:schemeClr val="tx1"/>
                </a:solidFill>
              </a:rPr>
              <a:t>: </a:t>
            </a:r>
            <a:r>
              <a:rPr lang="es-NI" sz="3000" dirty="0">
                <a:solidFill>
                  <a:schemeClr val="tx1"/>
                </a:solidFill>
              </a:rPr>
              <a:t>alimentación, vivienda, seguridad, </a:t>
            </a:r>
            <a:r>
              <a:rPr lang="es-NI" sz="3000" dirty="0" smtClean="0">
                <a:solidFill>
                  <a:schemeClr val="tx1"/>
                </a:solidFill>
              </a:rPr>
              <a:t>supervisión, higiene, </a:t>
            </a:r>
            <a:r>
              <a:rPr lang="es-NI" sz="3000" dirty="0">
                <a:solidFill>
                  <a:schemeClr val="tx1"/>
                </a:solidFill>
              </a:rPr>
              <a:t>cuidados de salud, educación.</a:t>
            </a:r>
          </a:p>
          <a:p>
            <a:pPr algn="just"/>
            <a:r>
              <a:rPr lang="es-NI" sz="3000" dirty="0">
                <a:solidFill>
                  <a:schemeClr val="tx1"/>
                </a:solidFill>
              </a:rPr>
              <a:t>b</a:t>
            </a:r>
            <a:r>
              <a:rPr lang="es-NI" sz="3000" dirty="0" smtClean="0">
                <a:solidFill>
                  <a:schemeClr val="tx1"/>
                </a:solidFill>
              </a:rPr>
              <a:t>) </a:t>
            </a:r>
            <a:r>
              <a:rPr lang="es-NI" sz="3000" u="sng" dirty="0">
                <a:solidFill>
                  <a:schemeClr val="tx1"/>
                </a:solidFill>
              </a:rPr>
              <a:t>Funciones cognitivo-afectivas</a:t>
            </a:r>
            <a:r>
              <a:rPr lang="es-NI" sz="3000" dirty="0">
                <a:solidFill>
                  <a:schemeClr val="tx1"/>
                </a:solidFill>
              </a:rPr>
              <a:t>: apoyo social, valoración y </a:t>
            </a:r>
            <a:r>
              <a:rPr lang="es-NI" sz="3000" dirty="0" smtClean="0">
                <a:solidFill>
                  <a:schemeClr val="tx1"/>
                </a:solidFill>
              </a:rPr>
              <a:t>autoestima, comunicación, </a:t>
            </a:r>
            <a:r>
              <a:rPr lang="es-NI" sz="3000" dirty="0">
                <a:solidFill>
                  <a:schemeClr val="tx1"/>
                </a:solidFill>
              </a:rPr>
              <a:t>valores compartidos, compañía y </a:t>
            </a:r>
            <a:r>
              <a:rPr lang="es-NI" sz="3000" dirty="0" smtClean="0">
                <a:solidFill>
                  <a:schemeClr val="tx1"/>
                </a:solidFill>
              </a:rPr>
              <a:t>socialización, destrezas </a:t>
            </a:r>
            <a:r>
              <a:rPr lang="es-NI" sz="3000" dirty="0">
                <a:solidFill>
                  <a:schemeClr val="tx1"/>
                </a:solidFill>
              </a:rPr>
              <a:t>de afrontamiento.</a:t>
            </a:r>
          </a:p>
        </p:txBody>
      </p:sp>
      <p:sp>
        <p:nvSpPr>
          <p:cNvPr id="4" name="AutoShape 2" descr="data:image/jpeg;base64,/9j/4AAQSkZJRgABAQAAAQABAAD/2wCEAAkGBxMSEhUSExMVFhUWGRgWFhUYFxcVFhgYGBkXGBcXFxUYHSggHR4lGxYXITEhJSkrLi4uGB8zODMsNygtLisBCgoKDg0OGhAQGy0lHyUtLS0tLS0tLS0tLS0tLS0tLS0tLS0tLS0tLS0tLS0tLS0tLS0tLS0tLS0tLS0tLS0tLf/AABEIAKgBLAMBIgACEQEDEQH/xAAcAAACAwEBAQEAAAAAAAAAAAAFBgMEBwIAAQj/xABAEAACAQIEAwYEAgkDBAIDAAABAhEAAwQSITEFQVEGEyJhcYEykaGxQtEHFCNSYnKSwfAVgvEzQ1PhFqIkNET/xAAZAQADAQEBAAAAAAAAAAAAAAABAgMEAAX/xAAoEQACAgICAQQCAgMBAAAAAAAAAQIRAyESMUEEEyJRMnFhoRSR0QX/2gAMAwEAAhEDEQA/AMtW3UqW6kCVNbSotlD1m1V61armzbq7aSpyY6R63bqzbt19tpVm2lRchkj4lurFu3Xdu3Vm3bqbY6I0t1OtupESplSlCRKlTKldqldEganQVxx8VKkUVTPEreYoHUtGaJGo5x1jT5jrQriPHu7kEDNEoR+MeXnPIxTJMFjKoqVVrOsB2/AK94sz8RHLU6jyiKb+F9o8Pe0W4JHI6GncJLtAUk+gyFrsLXkM1KBQRxwFrtUrqKg4hixZtPcInKCY6nkPnFF6CtnPEsWEBQHxQSvOCSFn2En3pF7RKbdpkQ5rkBXici68zuxkQB1PnRvBY57lwLdy5T4XYbq1yAm/KdOXKl3tnhnQLh9/ENjGfTKCeeUaDX05UkNyLNVErfo+429i6zsMyStpm6CSRr6tPvW1WMSGE1iHBOIrYtNhLll88mWUZgZ2Mb+Wk7VomJxL4WxbDfFlEjzjWry7FjG1/I6d0CJFUb7RSdwftnezw9sFfWD+VNX6+l7YEHfXmKDCk0zlsSKVe1OIttKNEsDB5yJiPnRPiWLCA9azTtRxEXX7ttCJynaZ5SaWKtnTfFAixgbf6zbGcSbiEgzoAwLHpsDvXN+4xGNWfECqgdEFwhlHT8M+pqnwtSt5bjjwglWBmYcFCNecMd6K4BO9u27w+N9LkaAuNnPTNKsfOetaJa2Zo70WsFwM3k0HjRctxejgK2b+kkH1A56h+FYW4D4DDENlnYldGQ/aPetOxdnurV1bJUXnlmBOq23Cq7xvAyj+oNyFJvFMbmRLkAXEujOdpYqVDH+IhYPUoDzqUMjdlZQSHzsZie+wlt+fwt1zL4TPyn3o21ulb9HjZUuW+Rul1no4B+WlORWhq9E267KD26he1V946iq9x160KByRQe3UJt1X4v2iw9gw7S37qiT8hVAdsMIfxx66H5UOLDYkqtWLaVElW7Iq7FRNaSrltagtirVuoyHRPbWrVpKhtLV20lSbGJLaVZRK5trVlFpTj4iVIFrpVrqicV7mKVfiMAczpS1xztfat+FAzyDMDwgbb9aq9t+MAfskGc/iAEqv8x60kYtj8TOubSADP12q+LDe2TnOtI4xuPlpSRHw6QRvvrBOu/lXF3i1xhBMx9OtUWM19S2TWykRtnwk19t3SNiRXZGtfQmlEA9djO2zKUs328IzS5OvLKPuK1DA4tLq5kMivzsLJO1M3YntM+GvKjkm0TlI6Sd6z5MXmJWM/DNwQUM4pidIJBnYHYHU6xEDQ1dXEDwsDIOnzG9LHH7gBytpDN0OZAZGWNyJ++01kns040A8bxv9qCgDH4GAEZgCCNI38/KiNm0l9rd9jmbwJm/ekrqehEEH0FA71oWybrRBB1GixrsNxznnvXPZjiFr9YtWbpHdyXYagZoIQNO0nl6dadQ1aKckns13CcNsSL+RSV+FoG/kaqcX4Z+syWHt5VebH2yFUMo+WnoK9g+L2u+7ksC0SCP83qmuhd9iHwzi2HsF8PehLiEjxaKwkwQx2kcj9at4XEknwGU3VhrHlNNHG+y+ExLd5cUE9dj9KhbD2LSd3bRVAEaDX3NLNJBjJsD4qznEnnWW9ugEcJ119K1bEXsoMbVkXbC6LuK3A0gE/D70cP5C5/wAOHDuREswIIGp5iPrFaNwrDphrlu1cAKhXDaiO8GZss8wCmU+9LOAwzYXEWrmXXMoZd1OoPhPQgT5e+hriAPetbDAhmu3FYGTlu3Lzg+6hD71XK714IYlWznHcfUuL1sw6pdCneGZchJnfxOp9jXAsg2y+UKjZSy/hDAOwyDkAVzAdDG1AbGBZCGIOXMVMblQSGj3g+wNOnGbItYayoGjkAnXdVR9+YymklUaSHjcrbJOyN64AjPoCttlMiDrkcevhmPKna/iURS1xoA3JMCsu4fiSgNrUopLCdwwABjoG8I9YNN3+ni6c7k3NiM2o1AIgbc6m5qF6Fnj5NOwsvFsO6lrbhvT7UGxuKu3PCpyL/D8R/3cvarOH4dbDiIka5R+VD8RiBJygneoSzSbpBjiitlVODqskATuTux9SahbhSnkPkKKcPYnPPJfqTtVVgZNLFyex3GzL2xlxGPi/uKvYXj7D4lnzFDMaoFxwNgxA9jUFevxTRj5NDvgeKpc0Bo1Y1rNsC5DrB51o3DjIFZs0FErCVhOwtXrS1WsirloVlZYntrVhBUdsVOtAB9FKHbPj/dqbalQfPU+y7H308jTHxe+yWyUifMFvoCKyTidy5cuszMubmoLae1Xww5O2JN0ii1/QkM0TMaT6k7knrFUmM1Pi83M/WuLCSda2kDm0hJ9aJYThzZ1Eb/8fem3sf2Qa4Q7jSRy5Voi9jUKDTXT7gipSyeEWji+zFMbwp11AkSQPnp9KjOFnWNgCfbRvr963XHdlV7nKAKReJ9nGtsxA96VZPsLxrwI93BkQ42jlyP/ADVlMODrGukx16iil7BMpGgAI1gc+selVkQrOXVT03nn4TTcrF40aF2X4uHs5W0e2QPyb5VxxPFWwjkCSS05tm1ImRrmH2PlSrwLiHdXgz6htPeIH50W41dytqJmIVdgNObcht19KxzjUjVB6Fni2Jzk95cZZBChVkAbDcjmRMVFhcEve23U63ZOUbAZtG2BExt5Hyo5xHCJkzqINvxDMNV1GYA8xMQeU+9CuBM93ErduMz5FlyeWuUR5QfoavF/HQnH5qwmnDf2ku75DqHXxKViQZG2lMZsWrVoNZcMQc2aZJPn7UvYrhWMshhg702m/B4CQD0DjTbkRVezwfHO+a41qyJk5YLHbTKpI5czzoON+StuLqh7w3aQMo1qjjuLgzBoJcw+UwKhvtAqXZToq8Y4u+ymKVHwL3nMBnY6ADUlj/Ybk8hVvjGOg6UU4NiymGtgW1Z7zXBvllVIADNyWZLeSitME4q0ZMklJ0yxdtaW7UhoFq2G5EqCCR5FtuoK9a+rw+CMoJGUKpmcxMCyg5zlhz0AFcdnb63seiZ8wUOc2wd8urAclAHhHRVo1jWUW77qcoRrl1I1MGzJJ884dfLIKSTadHRpqwNw3FqA6MBmS6xTXfw21+WYAn186d8Vbt4nDGwgEoqNbbkxBglemUgA/wAM9ax208EOZJLQdZ0IH1la1HsDjSWylR3cXGJ2gM0LHqzER6dKGaNbQccr0wFxbDGM6R8K3I0kyRPyKj69KOcAxucInNcsj0Xb6j5ULu2c2NvW2kBrTKekyDI8pZvl51a4DYNu+HOzg22B5MP7yP8A7ioZFcdlPIR4diVN90HiIUlj01AA+tR3VUXFtqCJBJbzHKiahLQdsirsJAiZPOpnGgIVdp2qKSkmo9nWrB1gaXOgIAoDxMXe8ORCRTVef9nOg15abV7DWwVBImafCpJNAqlRiPEsOFhhMkmfnVCmLiWDuFT4DQjCYBncIZWeZFenCWtnnpNdnGA/6iz1mtG4WwIBGorO1whlhPwzr6VoHZ5FSxZGuZwY6aVPP0VxPYesirSsBuYqpwtiwbNuDFDO06uQApIgEnzisfG3RexhXG2x+NfmKs2cUjfCwMdNayC4rFZhhB8UyN6cuw6numIO7U88fFWCLsYeK4hDbY5hoDr96xvFoS5OmsmNgJO1ajxu3Fp/5WP0rL7wKgE7nb0q3pvImUjtWRzP5DzPM+laB2H7OWrzqxGYDUkjcnl6Cs/tAsQtbZ2GtC1ZWN4qmWR2GNjvguGoigKABpRW2goVhsQaIWrtIqKSTJL6iKzntZddSYUx1j51obmahPD0bcTQkrOi67MNvOWMEx/f0POD7+lM3ZnhqNGaz3jNoAdFjmTH96Ldt+yo0u2RBnUcjRXBcIdcLNl2R4BzCJHMiDvttSu+h4JXYgds+BJYZbtlSqk5WQ+Lu7g8QGs+EjUf8Vx2eQ3fFcUFVhydR18PmWyH0APUU8dp8A1zA3jcANwW88xGY24YN8tKzTgmLZsiB8mpI8jqc0c1EgkdNdgYDuUTnUZ6Pnabjh7ySucvoV+GFJkDScuwga+dW/0dd0z3gc37QLCuQW0mRmAAMSOQ5aVBjEti1cJt5LiQbichDHUHmpGaD6TMglfuYhrYZ7XhKsGVuYknN7HQe1PFJx4it1LkzV/9JCHSI86hxNxVB1BP3NZyvb6+VysoJ/mifpUA7V3GPwge8/2pXhkV/wAiD8jjiLoHrzoFxPGgDeh9/GO4+Kq1qx+I0YwrsEp30Dce/M7mnTheC7/BrZBClVtxAAYrdy5z6br6uOtIuJOdj05UxcDxnd20B0ys2VhvBgsjfwkEDyJqs18VRmi/kwdwrNh7/RkM+YIOnv8AnTDjrTA31iM6ssdWbNp7HN/V51Stm1aNy4zDvGfNA1K7nnpmnXXQGDrEUQ4c7XVsOBGa4AwmcsAACTr8JsR11qc3b5FIKtADiWBypmWSsnMY2IbT5z9DTn2DuC1h87ayVMdQsgA+WalPjjZbt1FMwZMc8rMI+UGn3s9w1DZt2id7QOn7rEupA6jwH/mlzP4Kw418mDsXcK21vEeK4fG8z8P2ks0+aiprOPm/cVgQhckkcp2ceUj5qtUsffIbE2HBhHcjkM2YkKPVZPsarY1bmHvZXBKNoT+7m2nynn1ipcb0Uuh6Fs3rEE+IEEHkcu4+8V8uv3SkMZkx0oZ2U4jNsrBMGd+pM/art9VxhIR4NuQyEQc2mtSXx0F9kz4Sbar5E/WaUcNxnGOvgsqFUlR4jrB3p7vJAyn92KXrmFFo5VJA3iRuaOPI42krElDkzP8A/wCSGSGXQfOul4pZcHkYpdZXjvCphvxcjUWVmMAEnpGtejwRl5MI4S8IYczOtaDwD/8ATszvl/vSBca2LIAWLkwSd/WtD4YuXDWh/CKjm6LRjTLvC9A/rXGMQsy6aaya74aPC3rUt31rNLsYWu0GDAsu2vL7imDgWEVLQCiBvQ3tUoXCtPMqPmRRLhnFLTWh3bZsoAPlpTW3E7VkfHT+xuHoppMt9nWvW1ujoNPcf2mmntDi0OHdVYM7CIBk6+lEuA4UrhlBGsU8ZOK0BpMRk7PuiC7lPgjN6da0DsxfGUdKmNiQVI0Oh9DSLiOOfql57HibIdwOoBH0Ipk3MaNQNbu8Tt2lLswAAkk7Clyz+kQ3rmXDWZQGDceQP9q7n6Utpiv9RQW1YiNWB3rjivCMRhFz21VgDGUzHqwG48por6Grz4NIwPHmYgO6r5AAfemfDXcwn61mPYBrt9+8xA7xhsSuW1aHJbSbT1YD3rT1cAUULNfwc4pAwg1EqgLl5dK87zXBNCzkgZ2gxy3MNdS2czNbZRG8kEa9KwjCgqchBz5gANmDEwfprM6ZfWtzOCCuxA+Iz786Bcf7NWmcYjLDD4iOh5n3ifKaVTa7DKCdUJHE8Qxssh8TImVXjVgACUPUSB5a0Gaz+wVAFDrJynxBl3K67xmPsRRntneW0Qqzqhyt5aA+hB3mfhjaKWreJzBJ1EAjllYCNT0O0eYpsadWCbV0AL1oZvDtO3Q9J5+tWbNmZI5GplGbWIkbARP5iRV7huCZS6n1+dXlLRCENkmDTMBUt+2W8K7Dc1b4bhiRoKN4HhdQlNJmqMLQp2eFa7VYu8MdcmZCFZ1YEiJGs+o8INap2e7G94O8YeEfCD+Mjl/L1NU+32FYur5ctpMqsdCFPKY0yxAnlR5PsSSinSMhvNmLs2xLQB+LU/Tb5Uw8B4iLeGLtJK3g8dWyEiDtGXKI5QKEW+D3LglRqsCOvM6+9T2cKRbKn4QRMbTIzkegRR/zTypqicU07PmEt5rTMQSXch2gfiGoXpAcMT5gcq0qwe6V7p0Cs8bk5V1Kj+lFj+HzrNLjM1wWwsZJKLpo4DEH1LMCT9hFN+I4gLth0GlwC26jaXRpDLr1zSOup5GpZVdFMbov8ftC7euvOqd0F6AsynQfyqR5waH9qbhdvih0VLZg7ELG/PxGPY1SxGPTKVtMRdDG6dfC7QwyEnUFcxMjQnNpOpCYjEHuwZkkliesKSPoJ9xSKDsZyVDfwcEeJFGukaxrry85pn4dhyonKA3zOup158qTOxXGFCi2+jahX5b6hvKYIP5Cj3FO0N2wVDfCWMsEmANANdCZ19BQjilOfEnmzRxw5PoZE1AJEHpQHi/C7ly4WVwBG2Wao8V7WFEHdXc7MAQcqQuupIj6UDPbDGf+Qf0J+VaYehyNWmjHL/0YQlVCvceU/V4gqZnYGKH9+yvn2Ye1Gb2MgMrhTmGh5z5GqX6spfI05jEeelMqrotx3bZ9TiTvClFMnXSn3C3QqgdBWfcOtftlX+KPlTw5gGp5EmVSoNYS8p0AipbiAamfbWqGDUwIo3hkMa1mktjgPi+HXEqluGgNJ0jaqjdl7SnQ3ANNAdPem5LI6VJlP7tHaWgaFqxwhCdARHQAUxWbGRQoBP1qe2D+7VtKKt9nNlBbB6UN4/2ftXrZYrFwKYZR4usefpTGJr7d0pkq6FsxbseL1rHIzKV8WR0A0CnQ5j5H7Vv7YRWTUVnnFEFi8xKwHOYGOe5H+daa7Pay13WZfGwHwDeemu3qdqpyt7KKDUVRycdbstk0HltRC1xBW/EKXG//ADlNy6qBtoUkhf8AeQJ9YFKuNuNYYrZvF43T4ojzG3vS2VpNbNQN/Wpe8kVmvZrtit4ayNY1pzwuOB50P2Lx1aCJfUVYFsMCDz0NCmv+IUWwpmuFeha492ItYq2yHRvwt0MaH+1Y/wAU7P4rAsbV6wxWTluLqjDyYAiYGxg+W1fpixbmpL+EV1KsoYHcEAg+xqkFSIzlbPyfawzs85WB5DU6chThwrCSssCCREEQfrWm9p+xaFGezeaxGpHxofIKTI8oMDpQzGYNGAA5AAHntpJ9KGS2NikosAcJwAU7U59n+CLcaWHhG/n5CpeDcHw5UNLMeasQIPQhYpjwhVBCgAdBSwx7tj5M6qol/uwBAEACAOVCOI4QZWJiNSZ28yaMW7gNQ4lAwI5GtEkmjJF0xAxPCA4ICsuecxIhsvQD8P39NazbieANu6ygFQrHQ6A7BT0M6/Kt4ezqSeQpL7V8EFwZRq526jbxeg0qLjRpg+QgcHwSsFukHM8LPQ7MflP0FXn4fK5kHhDeAxqQDq3+6frPKmbg/BVs2glw5m8eWBsG11+W9VcXDDwk5VCqANBzHvow+fWpSZZIS8fhLeYG1JLHMR5lspieUjShGOuQw5iGEe0EeUHT2oxi7yi85T4AAgjbwtO/PxH71zieHju2gaktA5z4f7lhTp12ScbKvBUElGEbBTqJ5nn010rU+z9lL9gC4oY5RM6hiANx1iKy4YgDuWjQhmHQk+FgTyMf2pi4RxNk70ox2DqJ3hdB/all+VhjFOPE0VezmEOvcWv6BX3/AOP4X/wWv6F/Ks3wPaC86gvisrlQTbX8Ovnz1j2q4/H73K43zqksrj2xY+jUvr/RlrMTzOlWExzghpkjYmq8V9irncQt2eUviAT5sadSkwIpG4JdKOWHSmA8TuGIIBHSs+SWx1G0ONhI09BRQgiMqz70lYPjdwRmAMc6ZOD8e7xsrKF00M1ByVh9uQYS3d/hHzNWkVgNhXdm6DzHzqaadUSaZVYt0FSW66xDhVzMQANzVLhHFVvPlAI6E8x1o2kcotrQQSpLgqe8gUZiRFD7/FbSGGePY0W0uwKLfSK3GLVs2mN/KEAlmYwF855VkGO4lh2vMllnKDZyIB+WseZFPn6R8Yt/Bd3acHPcRWOwVRmckn/YPpWYXbaKMqZTHMIzk+ZaqwSasVylF0MFzjV0qLRcWrUasM2sDmVBPyqLBXrl9BahLOGYjvSrZnuLIOUGNPpvQBLzrpoV/dyED76Ve4XiEJKAZT02J9DzpnGuh45OTps0LBcKskHKoCk6KI0AAA29KKWcM1sgTI5Ut8Jx62wASZ6UxXb9y6mWyAXI3JjLPOetQo0yaSLGFxfeXiq6hdJ603YBNKXux3Ze/bJNxVGn7wP2p4w3DiNyKaEGZ8mRHrC1OxgSdI51I1tUBZmgDUnakrtN2kVgUt6KNZ5tvueQqz+KM92R9p+Ld4yoreEHbmx226b184bwxiD3iQSdCHOb+kQB6En0qjgcKdWyLeJ2UH4R5mIn8hRLB4W4P/5bSD+FxP1FIl5GZFiOHvbOdc5g8gJH9JJPy9qnwfFWbcqdCROmaOhHOrMgb23T+JTm+ZGwoL2mwztae7ZIdwJBEAkjUFlHPT5Dag19HKQ54dCVDjYiY6eVSmYmhHYnjq4mwjbEiY5gjRlPmDR68ANaquhH2ULzgAn3+lDmsbnmd2OwHICp799S8AgCPTWdqqcVxeS2xzEsB4VUczoN99SKVtFoJg27iLaFxIhYBJ6nl67UpcUtBmS0uxOZgupImY0OkwRM896NcNwWUl7i52XNoToGaPF/N8WvRvMk1MA2e61425DHImsmAJJnzOb6Vme3bNPQndoMLkuKuUAaQo2AG/LfUeWtVcbcJW2F+IsrGJ56ge5n5UZ7bp+0R4gD7HTf1ipLiW2UDRWIlGOqnXVT7jbccjMz0nVC1Yo4q2yO9pvhzBx/CzANz5EGPYU14TgxNpAoMuBJHnp9j9K54/wu3duQV/aBSQcxhwBqpHI9PSjvZ+4fATtbASPSZPyI+tJLJaTDGNWCX7C32cXCxZgAo0UCOunOrL9l7+kW+VaHgbuZZq1lq1KasT33B9H5ZroUV/0G4fhZD7kf2rpezmIOyqf9wqnuwfkKi5aRBwtdzRW3RfgPBSlvLcQZiT0P2oxa4TaO6D7VmySTeiqfHTQs2quWGimW3wKyfw/Wp17N2v4h71JjLIgBYxjLsxolh+OXV55vI0QXsvb5O30/Kvh7LdLn0peMjvcg+yhxLij3t9FH4Rt6mpeCYwW3zEgetWG7MPydT6giuT2cvcinzP5UaldhUoVVhXH9oAyZQya9Jpc4liO8afarf+gX/wB0H0IqN+DXx/2z9DQlyfYY8F0wFxdGNtQMm5PjMLIgSY1O+g8zSnjrbfjveyW5+TCT86dOPA2ER7gZAGKgwfxCYGmhIXQ0q3OKFi2eE8JcKSSY1gSzDXYe56Vu9PfAw56c9sC3LZ6XiOusfUCuLuH00R55axH/ANjRLFYhZI0JE7Oy/hB0IMHUlY6jlUuAwyXC0lPCY1xJWdAfD1FaLINLwyjwu7fFwK1xhlGaCZkSBAM+f0Nbb2AuWsRbz2mDZTlYRqCOuv151lr9nhcBC2GJOzC/bMe5c/UU0fo8ZeHFjdVhiCfEk6Nb8OUqQSpEZyecgdKSTXYYt9G54S3A5f570O4r2kt2ZVTncbhYhfU/2pZ7TdrHYG3hlOSPFcJ7ueoWRt58+tL+B4Fcu5Xe4o55ZYMdtgAYB6nXyFBz8ICj9hTivG719gpbf4VEAeuvLbU1NhMCynNltXieRLMF56ACCZ5naBHmQwuFZRlFm2V6wZ92ub+/WuzbHOz65Xn6LFLQxXBv7HDWwOeUovpGYGvDCyZNh18wWePkwE+1TBVGvd3l8wD9y1QXuKWxp3zr/MT9gp+9ccWETJCreYHcLc1nz1GntNcuTnjS3c5H8Lj05/eeugCtZ4hcL94zLibJJkgAPb6EqCeXU5tR8EyT+NvqtuSwe2dmJEp8yJ++2moDczirwm1+q4hyoCW3YOUJ+FmEXFUDcNowO2p12FOXELzLCjdtjyHmaROFYpWYm3nuudDeeck8gpIEekAjznVvwVk3FBzyyjKwG0jUR7Hb6V0Xeg0V7L3hmlbdzUjQlDpyhpH1FUcXcJYNcHdIBIthgWLD8RK6ADy/9UXXCEZiB49SNd9NAaFWeGC4q3HYtn8WViANeTAQZ2ke2wrpRfRSDXYLRrzrlRUyMWJZsw0Yk7ncx5VcweAML4QMvTmYjptqf83KrZbqnyFWhaeNx8hXKA0p/Rln6T0yWi3PSPnSTwTHM9vKTJS4hHOc0giPUCnr9L95u7RJBlpkabdfcigfZfg36tbOJu6KYFtB8T9PQSaSbSidG3JF29jFF1Qd0yE9YOWT56AD1FFeEYpRcZBOXn6a7/KljiSK1wGcrNBI3gRsDziieEGVzylJjY8gPr96yyWjQh94fiFRwM4ysDqTzEQDPkfpRf8AW0/fX5is5uuYAbeSahmhDO4qqA/TqW7AGDaYq7icatlRzdtFXmT+VDbGNt2rRutoOSzr/KKg4KrXrhv3Nzoo5KOgoOCVyfSKKSwx1+T/AKQ3cGtELmcy51Pl5DyooL6NpInUDXWRuKo4baheFWbp1+G4W+h/OsSdtyMkpvkhqsGr1qh2GbSiFo1uixpFpKmWoENTA1ZEzsV0K4BroUwpIK+gVyK6FE4Wv0gqf1Q5VVjnWFImZkbe81m/AMIWv3O+thnIZgvhJUWgSy6o24ET1IJmYrSv0gpODbwFodDAMEamGHWOnPasv7PhbeKQLncBSpYLnWTrcAthxBKB5WRGuka1bH0JLsdMHatd2bncoFB3e4LcKGUFmXuAQIeQeccuV7EcPQYOzfFtO9uXCmhzWQIuwXJQMAe75DeB51Uw+GwysAtu78AObJly921lZYPcnVbdho0go0kyQSjY7DjApg1sXmDOTGWFnObhOZXJ3zDQ6ZSDGgpgFPDYB+djCEeSXD8vDUXEsKtu7ZuC1bDDXKAwVsrA6ggaaxp1qF8Pb2/Ub3t3p+1yrWFu2cOrIMMUJWTmM6EMIOdiwgidPOkYwdVXxDrd7lSoGUAtJJBOreGDGoHpRD9XgS1gdT+0UfKKC8KshO7S5hiQ6iLgct4oEyk6ExV6/etWyRmvodhMACecwTpXHH04/CowV1FtgJjvBOp828jU44pYOi3bieedY+hNBL2PCk5Xa4p/ESSTpqNR/mtU04nacHMia7yqsI60LOoZ1xGvhxE/zIIHqzRVHjF7EFWVBavToNLhAnrAy/Klt7NtTKFSGmCpKwfRCBtVDE2numFuMoEyWZWGnk6n60LOot4K+1pmvraWzctiL1okBLiawyxpIMxEHUgkkwWO22HuN4B3lxoYoNbaaazIC6TJOo/l0jOCWZ7FtrBu5BPeq4UMrkkK3hygSToRrHSnnhWLuiBFnDW9NZXOx6yuVJHUQ1PJAR7HObLg3sQtsDQW0EGP3SwBYCOREedNXAMXEhFIQgFSfxdDG8b9fal/itolM2GCc5vPmGvkVhunlqJHM+4FxTNlZ763biyCEIKzB1MGJidd9KVDDlhnz5s5/EdumldfqaToo13oF2WxWIuqzdytpS7eJgzs/wDGJIAB5ctKZkR+ZH9H/urHdHC4Rf3RXNywo/CR6VZyt/D8iP71DfuMokqY6q0/Q1wOzKv0pMrnKhbMgDHTnJIjz0NLGF4k99mRmhQkJ5NKxPSSp+dN/bLDlr11yxYMlvu9NzmZcnrJ+tJ9nh7o0wWZiwygamDBEcgOp61jk9s1LwHVtfrFpQyDNaM5/wCU7kdP80qwipm19dpn3q7wjgrgSRlccwfofrVhuB3iCQg+YBrNJPwWTj5YHvvJNRzRK5wO+P8Atn2I/Oohwm9/42+VT4v6Kco/ZnnGcEXuqw+DTTkJ50zcKsQABQ5dtdcp19D/AO/vX27xy3h2yXA20hgJBHzr0vWelycNb2eDh9dHJOutJ/8Af7GywNKCYksty5k3zKfYwD9JqC32ywv77f0NVa1xq3da5dUHKo56TAJrzIYMifyib4JZJJX/ACNfCcapZrUww1CnSV6jqKPWmrME7ZC4FPdMjr8LKVbTmCGA0o1gO3qghb1sgnZlGh/2n8zWr25x8FZTjN2h/R6mVqXMD2qwjj/rIp6Mcv3oxYxtt/huI3owP2Ncm12TaLwNdg1ArV2DTqSEomBroNUINdBqNgoW+23EA1p7ALKFytcuISrqQQwVYB5anQ6GOema2LhLB17t0QkvcT9ncKww/aKBqRM7e1aNjbctcI5sdftWd8XtG4S9wWLrDQrJt3pBI1gERp1FWwzu0HNDikx54TxK1fZTbLFoZ3P6xcQZVDOxIOGhR4Rp6Dzrm5xCywVRiLlsgDXO907HTw4a3+8ZOY89JOahPZ/iV8WJD4ZCQyZLrMGC5gYleWi6jei2CbEudGwjT+6cQ3lplFVE1RZwGItEq367dcTGULdEx5nQVZ4tbsFGcXGe4SqHMSxiSrKVgEBRsec1eRWVPHftWmHxZUNyRyADmQfahAQMyksAzEnMQujfEWgkAActeVSZxZx3EbWXIuLv2nWNXzPJHUBANfWiFviLvbVrWLsMY8QORWPtbLGvYhr16yGtmxeI0dTrqNCAEOXfqaVyrI8XOHKJ5271pZPkiDN7zToAF41i8Sl93OS4uYyoL+EnQhWOsHfUHyiqVrilt2BOcMGAKHwkdQCSQTE7GagxnEMtxlyZAWOWSTAkwJ5xtrVG3il73xZSrDJcB1B6GKNC2N3aDiViUFlSMo3CFB5KepBzS3+ATjeNWlBJYA9NyT6Aeu9J2Ow8XWVgQJOSZPhk5YnlFVntZGgjQ0fbR3Njh2ee2CznFNY1JNtc2kaZi6zudY2E0TwnD7l+5mtW5kx32ILXC2v/AIwJjaCQpjlQ3CYg4azbtm7hgXALMoe5cRTsMoOUtPKaYuGYWyts4i5bxF0fAHdW8X8gDJlX1UUGFDVhVOXucVcsuAIVLYdAx5DKxzfLTfbYisMlyxfyG3h7FtxsBFwxylQFadRy360IwvEmR81q3ZtaxNxyWA8tdPdqOcQspft9/aFq5dtxce5cEICuvKY9tNPlPyONnZzh5QeMhiTofBoOQ112pot2h0+v5UE7M2z3YaQAdRl1meeY6maYkQeZq6Fkzgr5N/V/7qG75MZ6MKsPdUbkiobro4IlT5TrXMAocSwRuXTAgKoyncBsysNvNR86iucDVn74KVfpmidpnKY1gfKjzpEiuQKyuCbLc2QWLEDbXnrP1qWK6Nck01UJdnw1wa6JrgmuOMSS6Ac26to3l0NcccwAvJvtqCNx6ivV6vRhJvHb/R5HqcMYepSjrV/rV1+hVt8IdhII3IgyNqK8FwzKt1CB8LSRrrG1er1YM0nTR6fUbQK4FgTevpb1135aCtStdlcOyBCpgaiCfzr1erF6/LOORJPwXwpcLIMR2DtXB4XdY0iFPpOlVbvYO4NriH/bkOnmv5V6vVm/yMiXY9IpXOz2PssTausABoFuP+VS8P4txK22Vr4MfhfKfXUiR8q9Xqri9RKd2kNwQVudqMcp0Flx5AkfMEVawHanGvcW21i3BMFgG08969XqPu7qhuCC+NtFbZJrLON4wd+4yK8geFkzjffTUED26g16vVswL5E/UP4jBwTEYXD3Es4ixaBYBrd1tUyv4sphZkEkTtsdiDWjYcYUIHH6oFjfMAPKDMV9r1XZmTKWJ4/ZtSUxOGUEfCr2fnrcqzwviq3lBF3CNMgibeusR+zZuVer1dx0Cyw+DdWOW1h+6f8A6ghwZ6gov9qXuPcMwljXPibanUPachR76nfqK9XqHQbEO5lvBrTGSDIJOs9Z58jQnE8NvGctq41y38WRS3hGzSor1eo3TOSs+4UjE2jbJHepqk6Zl3Ke2sVU4m47oCVBzmUG5ALAFunSDr5Aan1ep12J4GfszeuIO7ULaQqrm7etmbYMSEIEsDoQJPMwabWuYK8yi8cbe1hQLd/utf4cige1fK9U5PZSMdF11sp4cNw8serLA984NT8N4TiGJN5ktof+0mog8jy+pFer1Z5TZqjjSQ1YE90iopgKABtMDTpV+xxdl38Q89/Y16vUvuSXkbhF+Ast1bihhqD/AJBoJxfChgQNGGqsNx/nTnXq9Wy7imZFqTSIwTGupr5Ner1RCfCa4Jr1eoHHDGoy1er1Cwn/2Q=="/>
          <p:cNvSpPr>
            <a:spLocks noChangeAspect="1" noChangeArrowheads="1"/>
          </p:cNvSpPr>
          <p:nvPr/>
        </p:nvSpPr>
        <p:spPr bwMode="auto">
          <a:xfrm>
            <a:off x="206375"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NI"/>
          </a:p>
        </p:txBody>
      </p:sp>
      <p:pic>
        <p:nvPicPr>
          <p:cNvPr id="5" name="Imagen 4"/>
          <p:cNvPicPr>
            <a:picLocks noChangeAspect="1"/>
          </p:cNvPicPr>
          <p:nvPr/>
        </p:nvPicPr>
        <p:blipFill>
          <a:blip r:embed="rId3"/>
          <a:stretch>
            <a:fillRect/>
          </a:stretch>
        </p:blipFill>
        <p:spPr>
          <a:xfrm>
            <a:off x="7175500" y="152400"/>
            <a:ext cx="4692650" cy="2984500"/>
          </a:xfrm>
          <a:prstGeom prst="rect">
            <a:avLst/>
          </a:prstGeom>
          <a:ln w="57150">
            <a:solidFill>
              <a:srgbClr val="7030A0"/>
            </a:solidFill>
          </a:ln>
        </p:spPr>
      </p:pic>
      <p:pic>
        <p:nvPicPr>
          <p:cNvPr id="2" name="Imagen 1"/>
          <p:cNvPicPr>
            <a:picLocks noChangeAspect="1"/>
          </p:cNvPicPr>
          <p:nvPr/>
        </p:nvPicPr>
        <p:blipFill>
          <a:blip r:embed="rId4"/>
          <a:stretch>
            <a:fillRect/>
          </a:stretch>
        </p:blipFill>
        <p:spPr>
          <a:xfrm>
            <a:off x="7175500" y="3335337"/>
            <a:ext cx="4692650" cy="3344863"/>
          </a:xfrm>
          <a:prstGeom prst="rect">
            <a:avLst/>
          </a:prstGeom>
          <a:solidFill>
            <a:schemeClr val="accent2"/>
          </a:solidFill>
          <a:ln w="57150">
            <a:solidFill>
              <a:schemeClr val="tx1"/>
            </a:solidFill>
          </a:ln>
        </p:spPr>
      </p:pic>
    </p:spTree>
    <p:extLst>
      <p:ext uri="{BB962C8B-B14F-4D97-AF65-F5344CB8AC3E}">
        <p14:creationId xmlns:p14="http://schemas.microsoft.com/office/powerpoint/2010/main" val="39552939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atic1.embarazoymas.net/wp-content/uploads/2012/09/700xNx3642078253_f8183f6207.jpg.pagespeed.ic.EtOpvyXkN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09" y="151490"/>
            <a:ext cx="4030059" cy="267596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438909" y="3323431"/>
            <a:ext cx="3238500" cy="24765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2" name="Rectangle 1"/>
          <p:cNvSpPr/>
          <p:nvPr/>
        </p:nvSpPr>
        <p:spPr>
          <a:xfrm>
            <a:off x="4319587" y="2807355"/>
            <a:ext cx="6096000" cy="1754326"/>
          </a:xfrm>
          <a:prstGeom prst="rect">
            <a:avLst/>
          </a:prstGeom>
        </p:spPr>
        <p:txBody>
          <a:bodyPr>
            <a:spAutoFit/>
          </a:bodyPr>
          <a:lstStyle/>
          <a:p>
            <a:pPr marL="285750" indent="-285750" algn="just">
              <a:buFont typeface="Arial" panose="020B0604020202020204" pitchFamily="34" charset="0"/>
              <a:buChar char="•"/>
            </a:pPr>
            <a:r>
              <a:rPr lang="es-NI" dirty="0">
                <a:solidFill>
                  <a:srgbClr val="333333"/>
                </a:solidFill>
                <a:latin typeface="OpenSans-Regular"/>
              </a:rPr>
              <a:t>El autismo afecta tanto al niño como a toda la familia. </a:t>
            </a:r>
          </a:p>
          <a:p>
            <a:pPr marL="285750" indent="-285750" algn="just">
              <a:buFont typeface="Arial" panose="020B0604020202020204" pitchFamily="34" charset="0"/>
              <a:buChar char="•"/>
            </a:pPr>
            <a:r>
              <a:rPr lang="es-NI" dirty="0">
                <a:solidFill>
                  <a:srgbClr val="333333"/>
                </a:solidFill>
                <a:latin typeface="OpenSans-Regular"/>
              </a:rPr>
              <a:t>El cuidado que requiere un </a:t>
            </a:r>
            <a:r>
              <a:rPr lang="es-NI" dirty="0">
                <a:latin typeface="OpenSans-Regular"/>
              </a:rPr>
              <a:t>niño </a:t>
            </a:r>
            <a:r>
              <a:rPr lang="es-NI" dirty="0" smtClean="0">
                <a:latin typeface="OpenSans-Regular"/>
              </a:rPr>
              <a:t>autista</a:t>
            </a:r>
            <a:r>
              <a:rPr lang="es-NI" dirty="0">
                <a:solidFill>
                  <a:srgbClr val="333333"/>
                </a:solidFill>
                <a:latin typeface="OpenSans-Regular"/>
              </a:rPr>
              <a:t> es muy exigente para la familia del niño(a). </a:t>
            </a:r>
          </a:p>
          <a:p>
            <a:pPr marL="285750" indent="-285750" algn="just">
              <a:buFont typeface="Arial" panose="020B0604020202020204" pitchFamily="34" charset="0"/>
              <a:buChar char="•"/>
            </a:pPr>
            <a:r>
              <a:rPr lang="es-NI" dirty="0">
                <a:solidFill>
                  <a:srgbClr val="333333"/>
                </a:solidFill>
                <a:latin typeface="OpenSans-Regular"/>
              </a:rPr>
              <a:t>Los padres están expuestos a múltiples desafíos, que tienen un impacto fuerte en la familia a </a:t>
            </a:r>
            <a:r>
              <a:rPr lang="es-NI" dirty="0">
                <a:solidFill>
                  <a:srgbClr val="333333"/>
                </a:solidFill>
                <a:latin typeface="OpenSans-Bold"/>
              </a:rPr>
              <a:t>nivel emocional, económico y cultural</a:t>
            </a:r>
            <a:r>
              <a:rPr lang="es-NI" dirty="0">
                <a:solidFill>
                  <a:srgbClr val="333333"/>
                </a:solidFill>
                <a:latin typeface="OpenSans-Regular"/>
              </a:rPr>
              <a:t>. </a:t>
            </a:r>
            <a:endParaRPr lang="es-NI" dirty="0"/>
          </a:p>
        </p:txBody>
      </p:sp>
    </p:spTree>
    <p:extLst>
      <p:ext uri="{BB962C8B-B14F-4D97-AF65-F5344CB8AC3E}">
        <p14:creationId xmlns:p14="http://schemas.microsoft.com/office/powerpoint/2010/main" val="3274531304"/>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smtClean="0"/>
              <a:t>Qué es el autismo? </a:t>
            </a:r>
            <a:br>
              <a:rPr lang="es-NI" dirty="0" smtClean="0"/>
            </a:br>
            <a:r>
              <a:rPr lang="es-NI" dirty="0" smtClean="0"/>
              <a:t>Es un  trastorno del neurodesarrollo de amplio espectro, que aparece con variedad de síntomas, manifestaciones y nivel de gravedad. Se inicia antes de los tres años y se detecta a la edad de los 5 años.</a:t>
            </a:r>
            <a:endParaRPr lang="es-NI" dirty="0"/>
          </a:p>
        </p:txBody>
      </p:sp>
      <p:pic>
        <p:nvPicPr>
          <p:cNvPr id="3074" name="Picture 2" descr="Resultado de imagen para AUTISMO ESCUE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3781930"/>
            <a:ext cx="3700462" cy="269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39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5257" y="568285"/>
            <a:ext cx="6096000" cy="4524315"/>
          </a:xfrm>
          <a:prstGeom prst="rect">
            <a:avLst/>
          </a:prstGeom>
          <a:ln w="76200"/>
        </p:spPr>
        <p:style>
          <a:lnRef idx="2">
            <a:schemeClr val="accent1"/>
          </a:lnRef>
          <a:fillRef idx="1">
            <a:schemeClr val="lt1"/>
          </a:fillRef>
          <a:effectRef idx="0">
            <a:schemeClr val="accent1"/>
          </a:effectRef>
          <a:fontRef idx="minor">
            <a:schemeClr val="dk1"/>
          </a:fontRef>
        </p:style>
        <p:txBody>
          <a:bodyPr>
            <a:spAutoFit/>
          </a:bodyPr>
          <a:lstStyle/>
          <a:p>
            <a:pPr fontAlgn="base"/>
            <a:r>
              <a:rPr lang="es-NI" sz="3200" u="sng" dirty="0">
                <a:solidFill>
                  <a:srgbClr val="0065AE"/>
                </a:solidFill>
                <a:latin typeface="ProximaNova-SemiBold"/>
              </a:rPr>
              <a:t>Periodos críticos de transición familiar</a:t>
            </a:r>
            <a:r>
              <a:rPr lang="es-NI" sz="3200" dirty="0">
                <a:solidFill>
                  <a:srgbClr val="0065AE"/>
                </a:solidFill>
                <a:latin typeface="ProximaNova-SemiBold"/>
              </a:rPr>
              <a:t> </a:t>
            </a:r>
          </a:p>
          <a:p>
            <a:pPr fontAlgn="base"/>
            <a:r>
              <a:rPr lang="es-NI" sz="3200" dirty="0" smtClean="0">
                <a:solidFill>
                  <a:srgbClr val="333333"/>
                </a:solidFill>
                <a:latin typeface="OpenSans-Regular"/>
              </a:rPr>
              <a:t>Estos </a:t>
            </a:r>
            <a:r>
              <a:rPr lang="es-NI" sz="3200" dirty="0">
                <a:solidFill>
                  <a:srgbClr val="333333"/>
                </a:solidFill>
                <a:latin typeface="OpenSans-Regular"/>
              </a:rPr>
              <a:t>son los </a:t>
            </a:r>
            <a:r>
              <a:rPr lang="es-NI" sz="3200" dirty="0">
                <a:solidFill>
                  <a:srgbClr val="333333"/>
                </a:solidFill>
                <a:latin typeface="OpenSans-Bold"/>
              </a:rPr>
              <a:t>cuatro períodos críticos de transición</a:t>
            </a:r>
            <a:r>
              <a:rPr lang="es-NI" sz="3200" dirty="0">
                <a:solidFill>
                  <a:srgbClr val="333333"/>
                </a:solidFill>
                <a:latin typeface="OpenSans-Regular"/>
              </a:rPr>
              <a:t> por los que pasan todas las familias</a:t>
            </a:r>
            <a:r>
              <a:rPr lang="es-NI" sz="3200" dirty="0" smtClean="0">
                <a:solidFill>
                  <a:srgbClr val="333333"/>
                </a:solidFill>
                <a:latin typeface="OpenSans-Regular"/>
              </a:rPr>
              <a:t>:</a:t>
            </a:r>
          </a:p>
          <a:p>
            <a:pPr fontAlgn="base"/>
            <a:r>
              <a:rPr lang="es-NI" sz="3200" dirty="0" smtClean="0">
                <a:solidFill>
                  <a:srgbClr val="333333"/>
                </a:solidFill>
                <a:latin typeface="OpenSans-Regular"/>
              </a:rPr>
              <a:t> -Al </a:t>
            </a:r>
            <a:r>
              <a:rPr lang="es-NI" sz="3200" dirty="0">
                <a:solidFill>
                  <a:srgbClr val="333333"/>
                </a:solidFill>
                <a:latin typeface="OpenSans-Regular"/>
              </a:rPr>
              <a:t>recibir el diagnóstico</a:t>
            </a:r>
            <a:br>
              <a:rPr lang="es-NI" sz="3200" dirty="0">
                <a:solidFill>
                  <a:srgbClr val="333333"/>
                </a:solidFill>
                <a:latin typeface="OpenSans-Regular"/>
              </a:rPr>
            </a:br>
            <a:r>
              <a:rPr lang="es-NI" sz="3200" dirty="0">
                <a:solidFill>
                  <a:srgbClr val="333333"/>
                </a:solidFill>
                <a:latin typeface="OpenSans-Regular"/>
              </a:rPr>
              <a:t>- Durante los años escolares </a:t>
            </a:r>
            <a:br>
              <a:rPr lang="es-NI" sz="3200" dirty="0">
                <a:solidFill>
                  <a:srgbClr val="333333"/>
                </a:solidFill>
                <a:latin typeface="OpenSans-Regular"/>
              </a:rPr>
            </a:br>
            <a:r>
              <a:rPr lang="es-NI" sz="3200" dirty="0">
                <a:solidFill>
                  <a:srgbClr val="333333"/>
                </a:solidFill>
                <a:latin typeface="OpenSans-Regular"/>
              </a:rPr>
              <a:t>- En la adolescencia </a:t>
            </a:r>
            <a:br>
              <a:rPr lang="es-NI" sz="3200" dirty="0">
                <a:solidFill>
                  <a:srgbClr val="333333"/>
                </a:solidFill>
                <a:latin typeface="OpenSans-Regular"/>
              </a:rPr>
            </a:br>
            <a:r>
              <a:rPr lang="es-NI" sz="3200" dirty="0">
                <a:solidFill>
                  <a:srgbClr val="333333"/>
                </a:solidFill>
                <a:latin typeface="OpenSans-Regular"/>
              </a:rPr>
              <a:t>- En la madurez</a:t>
            </a:r>
            <a:endParaRPr lang="es-NI" sz="3200" b="0" i="0" dirty="0">
              <a:solidFill>
                <a:srgbClr val="333333"/>
              </a:solidFill>
              <a:effectLst/>
              <a:latin typeface="OpenSans-Regular"/>
            </a:endParaRPr>
          </a:p>
        </p:txBody>
      </p:sp>
      <p:pic>
        <p:nvPicPr>
          <p:cNvPr id="1026" name="Picture 2" descr="https://encrypted-tbn1.gstatic.com/images?q=tbn:ANd9GcSNas3mEUvz9DoK2oSXIk7VIemc-Cn93uu7tmCNOJlyT4X4Le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046" y="360608"/>
            <a:ext cx="4007382" cy="533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332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9962" y="-110068"/>
            <a:ext cx="10237788" cy="1951568"/>
          </a:xfrm>
        </p:spPr>
        <p:txBody>
          <a:bodyPr>
            <a:normAutofit/>
          </a:bodyPr>
          <a:lstStyle/>
          <a:p>
            <a:pPr algn="ctr"/>
            <a:r>
              <a:rPr lang="es-NI" sz="4800" u="sng" dirty="0">
                <a:solidFill>
                  <a:srgbClr val="002060"/>
                </a:solidFill>
              </a:rPr>
              <a:t>¿</a:t>
            </a:r>
            <a:r>
              <a:rPr lang="es-NI" sz="4800" u="sng" dirty="0" smtClean="0">
                <a:solidFill>
                  <a:srgbClr val="002060"/>
                </a:solidFill>
              </a:rPr>
              <a:t>COMO AYUDAR A LA FAMILIAS?</a:t>
            </a:r>
            <a:endParaRPr lang="es-NI" sz="4800" u="sng" dirty="0">
              <a:solidFill>
                <a:srgbClr val="002060"/>
              </a:solidFill>
            </a:endParaRPr>
          </a:p>
        </p:txBody>
      </p:sp>
      <p:sp>
        <p:nvSpPr>
          <p:cNvPr id="3" name="Marcador de contenido 2"/>
          <p:cNvSpPr>
            <a:spLocks noGrp="1"/>
          </p:cNvSpPr>
          <p:nvPr>
            <p:ph idx="1"/>
          </p:nvPr>
        </p:nvSpPr>
        <p:spPr>
          <a:xfrm>
            <a:off x="485775" y="1228725"/>
            <a:ext cx="10472738" cy="5300663"/>
          </a:xfrm>
          <a:ln w="57150">
            <a:solidFill>
              <a:schemeClr val="accent6">
                <a:lumMod val="60000"/>
                <a:lumOff val="40000"/>
                <a:alpha val="60000"/>
              </a:schemeClr>
            </a:solidFill>
          </a:ln>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s-NI" sz="4000" dirty="0"/>
              <a:t>Disposición  y voluntad para ser ayudado en cualquier dificultad que se </a:t>
            </a:r>
            <a:r>
              <a:rPr lang="es-NI" sz="4000" dirty="0" smtClean="0"/>
              <a:t>presente.</a:t>
            </a:r>
          </a:p>
          <a:p>
            <a:r>
              <a:rPr lang="es-NI" sz="4000" dirty="0"/>
              <a:t>Orientación Profesional </a:t>
            </a:r>
          </a:p>
          <a:p>
            <a:r>
              <a:rPr lang="es-NI" sz="4000" dirty="0" smtClean="0"/>
              <a:t> </a:t>
            </a:r>
            <a:r>
              <a:rPr lang="es-NI" sz="4000" dirty="0"/>
              <a:t>R</a:t>
            </a:r>
            <a:r>
              <a:rPr lang="es-NI" sz="4000" dirty="0" smtClean="0"/>
              <a:t>equiere </a:t>
            </a:r>
            <a:r>
              <a:rPr lang="es-NI" sz="4000" dirty="0"/>
              <a:t>de </a:t>
            </a:r>
            <a:r>
              <a:rPr lang="es-NI" sz="4000" dirty="0" smtClean="0"/>
              <a:t>acompañamiento de los familiares y amistades.</a:t>
            </a:r>
          </a:p>
          <a:p>
            <a:r>
              <a:rPr lang="es-NI" sz="4000" dirty="0" smtClean="0"/>
              <a:t>Ayuda </a:t>
            </a:r>
            <a:r>
              <a:rPr lang="es-NI" sz="4000" dirty="0"/>
              <a:t>precisa en cada etapa</a:t>
            </a:r>
            <a:r>
              <a:rPr lang="es-NI" sz="4000" dirty="0" smtClean="0"/>
              <a:t>.</a:t>
            </a:r>
          </a:p>
          <a:p>
            <a:r>
              <a:rPr lang="es-NI" sz="4000" dirty="0" smtClean="0"/>
              <a:t>Buscar estrategias: tener ideas positivas, ser pacientes.</a:t>
            </a:r>
            <a:endParaRPr lang="es-NI" sz="4000" dirty="0"/>
          </a:p>
          <a:p>
            <a:endParaRPr lang="es-NI" dirty="0"/>
          </a:p>
        </p:txBody>
      </p:sp>
    </p:spTree>
    <p:extLst>
      <p:ext uri="{BB962C8B-B14F-4D97-AF65-F5344CB8AC3E}">
        <p14:creationId xmlns:p14="http://schemas.microsoft.com/office/powerpoint/2010/main" val="3292202505"/>
      </p:ext>
    </p:extLst>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smtClean="0"/>
              <a:t>ADAPTACIONES TÍPICAS PARA LOS ESTUDIANTES CON TRASTORNO DE ESPECTRO AUTISTA</a:t>
            </a:r>
            <a:endParaRPr lang="es-NI" dirty="0"/>
          </a:p>
        </p:txBody>
      </p:sp>
      <p:pic>
        <p:nvPicPr>
          <p:cNvPr id="2050" name="Picture 2" descr="Resultado de imagen para AUTISMO ESCUEL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42269" y="2653506"/>
            <a:ext cx="66675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437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5308" y="1503943"/>
            <a:ext cx="4197643" cy="740781"/>
          </a:xfrm>
        </p:spPr>
        <p:txBody>
          <a:bodyPr>
            <a:normAutofit/>
          </a:bodyPr>
          <a:lstStyle/>
          <a:p>
            <a:endParaRPr lang="es-NI" dirty="0"/>
          </a:p>
        </p:txBody>
      </p:sp>
      <p:sp>
        <p:nvSpPr>
          <p:cNvPr id="3" name="Content Placeholder 2"/>
          <p:cNvSpPr>
            <a:spLocks noGrp="1"/>
          </p:cNvSpPr>
          <p:nvPr>
            <p:ph idx="1"/>
          </p:nvPr>
        </p:nvSpPr>
        <p:spPr/>
        <p:txBody>
          <a:bodyPr>
            <a:normAutofit fontScale="85000" lnSpcReduction="10000"/>
          </a:bodyPr>
          <a:lstStyle/>
          <a:p>
            <a:r>
              <a:rPr lang="es-NI" dirty="0" smtClean="0"/>
              <a:t>ESTABLECER RUTINAS  CONSISTENTES Y ESTRUCTURADAS EN EL AULA</a:t>
            </a:r>
          </a:p>
          <a:p>
            <a:r>
              <a:rPr lang="es-NI" dirty="0" smtClean="0"/>
              <a:t>PROVEER UN HORARIO PARA EL ESTUDIANTE</a:t>
            </a:r>
          </a:p>
          <a:p>
            <a:r>
              <a:rPr lang="es-NI" dirty="0" smtClean="0"/>
              <a:t>EXPLICITAMENTE ENSEÑAR LAS REGLAS DEL AULA Y EXPECTATIVAS EN EL COMPORTAMIENTO.</a:t>
            </a:r>
          </a:p>
          <a:p>
            <a:r>
              <a:rPr lang="es-NI" dirty="0" smtClean="0"/>
              <a:t>USAR APOYO VISUAL PARA REFORZAMIENTO EN EL HORARIO ,REGLAS Y EXPECTATIVAS EN EL COMPORTAMIENTO</a:t>
            </a:r>
          </a:p>
          <a:p>
            <a:r>
              <a:rPr lang="es-NI" dirty="0" smtClean="0"/>
              <a:t>USAR HISTORIAS SOCIALES PARA AYUDAR AL ESTUDIANTE A ENTENDER UNA CONDUCTA APROPIADA</a:t>
            </a:r>
          </a:p>
          <a:p>
            <a:r>
              <a:rPr lang="es-NI" dirty="0" smtClean="0"/>
              <a:t>EXPLICITAMENTE ENSEÑAR HABILIDADES DE INTERACCIÓN SOCIAL</a:t>
            </a:r>
          </a:p>
          <a:p>
            <a:r>
              <a:rPr lang="es-NI" dirty="0" smtClean="0"/>
              <a:t>AYUDAR A UN ESTUDIANTE A PREPARARSE CON LA INTERACCIÓN VERBAL AL PROVEERLE UN GUIÓN CON INDICACIONES VERBALES Y AYUDAR AL ESTUDIANTE A PRACTICAR</a:t>
            </a:r>
          </a:p>
          <a:p>
            <a:r>
              <a:rPr lang="es-NI" dirty="0" smtClean="0"/>
              <a:t>PERMITIR QUE EL ESTUDIANTE TOME DESCANSOS CUANDO LO NESECITE</a:t>
            </a:r>
          </a:p>
          <a:p>
            <a:r>
              <a:rPr lang="es-NI" dirty="0" smtClean="0"/>
              <a:t>DESARROLLAR ESTRATEGIAS PARA AYUDAR AL NIÑO CON TRANSICIONES(IR DEL HOGAR AL COLEGIO, DE UNA ACTIVIDAD ALA PROXIMA,,DE UNA AULA A LA OTRA)</a:t>
            </a:r>
            <a:endParaRPr lang="es-NI" dirty="0"/>
          </a:p>
        </p:txBody>
      </p:sp>
      <p:pic>
        <p:nvPicPr>
          <p:cNvPr id="10242" name="Picture 2" descr="Resultado de imagen para memoria visual niños con autis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308" y="97418"/>
            <a:ext cx="4037012" cy="25749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399" y="3328989"/>
            <a:ext cx="3043239" cy="336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327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067" y="1242566"/>
            <a:ext cx="6293033" cy="823050"/>
          </a:xfrm>
        </p:spPr>
        <p:txBody>
          <a:bodyPr/>
          <a:lstStyle/>
          <a:p>
            <a:endParaRPr lang="es-NI" dirty="0"/>
          </a:p>
        </p:txBody>
      </p:sp>
      <p:sp>
        <p:nvSpPr>
          <p:cNvPr id="3" name="Content Placeholder 2"/>
          <p:cNvSpPr>
            <a:spLocks noGrp="1"/>
          </p:cNvSpPr>
          <p:nvPr>
            <p:ph idx="1"/>
          </p:nvPr>
        </p:nvSpPr>
        <p:spPr/>
        <p:txBody>
          <a:bodyPr/>
          <a:lstStyle/>
          <a:p>
            <a:r>
              <a:rPr lang="es-NI" dirty="0" smtClean="0"/>
              <a:t>AYUDAR AL ESTUDIANTE A ENTENDER EL PROPÓSITO DE UNA TAREA DE APRENDIZAJE</a:t>
            </a:r>
          </a:p>
          <a:p>
            <a:r>
              <a:rPr lang="es-NI" dirty="0" smtClean="0"/>
              <a:t>PARA LAS TAREAS MAS COMPLEJAS ,DIVIDIR LA TAREA EN PASOS PEQUEÑOS PARA PROVEER UNA ESTRUCTURA CLARA PARA LA ASIGNATURA.</a:t>
            </a:r>
          </a:p>
          <a:p>
            <a:r>
              <a:rPr lang="es-NI" dirty="0" smtClean="0"/>
              <a:t>PERMITIR EL USO DE OBJETOS SENSORIALES Y PROVEER DESCANSOS SENSORIALES</a:t>
            </a:r>
          </a:p>
          <a:p>
            <a:r>
              <a:rPr lang="es-NI" dirty="0" smtClean="0"/>
              <a:t>PERMITIR TIEMPO EXTRA CON LOS EXAMENES Y ASIGNATURAS</a:t>
            </a:r>
          </a:p>
          <a:p>
            <a:r>
              <a:rPr lang="es-NI" dirty="0" smtClean="0"/>
              <a:t>ADMINISTRAR EXAMEN EN LUGAR CALLADO ,EN UN AMBIENTE DE GRUPO PEQUEÑO</a:t>
            </a:r>
          </a:p>
          <a:p>
            <a:r>
              <a:rPr lang="es-NI" dirty="0" smtClean="0"/>
              <a:t>INCORPORAR EL INTRÉS ESPECIAL EN UN ÁREA DEL ESTUDIANTE EN SU APRENDIZAJE CUANDO SEA POSIBLE</a:t>
            </a:r>
            <a:endParaRPr lang="es-NI" dirty="0"/>
          </a:p>
        </p:txBody>
      </p:sp>
      <p:sp>
        <p:nvSpPr>
          <p:cNvPr id="4" name="AutoShape 2" descr="Resultado de imagen para objetos sensoriales autismo en la escuel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NI"/>
          </a:p>
        </p:txBody>
      </p:sp>
      <p:sp>
        <p:nvSpPr>
          <p:cNvPr id="5" name="AutoShape 4" descr="Resultado de imagen para objetos sensoriales autismo en la escuel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NI"/>
          </a:p>
        </p:txBody>
      </p:sp>
      <p:pic>
        <p:nvPicPr>
          <p:cNvPr id="12294" name="Picture 6" descr="Resultado de imagen para objetos sensoriales autismo en la escue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3186113"/>
            <a:ext cx="3260725" cy="352901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Resultado de imagen para objetos sensoriales autismo en la escue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3274" y="512101"/>
            <a:ext cx="3416301"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54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NI" dirty="0"/>
          </a:p>
        </p:txBody>
      </p:sp>
      <p:sp>
        <p:nvSpPr>
          <p:cNvPr id="3" name="Content Placeholder 2"/>
          <p:cNvSpPr>
            <a:spLocks noGrp="1"/>
          </p:cNvSpPr>
          <p:nvPr>
            <p:ph idx="1"/>
          </p:nvPr>
        </p:nvSpPr>
        <p:spPr/>
        <p:txBody>
          <a:bodyPr/>
          <a:lstStyle/>
          <a:p>
            <a:r>
              <a:rPr lang="es-NI" dirty="0" smtClean="0"/>
              <a:t>PERMITIR EL USO DE AUDÍFONOS QUE BLOQUEAN SONIDO</a:t>
            </a:r>
          </a:p>
          <a:p>
            <a:r>
              <a:rPr lang="es-NI" dirty="0" smtClean="0"/>
              <a:t>UTILIZAR ESTRATEGIAS EN EL AULA QUE APOYAN A LOS ESTUDIANTES CON SU LECTURA ,ESCRITURA,MATEMÁTICA Y DIFICULTADES DE ORGANIZACIÓN</a:t>
            </a:r>
          </a:p>
          <a:p>
            <a:r>
              <a:rPr lang="es-NI" dirty="0" smtClean="0"/>
              <a:t>PRE-ENSEÑAR VOCABULARIO Y ESTRATEGIAS COMO QUIERAS AL ESTUDIANTE PARA QUE APRENDA</a:t>
            </a:r>
          </a:p>
          <a:p>
            <a:r>
              <a:rPr lang="es-NI" dirty="0" smtClean="0"/>
              <a:t>APOYAR LOS OBJETIVOS DE APRENDIZAJE CON MATERIAL VISUAL LO MAS QUE SE PUEDA</a:t>
            </a:r>
          </a:p>
          <a:p>
            <a:r>
              <a:rPr lang="es-NI" dirty="0" smtClean="0"/>
              <a:t>MODELAR EL PROCEDIMIENTO Y ESTRATEGIAS QUE QUIERAS QUE EL ESTDIANTE APRENDA</a:t>
            </a:r>
          </a:p>
          <a:p>
            <a:r>
              <a:rPr lang="es-NI" dirty="0" smtClean="0"/>
              <a:t>UTILIZAR UN CUADERNO DE HOGAR A ESCUELA</a:t>
            </a:r>
          </a:p>
          <a:p>
            <a:r>
              <a:rPr lang="es-NI" dirty="0" smtClean="0"/>
              <a:t>ESTABLECER CIRCULO DE AMISTADES</a:t>
            </a:r>
            <a:endParaRPr lang="es-NI" dirty="0"/>
          </a:p>
        </p:txBody>
      </p:sp>
      <p:pic>
        <p:nvPicPr>
          <p:cNvPr id="13314"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788" y="609600"/>
            <a:ext cx="2716212" cy="216058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5415" y="4100975"/>
            <a:ext cx="2917998" cy="257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844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730250" y="900113"/>
            <a:ext cx="8332787" cy="55530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1">
            <a:schemeClr val="accent5"/>
          </a:lnRef>
          <a:fillRef idx="2">
            <a:schemeClr val="accent5"/>
          </a:fillRef>
          <a:effectRef idx="1">
            <a:schemeClr val="accent5"/>
          </a:effectRef>
          <a:fontRef idx="minor">
            <a:schemeClr val="dk1"/>
          </a:fontRef>
        </p:style>
      </p:pic>
      <p:sp>
        <p:nvSpPr>
          <p:cNvPr id="6" name="Marcador de texto 5"/>
          <p:cNvSpPr>
            <a:spLocks noGrp="1"/>
          </p:cNvSpPr>
          <p:nvPr>
            <p:ph type="body" idx="4294967295"/>
          </p:nvPr>
        </p:nvSpPr>
        <p:spPr>
          <a:xfrm>
            <a:off x="3657600" y="150813"/>
            <a:ext cx="8534400" cy="1498600"/>
          </a:xfrm>
        </p:spPr>
        <p:txBody>
          <a:bodyPr>
            <a:normAutofit/>
          </a:bodyPr>
          <a:lstStyle/>
          <a:p>
            <a:r>
              <a:rPr lang="es-NI" sz="3600" dirty="0" smtClean="0">
                <a:solidFill>
                  <a:schemeClr val="bg1"/>
                </a:solidFill>
              </a:rPr>
              <a:t>FERNANDO Y CRISTIAN</a:t>
            </a:r>
            <a:endParaRPr lang="es-NI" sz="3600" dirty="0">
              <a:solidFill>
                <a:schemeClr val="bg1"/>
              </a:solidFill>
            </a:endParaRPr>
          </a:p>
        </p:txBody>
      </p:sp>
    </p:spTree>
    <p:extLst>
      <p:ext uri="{BB962C8B-B14F-4D97-AF65-F5344CB8AC3E}">
        <p14:creationId xmlns:p14="http://schemas.microsoft.com/office/powerpoint/2010/main" val="2007770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b="1" dirty="0"/>
              <a:t>¿</a:t>
            </a:r>
            <a:r>
              <a:rPr lang="es-NI" b="1" dirty="0" smtClean="0"/>
              <a:t>Cuán común es el autismo</a:t>
            </a:r>
            <a:r>
              <a:rPr lang="es-NI" b="1" dirty="0"/>
              <a:t>? </a:t>
            </a:r>
            <a:r>
              <a:rPr lang="es-NI" b="1" dirty="0" smtClean="0"/>
              <a:t/>
            </a:r>
            <a:br>
              <a:rPr lang="es-NI" b="1" dirty="0" smtClean="0"/>
            </a:br>
            <a:r>
              <a:rPr lang="es-NI" dirty="0" smtClean="0"/>
              <a:t>H</a:t>
            </a:r>
            <a:r>
              <a:rPr lang="es-NI" cap="none" dirty="0" smtClean="0"/>
              <a:t>oy en día, se estima que uno de cada 150 niños es diagnosticado con autismo, lo cual lo hace más común que la combinación sumada del cáncer infantil, la diabetes juvenil y el sida pediátrico. </a:t>
            </a:r>
            <a:endParaRPr lang="es-NI" cap="none" dirty="0"/>
          </a:p>
        </p:txBody>
      </p:sp>
    </p:spTree>
    <p:extLst>
      <p:ext uri="{BB962C8B-B14F-4D97-AF65-F5344CB8AC3E}">
        <p14:creationId xmlns:p14="http://schemas.microsoft.com/office/powerpoint/2010/main" val="175654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b="1" dirty="0"/>
              <a:t>¿</a:t>
            </a:r>
            <a:r>
              <a:rPr lang="es-NI" b="1" dirty="0" smtClean="0"/>
              <a:t>Qué causa el </a:t>
            </a:r>
            <a:r>
              <a:rPr lang="es-NI" b="1" dirty="0"/>
              <a:t>Autismo? </a:t>
            </a:r>
            <a:r>
              <a:rPr lang="es-NI" b="1" dirty="0" smtClean="0"/>
              <a:t/>
            </a:r>
            <a:br>
              <a:rPr lang="es-NI" b="1" dirty="0" smtClean="0"/>
            </a:br>
            <a:r>
              <a:rPr lang="es-NI" dirty="0" smtClean="0"/>
              <a:t>Hoy </a:t>
            </a:r>
            <a:r>
              <a:rPr lang="es-NI" dirty="0"/>
              <a:t>en </a:t>
            </a:r>
            <a:r>
              <a:rPr lang="es-NI" dirty="0" smtClean="0"/>
              <a:t>día la </a:t>
            </a:r>
            <a:r>
              <a:rPr lang="es-NI" dirty="0"/>
              <a:t>mejor evidencia científica disponible indica que existe un potencial de que sean  múltiples componentes genéticos que puedan causar autismo por sí </a:t>
            </a:r>
            <a:r>
              <a:rPr lang="es-NI" dirty="0" smtClean="0"/>
              <a:t>solos.</a:t>
            </a:r>
            <a:endParaRPr lang="es-NI" dirty="0"/>
          </a:p>
        </p:txBody>
      </p:sp>
      <p:pic>
        <p:nvPicPr>
          <p:cNvPr id="4098" name="Picture 2" descr="Resultado de imagen para factor genét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725" y="3957638"/>
            <a:ext cx="4381500" cy="267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06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b="1" dirty="0" smtClean="0"/>
              <a:t>CARACTERÍSTICAS DEL TRASTORNO DEL ESPECTRO AUTISTA</a:t>
            </a:r>
            <a:br>
              <a:rPr lang="es-NI" b="1" dirty="0" smtClean="0"/>
            </a:br>
            <a:r>
              <a:rPr lang="es-NI" dirty="0"/>
              <a:t/>
            </a:r>
            <a:br>
              <a:rPr lang="es-NI" dirty="0"/>
            </a:br>
            <a:r>
              <a:rPr lang="es-ES_tradnl" dirty="0"/>
              <a:t>Deterioro Social </a:t>
            </a:r>
            <a:br>
              <a:rPr lang="es-ES_tradnl" dirty="0"/>
            </a:br>
            <a:r>
              <a:rPr lang="es-ES_tradnl" dirty="0"/>
              <a:t>Dificultades del lenguaje</a:t>
            </a:r>
            <a:br>
              <a:rPr lang="es-ES_tradnl" dirty="0"/>
            </a:br>
            <a:r>
              <a:rPr lang="es-ES_tradnl" dirty="0"/>
              <a:t>Déficit de comprensión lectora </a:t>
            </a:r>
            <a:br>
              <a:rPr lang="es-ES_tradnl" dirty="0"/>
            </a:br>
            <a:r>
              <a:rPr lang="es-ES_tradnl" dirty="0"/>
              <a:t>Poca o nula habilidad para imaginar</a:t>
            </a:r>
            <a:br>
              <a:rPr lang="es-ES_tradnl" dirty="0"/>
            </a:br>
            <a:r>
              <a:rPr lang="es-ES_tradnl" dirty="0"/>
              <a:t>Iniciativa débil </a:t>
            </a:r>
            <a:br>
              <a:rPr lang="es-ES_tradnl" dirty="0"/>
            </a:br>
            <a:r>
              <a:rPr lang="es-ES_tradnl" dirty="0"/>
              <a:t>Comportamientos difíciles o negativos </a:t>
            </a:r>
            <a:br>
              <a:rPr lang="es-ES_tradnl" dirty="0"/>
            </a:br>
            <a:r>
              <a:rPr lang="es-NI" dirty="0" smtClean="0"/>
              <a:t/>
            </a:r>
            <a:br>
              <a:rPr lang="es-NI" dirty="0" smtClean="0"/>
            </a:br>
            <a:endParaRPr lang="es-NI" dirty="0"/>
          </a:p>
        </p:txBody>
      </p:sp>
    </p:spTree>
    <p:extLst>
      <p:ext uri="{BB962C8B-B14F-4D97-AF65-F5344CB8AC3E}">
        <p14:creationId xmlns:p14="http://schemas.microsoft.com/office/powerpoint/2010/main" val="42896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b="1" dirty="0" smtClean="0"/>
              <a:t>DETERIORO SOCIAL</a:t>
            </a:r>
            <a:r>
              <a:rPr lang="es-NI" dirty="0" smtClean="0"/>
              <a:t/>
            </a:r>
            <a:br>
              <a:rPr lang="es-NI" dirty="0" smtClean="0"/>
            </a:br>
            <a:r>
              <a:rPr lang="es-NI" dirty="0"/>
              <a:t/>
            </a:r>
            <a:br>
              <a:rPr lang="es-NI" dirty="0"/>
            </a:br>
            <a:r>
              <a:rPr lang="es-NI" dirty="0" smtClean="0"/>
              <a:t/>
            </a:r>
            <a:br>
              <a:rPr lang="es-NI" dirty="0" smtClean="0"/>
            </a:br>
            <a:r>
              <a:rPr lang="en-US" dirty="0"/>
              <a:t>Incomodidad alrededor de compañeros</a:t>
            </a:r>
            <a:br>
              <a:rPr lang="en-US" dirty="0"/>
            </a:br>
            <a:r>
              <a:rPr lang="en-US" dirty="0"/>
              <a:t>Evitar a otros niños de su edad</a:t>
            </a:r>
            <a:br>
              <a:rPr lang="en-US" dirty="0"/>
            </a:br>
            <a:r>
              <a:rPr lang="en-US" dirty="0"/>
              <a:t>Poco entendimiento de las señales sociales</a:t>
            </a:r>
            <a:br>
              <a:rPr lang="en-US" dirty="0"/>
            </a:br>
            <a:r>
              <a:rPr lang="en-US" dirty="0"/>
              <a:t>Berrinches o comportamientos negativos </a:t>
            </a:r>
            <a:br>
              <a:rPr lang="en-US" dirty="0"/>
            </a:br>
            <a:endParaRPr lang="es-NI" dirty="0"/>
          </a:p>
        </p:txBody>
      </p:sp>
      <p:pic>
        <p:nvPicPr>
          <p:cNvPr id="9" name="Picture 2" descr="Resultado de imagen para conductas repetitivas imagenes en niñ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362" y="3546475"/>
            <a:ext cx="3398837" cy="306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866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smtClean="0"/>
              <a:t>DIFICULTADES DEL LENGUAJE</a:t>
            </a:r>
            <a:br>
              <a:rPr lang="es-NI" dirty="0" smtClean="0"/>
            </a:br>
            <a:r>
              <a:rPr lang="es-NI" dirty="0"/>
              <a:t/>
            </a:r>
            <a:br>
              <a:rPr lang="es-NI" dirty="0"/>
            </a:br>
            <a:r>
              <a:rPr lang="en-US" dirty="0"/>
              <a:t>Falta de desarrollo de habilidad de discurso </a:t>
            </a:r>
            <a:br>
              <a:rPr lang="en-US" dirty="0"/>
            </a:br>
            <a:r>
              <a:rPr lang="en-US" dirty="0"/>
              <a:t>El lenguaje es desafiante</a:t>
            </a:r>
            <a:br>
              <a:rPr lang="en-US" dirty="0"/>
            </a:br>
            <a:r>
              <a:rPr lang="en-US" dirty="0"/>
              <a:t>Requieren de apoyo visual para comprender mejor</a:t>
            </a:r>
            <a:br>
              <a:rPr lang="en-US" dirty="0"/>
            </a:br>
            <a:r>
              <a:rPr lang="en-US" dirty="0"/>
              <a:t>Literalidad en diálogo</a:t>
            </a:r>
            <a:br>
              <a:rPr lang="en-US" dirty="0"/>
            </a:br>
            <a:r>
              <a:rPr lang="en-US" dirty="0"/>
              <a:t>Diálogo repetitivo</a:t>
            </a:r>
            <a:br>
              <a:rPr lang="en-US" dirty="0"/>
            </a:br>
            <a:endParaRPr lang="es-NI" dirty="0"/>
          </a:p>
        </p:txBody>
      </p:sp>
      <p:pic>
        <p:nvPicPr>
          <p:cNvPr id="4" name="Picture 2" descr="Resultado de imagen para ecolalia imagenes en niñ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713" y="3286126"/>
            <a:ext cx="5429250" cy="344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400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a:t>La conducta repetitiva a veces se manifiesta en una preocupación persistente e intensa. Estos fuertes intereses pueden ser inusuales en su contenido (p. ej., estar interesados en ventiladores o inodoros) o por la intensidad de su interés (p. ej., saber mucha más información detallada sobre </a:t>
            </a:r>
            <a:r>
              <a:rPr lang="es-NI" dirty="0" smtClean="0"/>
              <a:t>un personaje </a:t>
            </a:r>
            <a:r>
              <a:rPr lang="es-NI" dirty="0"/>
              <a:t>que sus compañeros). </a:t>
            </a:r>
          </a:p>
        </p:txBody>
      </p:sp>
      <p:pic>
        <p:nvPicPr>
          <p:cNvPr id="5122" name="Picture 2" descr="Resultado de imagen para intereses en objetos imajenes en niñ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3" y="4810125"/>
            <a:ext cx="2173287" cy="18383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intereses en objetos imajenes en niñ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7911" y="4129088"/>
            <a:ext cx="3317875" cy="272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93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NI" dirty="0" smtClean="0"/>
              <a:t>DÉFICIT EN LA COMPRENSIÓN LECTORA</a:t>
            </a:r>
            <a:br>
              <a:rPr lang="es-NI" dirty="0" smtClean="0"/>
            </a:br>
            <a:r>
              <a:rPr lang="es-NI" dirty="0"/>
              <a:t/>
            </a:r>
            <a:br>
              <a:rPr lang="es-NI" dirty="0"/>
            </a:br>
            <a:r>
              <a:rPr lang="es-NI" dirty="0"/>
              <a:t/>
            </a:r>
            <a:br>
              <a:rPr lang="es-NI" dirty="0"/>
            </a:br>
            <a:r>
              <a:rPr lang="en-US" dirty="0" smtClean="0"/>
              <a:t>Buen </a:t>
            </a:r>
            <a:r>
              <a:rPr lang="en-US" dirty="0"/>
              <a:t>vocabulario PERO poca comprensión</a:t>
            </a:r>
            <a:br>
              <a:rPr lang="en-US" dirty="0"/>
            </a:br>
            <a:endParaRPr lang="es-NI" dirty="0"/>
          </a:p>
        </p:txBody>
      </p:sp>
    </p:spTree>
    <p:extLst>
      <p:ext uri="{BB962C8B-B14F-4D97-AF65-F5344CB8AC3E}">
        <p14:creationId xmlns:p14="http://schemas.microsoft.com/office/powerpoint/2010/main" val="710230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1613</TotalTime>
  <Words>570</Words>
  <Application>Microsoft Office PowerPoint</Application>
  <PresentationFormat>Widescreen</PresentationFormat>
  <Paragraphs>84</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Mangal</vt:lpstr>
      <vt:lpstr>OpenSans-Bold</vt:lpstr>
      <vt:lpstr>OpenSans-Regular</vt:lpstr>
      <vt:lpstr>ProximaNova-SemiBold</vt:lpstr>
      <vt:lpstr>Trebuchet MS</vt:lpstr>
      <vt:lpstr>Wingdings 3</vt:lpstr>
      <vt:lpstr>Facet</vt:lpstr>
      <vt:lpstr> Tema: Trastorno  del Espectro Autista</vt:lpstr>
      <vt:lpstr>Qué es el autismo?  Es un  trastorno del neurodesarrollo de amplio espectro, que aparece con variedad de síntomas, manifestaciones y nivel de gravedad. Se inicia antes de los tres años y se detecta a la edad de los 5 años.</vt:lpstr>
      <vt:lpstr>¿Cuán común es el autismo?  Hoy en día, se estima que uno de cada 150 niños es diagnosticado con autismo, lo cual lo hace más común que la combinación sumada del cáncer infantil, la diabetes juvenil y el sida pediátrico. </vt:lpstr>
      <vt:lpstr>¿Qué causa el Autismo?  Hoy en día la mejor evidencia científica disponible indica que existe un potencial de que sean  múltiples componentes genéticos que puedan causar autismo por sí solos.</vt:lpstr>
      <vt:lpstr>CARACTERÍSTICAS DEL TRASTORNO DEL ESPECTRO AUTISTA  Deterioro Social  Dificultades del lenguaje Déficit de comprensión lectora  Poca o nula habilidad para imaginar Iniciativa débil  Comportamientos difíciles o negativos   </vt:lpstr>
      <vt:lpstr>DETERIORO SOCIAL   Incomodidad alrededor de compañeros Evitar a otros niños de su edad Poco entendimiento de las señales sociales Berrinches o comportamientos negativos  </vt:lpstr>
      <vt:lpstr>DIFICULTADES DEL LENGUAJE  Falta de desarrollo de habilidad de discurso  El lenguaje es desafiante Requieren de apoyo visual para comprender mejor Literalidad en diálogo Diálogo repetitivo </vt:lpstr>
      <vt:lpstr>La conducta repetitiva a veces se manifiesta en una preocupación persistente e intensa. Estos fuertes intereses pueden ser inusuales en su contenido (p. ej., estar interesados en ventiladores o inodoros) o por la intensidad de su interés (p. ej., saber mucha más información detallada sobre un personaje que sus compañeros). </vt:lpstr>
      <vt:lpstr>DÉFICIT EN LA COMPRENSIÓN LECTORA   Buen vocabulario PERO poca comprensión </vt:lpstr>
      <vt:lpstr>POCA HABILIDAD PARA IMAJINAR  Poco interés y habilidad para pretender en juegos Dificultad en comprension de conceptos abstractos Necesidad de apoyo visual </vt:lpstr>
      <vt:lpstr>INICIATIVA DÉBIL  Poca motivación para alcanzar potencial  Necesidad de uso de premios  La tarea debe ser clara y asociada con refuerzo positivo – método comprobado  </vt:lpstr>
      <vt:lpstr>COMPORTAMIENTOS DIFÍCILES NEGATIVOS   Auto-absorción  Auto-abuso Mayor edad – menor comportamiento negativo  Comportamientos obvios Inconformidad  </vt:lpstr>
      <vt:lpstr>PowerPoint Presentation</vt:lpstr>
      <vt:lpstr>HABILIDADES.     •  Comprensión de reglas, secuencias y conceptos concretos  •  Muy buena memoria a largo plazo  •  Habilidad para las matemáticas •  Habilidad para las computadoras  •  Habilidad musical  •  Habilidad artística  •  Pensamiento visual  </vt:lpstr>
      <vt:lpstr>•  Habilidad para descifrar el lenguaje escrito desde muy temprana edad.  •  Honestidad a veces en extremo  •  Concentración profunda si están realizando una actividad que disfrutan  •  Excelente sentido de orientación</vt:lpstr>
      <vt:lpstr>PowerPoint Presentation</vt:lpstr>
      <vt:lpstr>FAMILIA </vt:lpstr>
      <vt:lpstr>PowerPoint Presentation</vt:lpstr>
      <vt:lpstr>PowerPoint Presentation</vt:lpstr>
      <vt:lpstr>PowerPoint Presentation</vt:lpstr>
      <vt:lpstr>¿COMO AYUDAR A LA FAMILIAS?</vt:lpstr>
      <vt:lpstr>ADAPTACIONES TÍPICAS PARA LOS ESTUDIANTES CON TRASTORNO DE ESPECTRO AUTISTA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FAMILIA</dc:title>
  <dc:creator>Tesoros de Dios</dc:creator>
  <cp:lastModifiedBy>Brenda villalobos solorzano</cp:lastModifiedBy>
  <cp:revision>90</cp:revision>
  <dcterms:created xsi:type="dcterms:W3CDTF">2016-04-11T19:50:02Z</dcterms:created>
  <dcterms:modified xsi:type="dcterms:W3CDTF">2018-04-19T13:57:10Z</dcterms:modified>
</cp:coreProperties>
</file>