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na Mikova" initials="AM" lastIdx="1" clrIdx="0">
    <p:extLst>
      <p:ext uri="{19B8F6BF-5375-455C-9EA6-DF929625EA0E}">
        <p15:presenceInfo xmlns:p15="http://schemas.microsoft.com/office/powerpoint/2012/main" userId="Alena Mik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1799AC-6E03-4371-A6C4-FC23105FEC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5EA84F-6072-4784-9880-CBEF12366C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choose-loss-functions-when-training-deep-learning-neural-networks/" TargetMode="External"/><Relationship Id="rId3" Type="http://schemas.openxmlformats.org/officeDocument/2006/relationships/hyperlink" Target="https://machinelearningmastery.com/choose-an-activation-function-for-deep-learning/" TargetMode="External"/><Relationship Id="rId7" Type="http://schemas.openxmlformats.org/officeDocument/2006/relationships/hyperlink" Target="https://machinelearningmastery.com/display-deep-learning-model-training-history-in-keras/" TargetMode="External"/><Relationship Id="rId2" Type="http://schemas.openxmlformats.org/officeDocument/2006/relationships/hyperlink" Target="https://towardsdatascience.com/sigmoid-neuron-deep-neural-networks-a4cd35b629d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3678677/" TargetMode="External"/><Relationship Id="rId5" Type="http://schemas.openxmlformats.org/officeDocument/2006/relationships/hyperlink" Target="https://vedanadosah.cvtisr.sk/priroda/biologia/rakovina-ocami-genetika/" TargetMode="External"/><Relationship Id="rId4" Type="http://schemas.openxmlformats.org/officeDocument/2006/relationships/hyperlink" Target="https://machinelearningmastery.com/rectified-linear-activation-function-for-deep-learning-neural-networks/" TargetMode="External"/><Relationship Id="rId9" Type="http://schemas.openxmlformats.org/officeDocument/2006/relationships/hyperlink" Target="https://www.pyimagesearch.com/2019/10/14/why-is-my-validation-loss-lower-than-my-training-lo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B0831-178A-4DE1-ACEF-EE7E8A916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7200" dirty="0"/>
              <a:t>Predikcia rakoviny prsníka</a:t>
            </a:r>
            <a:endParaRPr lang="en-US" sz="7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2BFE551-9CDE-4CDA-A388-5A3169B0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sk-SK" dirty="0"/>
          </a:p>
          <a:p>
            <a:pPr algn="r"/>
            <a:r>
              <a:rPr lang="sk-SK" cap="none" dirty="0"/>
              <a:t>Bc. Alena Miková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054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6A73-35E1-4BCE-AE39-E7843470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ReLU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3D1C-B044-4C96-8A06-0A15428EA9F0}"/>
              </a:ext>
            </a:extLst>
          </p:cNvPr>
          <p:cNvSpPr txBox="1"/>
          <p:nvPr/>
        </p:nvSpPr>
        <p:spPr>
          <a:xfrm>
            <a:off x="1097280" y="2424112"/>
            <a:ext cx="4585063" cy="145075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modely sa ľahšie trénujú a často dosahujú lepší výkon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monotónna</a:t>
            </a:r>
            <a:r>
              <a:rPr lang="sk-SK" sz="2400" dirty="0"/>
              <a:t>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rozsah: 0 - nekonečno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B7B3BA-A0E0-41D8-9011-B7CDEE56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9" y="1973581"/>
            <a:ext cx="5878830" cy="23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F7A-8390-4C7E-B285-F6FDD5B4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Predikcia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9EED62-11F7-48D2-A951-3B45F05B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55" y="2424112"/>
            <a:ext cx="7277100" cy="2009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87AF3-1A1F-4B2D-87F6-6D331749BE0F}"/>
              </a:ext>
            </a:extLst>
          </p:cNvPr>
          <p:cNvSpPr txBox="1"/>
          <p:nvPr/>
        </p:nvSpPr>
        <p:spPr>
          <a:xfrm>
            <a:off x="1097280" y="2424112"/>
            <a:ext cx="3038475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presnosť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okolo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95%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chyba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okolo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6% </a:t>
            </a:r>
          </a:p>
        </p:txBody>
      </p:sp>
    </p:spTree>
    <p:extLst>
      <p:ext uri="{BB962C8B-B14F-4D97-AF65-F5344CB8AC3E}">
        <p14:creationId xmlns:p14="http://schemas.microsoft.com/office/powerpoint/2010/main" val="8083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1817-2523-4A18-AAF7-EFFEF757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ýsledky</a:t>
            </a: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DA8C1B-8135-4A9B-9877-81D984CD5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921"/>
            <a:ext cx="4901587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A8F10D-6973-4FA9-BEFD-CBFBEE2A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92" y="2044921"/>
            <a:ext cx="4901588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9726-DBF6-4A2C-BE63-AF72BC7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ýsledky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214CE85-73FD-482B-9180-EED272E6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2486025"/>
            <a:ext cx="7210425" cy="2743200"/>
          </a:xfrm>
        </p:spPr>
      </p:pic>
    </p:spTree>
    <p:extLst>
      <p:ext uri="{BB962C8B-B14F-4D97-AF65-F5344CB8AC3E}">
        <p14:creationId xmlns:p14="http://schemas.microsoft.com/office/powerpoint/2010/main" val="60054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E4E-790E-47D4-AAB7-091898D9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A96E6EE-2247-4BD5-B2CF-68338C3B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" b="721"/>
          <a:stretch/>
        </p:blipFill>
        <p:spPr>
          <a:xfrm>
            <a:off x="2550134" y="2322484"/>
            <a:ext cx="7152692" cy="3281362"/>
          </a:xfrm>
        </p:spPr>
      </p:pic>
    </p:spTree>
    <p:extLst>
      <p:ext uri="{BB962C8B-B14F-4D97-AF65-F5344CB8AC3E}">
        <p14:creationId xmlns:p14="http://schemas.microsoft.com/office/powerpoint/2010/main" val="37468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E4E-790E-47D4-AAB7-091898D9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1234001-E13C-4C27-81B1-7127BCC2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/>
        </p:blipFill>
        <p:spPr>
          <a:xfrm>
            <a:off x="2550134" y="2322484"/>
            <a:ext cx="7152692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1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1D552-ECC1-42C2-9B69-0C3A9FDB4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AA76-2B1B-4777-8C08-74FAAD4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A0B6-20E9-473E-89BA-AA7856D2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975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hlinkClick r:id="rId2"/>
              </a:rPr>
              <a:t>https://towardsdatascience.com/multi-layer-neural-networks-with-sigmoid-function-deep-learning-for-rookies-2-bf464f09eb7f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https://towardsdatascience.com/sigmoid-neuron-deep-neural-networks-a4cd35b629d7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https://machinelearningmastery.com/choose-an-activation-function-for-deep-learning/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https://machinelearningmastery.com/rectified-linear-activation-function-for-deep-learning-neural-networks/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https://vedanadosah.cvtisr.sk/priroda/biologia/rakovina-ocami-genetika/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https://www.ncbi.nlm.nih.gov/pmc/articles/PMC3678677/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https://machinelearningmastery.com/display-deep-learning-model-training-history-in-keras/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https://machinelearningmastery.com/how-to-choose-loss-functions-when-training-deep-learning-neural-networks/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hlinkClick r:id="rId9"/>
              </a:rPr>
              <a:t>https://www.pyimagesearch.com/2019/10/14/why-is-my-validation-loss-lower-than-my-training-loss/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1D16-E84E-411E-85B6-A2E82BDE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Vybraný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EF41-48D0-41E3-82B1-C80057DD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9992966" cy="4336954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stĺpce s hodnotami 1-10</a:t>
            </a: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Sample code number - id </a:t>
            </a:r>
            <a:r>
              <a:rPr lang="sk-SK" dirty="0">
                <a:latin typeface="+mj-lt"/>
              </a:rPr>
              <a:t>vzorky</a:t>
            </a:r>
            <a:endParaRPr lang="en-US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Clump Thickness - </a:t>
            </a:r>
            <a:r>
              <a:rPr lang="en-US" dirty="0" err="1">
                <a:latin typeface="+mj-lt"/>
              </a:rPr>
              <a:t>hrúbka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hrčky</a:t>
            </a:r>
            <a:r>
              <a:rPr lang="en-US" dirty="0">
                <a:latin typeface="+mj-lt"/>
              </a:rPr>
              <a:t> 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Uniformity of Cell Size/Shape 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Marginal Adhesion - </a:t>
            </a:r>
            <a:r>
              <a:rPr lang="en-US" dirty="0" err="1">
                <a:latin typeface="+mj-lt"/>
              </a:rPr>
              <a:t>okrajová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adhézia</a:t>
            </a:r>
            <a:r>
              <a:rPr lang="en-US" dirty="0">
                <a:latin typeface="+mj-lt"/>
              </a:rPr>
              <a:t> 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Single Epithelial Cell Size - </a:t>
            </a:r>
            <a:r>
              <a:rPr lang="en-US" dirty="0" err="1">
                <a:latin typeface="+mj-lt"/>
              </a:rPr>
              <a:t>veľkosť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jednej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epitelovej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bunky</a:t>
            </a:r>
            <a:r>
              <a:rPr lang="en-US" dirty="0">
                <a:latin typeface="+mj-lt"/>
              </a:rPr>
              <a:t> 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Bare Nuclei - </a:t>
            </a:r>
            <a:r>
              <a:rPr lang="en-US" dirty="0" err="1">
                <a:latin typeface="+mj-lt"/>
              </a:rPr>
              <a:t>nahé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jadrá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bunky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Bland Chromatin - </a:t>
            </a:r>
            <a:r>
              <a:rPr lang="en-US" dirty="0" err="1">
                <a:latin typeface="+mj-lt"/>
              </a:rPr>
              <a:t>nevýrazný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chromatín</a:t>
            </a:r>
            <a:r>
              <a:rPr lang="en-US" dirty="0">
                <a:latin typeface="+mj-lt"/>
              </a:rPr>
              <a:t>, resp. </a:t>
            </a:r>
            <a:r>
              <a:rPr lang="en-US" dirty="0" err="1">
                <a:latin typeface="+mj-lt"/>
              </a:rPr>
              <a:t>zmena</a:t>
            </a:r>
            <a:r>
              <a:rPr lang="en-US" dirty="0">
                <a:latin typeface="+mj-lt"/>
              </a:rPr>
              <a:t> v </a:t>
            </a:r>
            <a:r>
              <a:rPr lang="en-US" dirty="0" err="1">
                <a:latin typeface="+mj-lt"/>
              </a:rPr>
              <a:t>jeho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štruktúre</a:t>
            </a:r>
            <a:endParaRPr lang="sk-SK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Normal Nucleoli - </a:t>
            </a:r>
            <a:r>
              <a:rPr lang="en-US" dirty="0" err="1">
                <a:latin typeface="+mj-lt"/>
              </a:rPr>
              <a:t>normálne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bunkové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jadierko</a:t>
            </a:r>
            <a:endParaRPr lang="en-US" dirty="0">
              <a:latin typeface="+mj-lt"/>
            </a:endParaRP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+mj-lt"/>
              </a:rPr>
              <a:t>Mitoses</a:t>
            </a:r>
            <a:endParaRPr lang="sk-SK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stĺpec "Class" - konečná diagnózu</a:t>
            </a:r>
          </a:p>
          <a:p>
            <a:pPr marL="468630" lvl="2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dirty="0">
                <a:latin typeface="+mj-lt"/>
              </a:rPr>
              <a:t>hodnoty 2 a 4 (2 znamená benígny a 4 malígny nádor)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97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08B0-74B9-4E22-BD94-7EADAC8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datasetu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513AEE0-C603-42C0-9F4A-12EE13E1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06" y="1819547"/>
            <a:ext cx="3970601" cy="2576636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B5C173-D4EE-44CF-BF8C-6196FEAFAE96}"/>
              </a:ext>
            </a:extLst>
          </p:cNvPr>
          <p:cNvGrpSpPr/>
          <p:nvPr/>
        </p:nvGrpSpPr>
        <p:grpSpPr>
          <a:xfrm>
            <a:off x="7845607" y="4478371"/>
            <a:ext cx="3970603" cy="1852847"/>
            <a:chOff x="4984841" y="1901735"/>
            <a:chExt cx="3970603" cy="1852847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38EDE785-710F-4721-8113-3A7A7C1E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670"/>
            <a:stretch/>
          </p:blipFill>
          <p:spPr>
            <a:xfrm>
              <a:off x="4984842" y="1901735"/>
              <a:ext cx="3970602" cy="883030"/>
            </a:xfrm>
            <a:prstGeom prst="rect">
              <a:avLst/>
            </a:prstGeom>
          </p:spPr>
        </p:pic>
        <p:pic>
          <p:nvPicPr>
            <p:cNvPr id="13" name="Picture 1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73E4117-EE4F-42BD-85E9-E8DB82FB2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613"/>
            <a:stretch/>
          </p:blipFill>
          <p:spPr>
            <a:xfrm>
              <a:off x="4984841" y="2748538"/>
              <a:ext cx="3970603" cy="10060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247EE9-AF47-4621-97D0-2B2F1098F31C}"/>
              </a:ext>
            </a:extLst>
          </p:cNvPr>
          <p:cNvSpPr txBox="1"/>
          <p:nvPr/>
        </p:nvSpPr>
        <p:spPr>
          <a:xfrm>
            <a:off x="1097280" y="2186242"/>
            <a:ext cx="60350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dataset =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dataset.iloc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[:,1:]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dataset['Class'].replace({2: 0, 4: 1},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inplace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=True)</a:t>
            </a:r>
          </a:p>
        </p:txBody>
      </p:sp>
      <p:pic>
        <p:nvPicPr>
          <p:cNvPr id="20" name="Picture 19" descr="Table, calendar&#10;&#10;Description automatically generated">
            <a:extLst>
              <a:ext uri="{FF2B5EF4-FFF2-40B4-BE49-F238E27FC236}">
                <a16:creationId xmlns:a16="http://schemas.microsoft.com/office/drawing/2014/main" id="{E3706502-83F9-42C0-A990-30E3F627D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0" y="3247811"/>
            <a:ext cx="7134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B262C-5252-4F95-A173-C6EFFF8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805BB9-D9A7-4CE0-98D0-C8F0ECC42B1D}"/>
              </a:ext>
            </a:extLst>
          </p:cNvPr>
          <p:cNvGrpSpPr/>
          <p:nvPr/>
        </p:nvGrpSpPr>
        <p:grpSpPr>
          <a:xfrm>
            <a:off x="653144" y="444383"/>
            <a:ext cx="5241338" cy="5445549"/>
            <a:chOff x="6809878" y="149674"/>
            <a:chExt cx="4587421" cy="47661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E3B414-F85E-4860-9ADD-9E87314E5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09878" y="149674"/>
              <a:ext cx="4587421" cy="476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8275CA-DF9C-49F5-99E0-99EBE7B60648}"/>
                </a:ext>
              </a:extLst>
            </p:cNvPr>
            <p:cNvSpPr/>
            <p:nvPr/>
          </p:nvSpPr>
          <p:spPr>
            <a:xfrm>
              <a:off x="9192914" y="3641995"/>
              <a:ext cx="706400" cy="478132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901689-7EC4-47AF-9295-4A0A31216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38" y="2219632"/>
            <a:ext cx="36703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57E1192-D358-4ACF-A61C-DBA508F8C091}"/>
              </a:ext>
            </a:extLst>
          </p:cNvPr>
          <p:cNvSpPr/>
          <p:nvPr/>
        </p:nvSpPr>
        <p:spPr>
          <a:xfrm>
            <a:off x="4471936" y="4488919"/>
            <a:ext cx="444014" cy="427030"/>
          </a:xfrm>
          <a:prstGeom prst="ellipse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838"/>
                      <a:gd name="connsiteY0" fmla="*/ 270460 h 540919"/>
                      <a:gd name="connsiteX1" fmla="*/ 270419 w 540838"/>
                      <a:gd name="connsiteY1" fmla="*/ 0 h 540919"/>
                      <a:gd name="connsiteX2" fmla="*/ 540838 w 540838"/>
                      <a:gd name="connsiteY2" fmla="*/ 270460 h 540919"/>
                      <a:gd name="connsiteX3" fmla="*/ 270419 w 540838"/>
                      <a:gd name="connsiteY3" fmla="*/ 540920 h 540919"/>
                      <a:gd name="connsiteX4" fmla="*/ 0 w 540838"/>
                      <a:gd name="connsiteY4" fmla="*/ 270460 h 540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838" h="540919" extrusionOk="0">
                        <a:moveTo>
                          <a:pt x="0" y="270460"/>
                        </a:moveTo>
                        <a:cubicBezTo>
                          <a:pt x="250" y="119209"/>
                          <a:pt x="133509" y="10020"/>
                          <a:pt x="270419" y="0"/>
                        </a:cubicBezTo>
                        <a:cubicBezTo>
                          <a:pt x="407049" y="-4809"/>
                          <a:pt x="543482" y="111818"/>
                          <a:pt x="540838" y="270460"/>
                        </a:cubicBezTo>
                        <a:cubicBezTo>
                          <a:pt x="554429" y="410848"/>
                          <a:pt x="414004" y="555605"/>
                          <a:pt x="270419" y="540920"/>
                        </a:cubicBezTo>
                        <a:cubicBezTo>
                          <a:pt x="117624" y="552242"/>
                          <a:pt x="7878" y="412902"/>
                          <a:pt x="0" y="27046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0E4F3F-8B60-43AB-8AE9-428885C87D23}"/>
              </a:ext>
            </a:extLst>
          </p:cNvPr>
          <p:cNvSpPr/>
          <p:nvPr/>
        </p:nvSpPr>
        <p:spPr>
          <a:xfrm>
            <a:off x="1911503" y="4427759"/>
            <a:ext cx="807094" cy="546288"/>
          </a:xfrm>
          <a:prstGeom prst="ellipse">
            <a:avLst/>
          </a:prstGeom>
          <a:noFill/>
          <a:ln w="571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430C-A7AD-4CAF-AB76-386F3FB8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datasetu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39C41-4A5C-4554-9609-7919E81E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845734"/>
            <a:ext cx="8191498" cy="42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8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56AF-CD8C-4D9A-B7E8-77C66D78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 dát</a:t>
            </a:r>
            <a:endParaRPr lang="en-US" dirty="0"/>
          </a:p>
        </p:txBody>
      </p:sp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59986C24-3544-4131-8707-711F0F86B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98" y="2690814"/>
            <a:ext cx="6334125" cy="50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BF77D-CC41-418B-809A-9B9D8D13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98" y="2182977"/>
            <a:ext cx="2133600" cy="381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01C204-27A9-4859-8EDB-62E5A17D7E53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4219303" cy="43369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X – vstupná množina dát</a:t>
            </a:r>
          </a:p>
          <a:p>
            <a:pPr marL="578358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600" dirty="0">
                <a:latin typeface="+mj-lt"/>
              </a:rPr>
              <a:t>všetky stĺpce okrem Mitoses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y – cieľová množina dát</a:t>
            </a:r>
          </a:p>
          <a:p>
            <a:pPr marL="578358" lvl="1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600" dirty="0">
                <a:latin typeface="+mj-lt"/>
              </a:rPr>
              <a:t>stĺpec Class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rozdelenie množín na testovacie a trénovacie dáta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sk-SK" sz="1800" dirty="0">
                <a:latin typeface="+mj-lt"/>
              </a:rPr>
              <a:t>nebolo potrebné škálovanie, lebo všetky dáta v každom stĺpci nadobúdajú celočíselné hodnoty 1 - 10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sk-SK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065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C27234-C629-45ED-A460-AE3AB8F3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3DAB-BF56-43FF-A177-7EC12C38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5BE854-8652-4915-ADBC-DEDD50950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8D9DBB-8D41-4A58-BB75-C9B16D938D0D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Sequential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crossentropy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Adam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epoch,  batch size 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C51F5-1C57-48FA-A03A-B3B57FF7A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9C0B7-AD4F-4939-AFCC-CBCA972EE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613840B8-603D-4EB0-A83B-86975D95C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8" y="668624"/>
            <a:ext cx="7546432" cy="4997068"/>
          </a:xfrm>
        </p:spPr>
      </p:pic>
    </p:spTree>
    <p:extLst>
      <p:ext uri="{BB962C8B-B14F-4D97-AF65-F5344CB8AC3E}">
        <p14:creationId xmlns:p14="http://schemas.microsoft.com/office/powerpoint/2010/main" val="355020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1BEF-9CF2-4CE4-A7FE-C828F56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075FB2-141C-4841-8654-0C91C7E21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0102" y="377770"/>
            <a:ext cx="5412148" cy="557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9EE412-8C1E-4B13-BFC4-2A995E43294C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vstupná vrstva  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veľkosť 8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skryté vrstvy 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veľkosť 16 a 8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výstupná vrstva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veľkosť 1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sigmoid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75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6A73-35E1-4BCE-AE39-E7843470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Sigmoid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727556-B9A0-4923-B0FB-B3AE15427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24037"/>
            <a:ext cx="4649413" cy="2358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2FAE4-24D9-4069-B4CE-2EE7C6279C68}"/>
              </a:ext>
            </a:extLst>
          </p:cNvPr>
          <p:cNvSpPr txBox="1"/>
          <p:nvPr/>
        </p:nvSpPr>
        <p:spPr>
          <a:xfrm>
            <a:off x="1097688" y="2273280"/>
            <a:ext cx="3408998" cy="14507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sk-S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Logistická funkcia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hodnoty v rozsahu 0 – 1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binárna klasifikácia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4" name="Content Placeholder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6195524-9F44-488C-8C0F-BA22A3E5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724037"/>
            <a:ext cx="3398414" cy="2358768"/>
          </a:xfrm>
        </p:spPr>
      </p:pic>
    </p:spTree>
    <p:extLst>
      <p:ext uri="{BB962C8B-B14F-4D97-AF65-F5344CB8AC3E}">
        <p14:creationId xmlns:p14="http://schemas.microsoft.com/office/powerpoint/2010/main" val="485036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183</TotalTime>
  <Words>328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Predikcia rakoviny prsníka</vt:lpstr>
      <vt:lpstr>Vybraný dataset</vt:lpstr>
      <vt:lpstr>Úprava datasetu</vt:lpstr>
      <vt:lpstr>Vlastnosti datasetu</vt:lpstr>
      <vt:lpstr>Vlastnosti datasetu</vt:lpstr>
      <vt:lpstr>Príprava  dát</vt:lpstr>
      <vt:lpstr>Model</vt:lpstr>
      <vt:lpstr>Model</vt:lpstr>
      <vt:lpstr>Sigmoid</vt:lpstr>
      <vt:lpstr>ReLU</vt:lpstr>
      <vt:lpstr>Predikcia</vt:lpstr>
      <vt:lpstr>Výsledky</vt:lpstr>
      <vt:lpstr>Výsledky</vt:lpstr>
      <vt:lpstr>Výsledky</vt:lpstr>
      <vt:lpstr>Výsledky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rakoviny prsníka</dc:title>
  <dc:creator>Alena Mikova</dc:creator>
  <cp:lastModifiedBy>Alena Mikova</cp:lastModifiedBy>
  <cp:revision>19</cp:revision>
  <dcterms:created xsi:type="dcterms:W3CDTF">2021-05-07T17:59:20Z</dcterms:created>
  <dcterms:modified xsi:type="dcterms:W3CDTF">2021-05-07T21:07:38Z</dcterms:modified>
</cp:coreProperties>
</file>