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0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8" d="100"/>
          <a:sy n="78" d="100"/>
        </p:scale>
        <p:origin x="778" y="43"/>
      </p:cViewPr>
      <p:guideLst>
        <p:guide orient="horz" pos="2144"/>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4DE142C-B67D-461D-A1BD-A9015D0E2930}" type="datetimeFigureOut">
              <a:rPr lang="en-US" smtClean="0"/>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DE142C-B67D-461D-A1BD-A9015D0E2930}" type="datetimeFigureOut">
              <a:rPr lang="en-US" smtClean="0"/>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DE142C-B67D-461D-A1BD-A9015D0E2930}" type="datetimeFigureOut">
              <a:rPr lang="en-US" smtClean="0"/>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DE142C-B67D-461D-A1BD-A9015D0E2930}" type="datetimeFigureOut">
              <a:rPr lang="en-US" smtClean="0"/>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C4DE142C-B67D-461D-A1BD-A9015D0E2930}" type="datetimeFigureOut">
              <a:rPr lang="en-US" smtClean="0"/>
            </a:fld>
            <a:endParaRPr lang="en-US"/>
          </a:p>
        </p:txBody>
      </p:sp>
      <p:sp>
        <p:nvSpPr>
          <p:cNvPr id="5" name="Footer Placeholder 4"/>
          <p:cNvSpPr>
            <a:spLocks noGrp="1"/>
          </p:cNvSpPr>
          <p:nvPr>
            <p:ph type="ftr" sz="quarter" idx="11"/>
          </p:nvPr>
        </p:nvSpPr>
        <p:spPr>
          <a:xfrm>
            <a:off x="7038108" y="6356352"/>
            <a:ext cx="111529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F1C42B1-3A33-4AE9-ADD2-541DE7E9249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4DE142C-B67D-461D-A1BD-A9015D0E2930}" type="datetimeFigureOut">
              <a:rPr lang="en-US" smtClean="0"/>
            </a:fld>
            <a:endParaRPr lang="en-US"/>
          </a:p>
        </p:txBody>
      </p:sp>
      <p:sp>
        <p:nvSpPr>
          <p:cNvPr id="6" name="Footer Placeholder 5"/>
          <p:cNvSpPr>
            <a:spLocks noGrp="1"/>
          </p:cNvSpPr>
          <p:nvPr>
            <p:ph type="ftr" sz="quarter" idx="11"/>
          </p:nvPr>
        </p:nvSpPr>
        <p:spPr>
          <a:xfrm>
            <a:off x="7038108" y="6356352"/>
            <a:ext cx="111529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F1C42B1-3A33-4AE9-ADD2-541DE7E9249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4DE142C-B67D-461D-A1BD-A9015D0E2930}" type="datetimeFigureOut">
              <a:rPr lang="en-US" smtClean="0"/>
            </a:fld>
            <a:endParaRPr lang="en-US"/>
          </a:p>
        </p:txBody>
      </p:sp>
      <p:sp>
        <p:nvSpPr>
          <p:cNvPr id="8" name="Footer Placeholder 7"/>
          <p:cNvSpPr>
            <a:spLocks noGrp="1"/>
          </p:cNvSpPr>
          <p:nvPr>
            <p:ph type="ftr" sz="quarter" idx="11"/>
          </p:nvPr>
        </p:nvSpPr>
        <p:spPr>
          <a:xfrm>
            <a:off x="7038108" y="6356352"/>
            <a:ext cx="1115291"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F1C42B1-3A33-4AE9-ADD2-541DE7E9249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4DE142C-B67D-461D-A1BD-A9015D0E2930}" type="datetimeFigureOut">
              <a:rPr lang="en-US" smtClean="0"/>
            </a:fld>
            <a:endParaRPr lang="en-US"/>
          </a:p>
        </p:txBody>
      </p:sp>
      <p:sp>
        <p:nvSpPr>
          <p:cNvPr id="4" name="Footer Placeholder 3"/>
          <p:cNvSpPr>
            <a:spLocks noGrp="1"/>
          </p:cNvSpPr>
          <p:nvPr>
            <p:ph type="ftr" sz="quarter" idx="11"/>
          </p:nvPr>
        </p:nvSpPr>
        <p:spPr>
          <a:xfrm>
            <a:off x="7038108" y="6356352"/>
            <a:ext cx="1115291"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F1C42B1-3A33-4AE9-ADD2-541DE7E9249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4DE142C-B67D-461D-A1BD-A9015D0E2930}" type="datetimeFigureOut">
              <a:rPr lang="en-US" smtClean="0"/>
            </a:fld>
            <a:endParaRPr lang="en-US"/>
          </a:p>
        </p:txBody>
      </p:sp>
      <p:sp>
        <p:nvSpPr>
          <p:cNvPr id="6" name="Footer Placeholder 5"/>
          <p:cNvSpPr>
            <a:spLocks noGrp="1"/>
          </p:cNvSpPr>
          <p:nvPr>
            <p:ph type="ftr" sz="quarter" idx="11"/>
          </p:nvPr>
        </p:nvSpPr>
        <p:spPr>
          <a:xfrm>
            <a:off x="7038108" y="6356352"/>
            <a:ext cx="111529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F1C42B1-3A33-4AE9-ADD2-541DE7E9249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4DE142C-B67D-461D-A1BD-A9015D0E2930}" type="datetimeFigureOut">
              <a:rPr lang="en-US" smtClean="0"/>
            </a:fld>
            <a:endParaRPr lang="en-US"/>
          </a:p>
        </p:txBody>
      </p:sp>
      <p:sp>
        <p:nvSpPr>
          <p:cNvPr id="6" name="Footer Placeholder 5"/>
          <p:cNvSpPr>
            <a:spLocks noGrp="1"/>
          </p:cNvSpPr>
          <p:nvPr>
            <p:ph type="ftr" sz="quarter" idx="11"/>
          </p:nvPr>
        </p:nvSpPr>
        <p:spPr>
          <a:xfrm>
            <a:off x="7038108" y="6356352"/>
            <a:ext cx="111529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F1C42B1-3A33-4AE9-ADD2-541DE7E9249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E142C-B67D-461D-A1BD-A9015D0E2930}" type="datetimeFigureOut">
              <a:rPr lang="en-US" smtClean="0"/>
            </a:fld>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C42B1-3A33-4AE9-ADD2-541DE7E92492}" type="slidenum">
              <a:rPr lang="en-US" smtClean="0"/>
            </a:fld>
            <a:endParaRPr lang="en-US"/>
          </a:p>
        </p:txBody>
      </p:sp>
      <p:sp>
        <p:nvSpPr>
          <p:cNvPr id="12" name="TextBox 11"/>
          <p:cNvSpPr txBox="1"/>
          <p:nvPr userDrawn="1"/>
        </p:nvSpPr>
        <p:spPr>
          <a:xfrm>
            <a:off x="0" y="6736080"/>
            <a:ext cx="531813"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INTERNAL</a:t>
            </a:r>
            <a:endParaRPr lang="en-US" sz="800">
              <a:solidFill>
                <a:srgbClr val="000000"/>
              </a:solidFill>
              <a:latin typeface="Arial" panose="020B0604020202020204" pitchFamily="34" charset="0"/>
              <a:cs typeface="Arial" panose="020B0604020202020204" pitchFamily="34" charset="0"/>
            </a:endParaRPr>
          </a:p>
        </p:txBody>
      </p:sp>
      <p:pic>
        <p:nvPicPr>
          <p:cNvPr id="5" name="Picture 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5805" y="217989"/>
            <a:ext cx="3158733" cy="290011"/>
          </a:xfrm>
          <a:prstGeom prst="rect">
            <a:avLst/>
          </a:prstGeom>
        </p:spPr>
      </p:pic>
      <p:pic>
        <p:nvPicPr>
          <p:cNvPr id="8" name="Picture 7" descr="A purple text on a black background&#10;&#10;Description automatically generated"/>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8560" y="152705"/>
            <a:ext cx="593131" cy="476267"/>
          </a:xfrm>
          <a:prstGeom prst="rect">
            <a:avLst/>
          </a:prstGeom>
        </p:spPr>
      </p:pic>
      <p:pic>
        <p:nvPicPr>
          <p:cNvPr id="11" name="Picture 10" descr="A green and purple text&#10;&#10;Description automatically generated"/>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939146" y="6260550"/>
            <a:ext cx="2579255" cy="5567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76885" y="496570"/>
            <a:ext cx="11238230" cy="4311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i="1" dirty="0"/>
              <a:t>Smart Pothole Management: A Comprehensive System for Pothole Detection and Prevention</a:t>
            </a:r>
            <a:endParaRPr lang="en-US" sz="2000" b="1" i="1" dirty="0"/>
          </a:p>
        </p:txBody>
      </p:sp>
      <p:sp>
        <p:nvSpPr>
          <p:cNvPr id="3" name="Rectangle 22"/>
          <p:cNvSpPr/>
          <p:nvPr/>
        </p:nvSpPr>
        <p:spPr bwMode="gray">
          <a:xfrm>
            <a:off x="453682" y="1583922"/>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a:solidFill>
                  <a:schemeClr val="tx1"/>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Which problem/business need do you want to address? </a:t>
            </a:r>
            <a:endParaRPr lang="en-US" sz="1300" b="1" dirty="0">
              <a:solidFill>
                <a:srgbClr val="002060"/>
              </a:solidFill>
              <a:latin typeface="+mj-lt"/>
            </a:endParaRPr>
          </a:p>
        </p:txBody>
      </p:sp>
      <p:sp>
        <p:nvSpPr>
          <p:cNvPr id="4" name="Rectangle 3"/>
          <p:cNvSpPr/>
          <p:nvPr/>
        </p:nvSpPr>
        <p:spPr bwMode="gray">
          <a:xfrm>
            <a:off x="453682" y="859339"/>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a:solidFill>
                  <a:schemeClr val="tx1"/>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What ‘newspaper headline’ would you give to your Idea?</a:t>
            </a:r>
            <a:endParaRPr lang="en-US" sz="1300" b="1" dirty="0">
              <a:solidFill>
                <a:srgbClr val="002060"/>
              </a:solidFill>
              <a:latin typeface="+mj-lt"/>
            </a:endParaRPr>
          </a:p>
        </p:txBody>
      </p:sp>
      <p:sp>
        <p:nvSpPr>
          <p:cNvPr id="5" name="Rectangle 4"/>
          <p:cNvSpPr/>
          <p:nvPr/>
        </p:nvSpPr>
        <p:spPr bwMode="gray">
          <a:xfrm>
            <a:off x="453390" y="1109980"/>
            <a:ext cx="5507355" cy="419735"/>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defTabSz="914400" fontAlgn="auto">
              <a:lnSpc>
                <a:spcPct val="110000"/>
              </a:lnSpc>
              <a:spcBef>
                <a:spcPts val="0"/>
              </a:spcBef>
              <a:spcAft>
                <a:spcPts val="450"/>
              </a:spcAft>
              <a:defRPr/>
            </a:pPr>
            <a:r>
              <a:rPr lang="de-DE" sz="1050">
                <a:solidFill>
                  <a:schemeClr val="tx1"/>
                </a:solidFill>
              </a:rPr>
              <a:t>Potholes turn streets into death traps</a:t>
            </a:r>
            <a:endParaRPr lang="de-DE" sz="1050">
              <a:solidFill>
                <a:schemeClr val="tx1"/>
              </a:solidFill>
            </a:endParaRPr>
          </a:p>
          <a:p>
            <a:pPr lvl="0" defTabSz="914400" fontAlgn="auto">
              <a:lnSpc>
                <a:spcPct val="110000"/>
              </a:lnSpc>
              <a:spcBef>
                <a:spcPts val="0"/>
              </a:spcBef>
              <a:spcAft>
                <a:spcPts val="450"/>
              </a:spcAft>
              <a:defRPr/>
            </a:pPr>
            <a:endParaRPr lang="de-DE" sz="1050">
              <a:solidFill>
                <a:schemeClr val="tx1"/>
              </a:solidFill>
            </a:endParaRPr>
          </a:p>
        </p:txBody>
      </p:sp>
      <p:sp>
        <p:nvSpPr>
          <p:cNvPr id="6" name="Rectangle 5"/>
          <p:cNvSpPr/>
          <p:nvPr/>
        </p:nvSpPr>
        <p:spPr bwMode="gray">
          <a:xfrm>
            <a:off x="453682" y="1816097"/>
            <a:ext cx="5508000" cy="1464211"/>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algn="just" defTabSz="914400">
              <a:lnSpc>
                <a:spcPct val="110000"/>
              </a:lnSpc>
              <a:spcAft>
                <a:spcPts val="450"/>
              </a:spcAft>
              <a:defRPr/>
            </a:pPr>
            <a:r>
              <a:rPr lang="de-DE" sz="1050" dirty="0">
                <a:solidFill>
                  <a:schemeClr val="tx1"/>
                </a:solidFill>
              </a:rPr>
              <a:t>Potholes are a significant issue in many cities around the world, turning streets into potential death traps. They pose a serious risk to all road users, including drivers, cyclists, and pedestrians. The presence of potholes can lead to accidents, vehicle damage, and even fatalities. Despite efforts to repair these road defects, the problem persists due to factors such as inadequate detection methods, delayed repair processes, and lack of preventive measures. There is a pressing need for a comprehensive solution that not only detects potholes swiftly and accurately but also aids in their prevention and timely repair. This project aims to address this critical urban issue and contribute to safer and better-quality roads.</a:t>
            </a:r>
            <a:endParaRPr lang="de-DE" sz="1050" dirty="0">
              <a:solidFill>
                <a:schemeClr val="tx1"/>
              </a:solidFill>
            </a:endParaRPr>
          </a:p>
        </p:txBody>
      </p:sp>
      <p:sp>
        <p:nvSpPr>
          <p:cNvPr id="7" name="Rectangle 6"/>
          <p:cNvSpPr/>
          <p:nvPr/>
        </p:nvSpPr>
        <p:spPr bwMode="gray">
          <a:xfrm>
            <a:off x="453047" y="3878198"/>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a:solidFill>
                  <a:schemeClr val="tx1"/>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Why do you think your idea will address the problem/business need?</a:t>
            </a:r>
            <a:endParaRPr lang="en-US" sz="1300" b="1" dirty="0">
              <a:solidFill>
                <a:srgbClr val="002060"/>
              </a:solidFill>
              <a:latin typeface="+mj-lt"/>
            </a:endParaRPr>
          </a:p>
        </p:txBody>
      </p:sp>
      <p:sp>
        <p:nvSpPr>
          <p:cNvPr id="8" name="Rectangle 7"/>
          <p:cNvSpPr/>
          <p:nvPr/>
        </p:nvSpPr>
        <p:spPr bwMode="gray">
          <a:xfrm>
            <a:off x="453390" y="4101465"/>
            <a:ext cx="5507990" cy="1929130"/>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algn="just" defTabSz="914400" fontAlgn="auto">
              <a:lnSpc>
                <a:spcPct val="80000"/>
              </a:lnSpc>
              <a:spcBef>
                <a:spcPts val="0"/>
              </a:spcBef>
              <a:spcAft>
                <a:spcPts val="450"/>
              </a:spcAft>
              <a:defRPr/>
            </a:pPr>
            <a:r>
              <a:rPr lang="de-DE" sz="1000" dirty="0">
                <a:solidFill>
                  <a:schemeClr val="tx1"/>
                </a:solidFill>
              </a:rPr>
              <a:t>The idea of a comprehensive “Pothole Prevention and Detection System” addresses the problem by tackling both the detection and prevention of potholes. Here’s why this approach could be effective:</a:t>
            </a:r>
            <a:endParaRPr lang="de-DE" sz="1000" dirty="0">
              <a:solidFill>
                <a:schemeClr val="tx1"/>
              </a:solidFill>
            </a:endParaRPr>
          </a:p>
          <a:p>
            <a:pPr lvl="0" algn="just" defTabSz="914400" fontAlgn="auto">
              <a:lnSpc>
                <a:spcPct val="80000"/>
              </a:lnSpc>
              <a:spcBef>
                <a:spcPts val="0"/>
              </a:spcBef>
              <a:spcAft>
                <a:spcPts val="450"/>
              </a:spcAft>
              <a:defRPr/>
            </a:pPr>
            <a:r>
              <a:rPr lang="de-DE" sz="1000" b="1" dirty="0">
                <a:solidFill>
                  <a:schemeClr val="tx1"/>
                </a:solidFill>
              </a:rPr>
              <a:t>Early Detection:</a:t>
            </a:r>
            <a:r>
              <a:rPr lang="de-DE" sz="1000" dirty="0">
                <a:solidFill>
                  <a:schemeClr val="tx1"/>
                </a:solidFill>
              </a:rPr>
              <a:t> By using technologies like image processing, AI, or sensor data, the system can detect potholes early, before they become large and dangerous. This allows for timely repairs, reducing the risk of accidents.</a:t>
            </a:r>
            <a:endParaRPr lang="de-DE" sz="1000" dirty="0">
              <a:solidFill>
                <a:schemeClr val="tx1"/>
              </a:solidFill>
            </a:endParaRPr>
          </a:p>
          <a:p>
            <a:pPr lvl="0" algn="just" defTabSz="914400" fontAlgn="auto">
              <a:lnSpc>
                <a:spcPct val="80000"/>
              </a:lnSpc>
              <a:spcBef>
                <a:spcPts val="0"/>
              </a:spcBef>
              <a:spcAft>
                <a:spcPts val="450"/>
              </a:spcAft>
              <a:defRPr/>
            </a:pPr>
            <a:r>
              <a:rPr lang="de-DE" sz="1000" b="1" dirty="0">
                <a:solidFill>
                  <a:schemeClr val="tx1"/>
                </a:solidFill>
              </a:rPr>
              <a:t>Preventive Measures:</a:t>
            </a:r>
            <a:r>
              <a:rPr lang="de-DE" sz="1000" dirty="0">
                <a:solidFill>
                  <a:schemeClr val="tx1"/>
                </a:solidFill>
              </a:rPr>
              <a:t> The system also focuses on preventing potholes from forming in the first place. This could involve researching and implementing improved road construction and maintenance practices.</a:t>
            </a:r>
            <a:endParaRPr lang="de-DE" sz="1000" dirty="0">
              <a:solidFill>
                <a:schemeClr val="tx1"/>
              </a:solidFill>
            </a:endParaRPr>
          </a:p>
          <a:p>
            <a:pPr lvl="0" algn="just" defTabSz="914400" fontAlgn="auto">
              <a:lnSpc>
                <a:spcPct val="80000"/>
              </a:lnSpc>
              <a:spcBef>
                <a:spcPts val="0"/>
              </a:spcBef>
              <a:spcAft>
                <a:spcPts val="450"/>
              </a:spcAft>
              <a:defRPr/>
            </a:pPr>
            <a:r>
              <a:rPr lang="de-DE" sz="1000" b="1" dirty="0">
                <a:solidFill>
                  <a:schemeClr val="tx1"/>
                </a:solidFill>
              </a:rPr>
              <a:t>Real-time Reporting:</a:t>
            </a:r>
            <a:r>
              <a:rPr lang="de-DE" sz="1000" dirty="0">
                <a:solidFill>
                  <a:schemeClr val="tx1"/>
                </a:solidFill>
              </a:rPr>
              <a:t> A real-time reporting system allows for quick response and repair once a pothole is detected. This minimizes the time that road users are exposed to the risk.</a:t>
            </a:r>
            <a:endParaRPr lang="de-DE" sz="1000" dirty="0">
              <a:solidFill>
                <a:schemeClr val="tx1"/>
              </a:solidFill>
            </a:endParaRPr>
          </a:p>
          <a:p>
            <a:pPr lvl="0" algn="just" defTabSz="914400" fontAlgn="auto">
              <a:lnSpc>
                <a:spcPct val="80000"/>
              </a:lnSpc>
              <a:spcBef>
                <a:spcPts val="0"/>
              </a:spcBef>
              <a:spcAft>
                <a:spcPts val="450"/>
              </a:spcAft>
              <a:defRPr/>
            </a:pPr>
            <a:r>
              <a:rPr lang="de-DE" sz="1000" b="1" dirty="0">
                <a:solidFill>
                  <a:schemeClr val="tx1"/>
                </a:solidFill>
              </a:rPr>
              <a:t>Data Analysis:</a:t>
            </a:r>
            <a:r>
              <a:rPr lang="de-DE" sz="1000" dirty="0">
                <a:solidFill>
                  <a:schemeClr val="tx1"/>
                </a:solidFill>
              </a:rPr>
              <a:t> By analyzing data on where and when potholes form, the system can help predict future pothole formation. This information can be used to take preventive measures in high-risk areas.</a:t>
            </a:r>
            <a:endParaRPr lang="de-DE" sz="1000" dirty="0">
              <a:solidFill>
                <a:schemeClr val="tx1"/>
              </a:solidFill>
            </a:endParaRPr>
          </a:p>
          <a:p>
            <a:pPr lvl="0" algn="just" defTabSz="914400" fontAlgn="auto">
              <a:lnSpc>
                <a:spcPct val="80000"/>
              </a:lnSpc>
              <a:spcBef>
                <a:spcPts val="0"/>
              </a:spcBef>
              <a:spcAft>
                <a:spcPts val="450"/>
              </a:spcAft>
              <a:defRPr/>
            </a:pPr>
            <a:r>
              <a:rPr lang="de-DE" sz="1000" dirty="0">
                <a:solidFill>
                  <a:schemeClr val="tx1"/>
                </a:solidFill>
              </a:rPr>
              <a:t>By addressing both detection and prevention, this approach provides a comprehensive solution to the problem of potholes, contributing to safer and better-quality roads.</a:t>
            </a:r>
            <a:endParaRPr lang="de-DE" sz="1000" dirty="0">
              <a:solidFill>
                <a:schemeClr val="tx1"/>
              </a:solidFill>
            </a:endParaRPr>
          </a:p>
        </p:txBody>
      </p:sp>
      <p:sp>
        <p:nvSpPr>
          <p:cNvPr id="9" name="Rectangle 21"/>
          <p:cNvSpPr/>
          <p:nvPr/>
        </p:nvSpPr>
        <p:spPr bwMode="gray">
          <a:xfrm>
            <a:off x="6643360" y="834574"/>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a:solidFill>
                  <a:schemeClr val="tx1"/>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Who is the primary contact person for this one-pager? </a:t>
            </a:r>
            <a:endParaRPr lang="en-US" sz="1300" b="1" dirty="0">
              <a:solidFill>
                <a:srgbClr val="002060"/>
              </a:solidFill>
              <a:latin typeface="+mj-lt"/>
            </a:endParaRPr>
          </a:p>
        </p:txBody>
      </p:sp>
      <p:sp>
        <p:nvSpPr>
          <p:cNvPr id="10" name="Rectangle 23"/>
          <p:cNvSpPr/>
          <p:nvPr/>
        </p:nvSpPr>
        <p:spPr bwMode="gray">
          <a:xfrm>
            <a:off x="6643360" y="1577572"/>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a:solidFill>
                  <a:schemeClr val="tx1"/>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What would happen if we didn’t address the problem/business need?</a:t>
            </a:r>
            <a:endParaRPr lang="en-US" sz="1300" b="1" dirty="0">
              <a:solidFill>
                <a:srgbClr val="002060"/>
              </a:solidFill>
              <a:latin typeface="+mj-lt"/>
            </a:endParaRPr>
          </a:p>
        </p:txBody>
      </p:sp>
      <p:sp>
        <p:nvSpPr>
          <p:cNvPr id="11" name="Rectangle 42"/>
          <p:cNvSpPr/>
          <p:nvPr/>
        </p:nvSpPr>
        <p:spPr bwMode="gray">
          <a:xfrm>
            <a:off x="6643360" y="3870223"/>
            <a:ext cx="5508000" cy="236406"/>
          </a:xfrm>
          <a:prstGeom prst="rect">
            <a:avLst/>
          </a:prstGeom>
          <a:solidFill>
            <a:srgbClr val="FFFFFF"/>
          </a:solidFill>
          <a:ln w="9525" cap="flat" cmpd="sng" algn="ctr">
            <a:noFill/>
            <a:prstDash val="solid"/>
            <a:miter lim="800000"/>
          </a:ln>
          <a:effectLst/>
          <a:extLst>
            <a:ext uri="{91240B29-F687-4F45-9708-019B960494DF}">
              <a14:hiddenLine xmlns:a14="http://schemas.microsoft.com/office/drawing/2010/main" w="9525">
                <a:solidFill>
                  <a:schemeClr val="tx1"/>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spAutoFit/>
          </a:bodyPr>
          <a:lstStyle/>
          <a:p>
            <a:pPr>
              <a:spcBef>
                <a:spcPts val="600"/>
              </a:spcBef>
            </a:pPr>
            <a:r>
              <a:rPr lang="en-US" sz="1300" b="1" dirty="0">
                <a:solidFill>
                  <a:srgbClr val="002060"/>
                </a:solidFill>
                <a:latin typeface="+mj-lt"/>
              </a:rPr>
              <a:t>Who are the key stakeholders regarding the problem/business need?</a:t>
            </a:r>
            <a:endParaRPr lang="en-US" sz="1300" b="1" dirty="0">
              <a:solidFill>
                <a:srgbClr val="002060"/>
              </a:solidFill>
              <a:latin typeface="+mj-lt"/>
            </a:endParaRPr>
          </a:p>
        </p:txBody>
      </p:sp>
      <p:sp>
        <p:nvSpPr>
          <p:cNvPr id="12" name="Rectangle 11"/>
          <p:cNvSpPr/>
          <p:nvPr/>
        </p:nvSpPr>
        <p:spPr bwMode="gray">
          <a:xfrm>
            <a:off x="6643370" y="1089025"/>
            <a:ext cx="4869180" cy="470535"/>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defTabSz="914400" fontAlgn="auto">
              <a:lnSpc>
                <a:spcPct val="110000"/>
              </a:lnSpc>
              <a:spcBef>
                <a:spcPts val="0"/>
              </a:spcBef>
              <a:spcAft>
                <a:spcPts val="450"/>
              </a:spcAft>
              <a:defRPr/>
            </a:pPr>
            <a:r>
              <a:rPr lang="en-US" altLang="de-DE" sz="1050" b="1" dirty="0">
                <a:solidFill>
                  <a:schemeClr val="tx1"/>
                </a:solidFill>
              </a:rPr>
              <a:t>Name:</a:t>
            </a:r>
            <a:r>
              <a:rPr lang="en-US" altLang="de-DE" sz="1050" dirty="0">
                <a:solidFill>
                  <a:schemeClr val="tx1"/>
                </a:solidFill>
              </a:rPr>
              <a:t> Subham Mudi</a:t>
            </a:r>
            <a:endParaRPr lang="en-US" altLang="de-DE" sz="1050" dirty="0">
              <a:solidFill>
                <a:schemeClr val="tx1"/>
              </a:solidFill>
            </a:endParaRPr>
          </a:p>
          <a:p>
            <a:pPr lvl="0" defTabSz="914400" fontAlgn="auto">
              <a:lnSpc>
                <a:spcPct val="110000"/>
              </a:lnSpc>
              <a:spcBef>
                <a:spcPts val="0"/>
              </a:spcBef>
              <a:spcAft>
                <a:spcPts val="450"/>
              </a:spcAft>
              <a:defRPr/>
            </a:pPr>
            <a:r>
              <a:rPr lang="en-US" altLang="de-DE" sz="1050" b="1" dirty="0">
                <a:solidFill>
                  <a:schemeClr val="tx1"/>
                </a:solidFill>
              </a:rPr>
              <a:t>E-mail:</a:t>
            </a:r>
            <a:r>
              <a:rPr lang="en-US" altLang="de-DE" sz="1050" dirty="0">
                <a:solidFill>
                  <a:schemeClr val="tx1"/>
                </a:solidFill>
              </a:rPr>
              <a:t> subham.mudi.mail@gmail.com</a:t>
            </a:r>
            <a:endParaRPr lang="en-US" altLang="de-DE" sz="1050" dirty="0">
              <a:solidFill>
                <a:schemeClr val="tx1"/>
              </a:solidFill>
            </a:endParaRPr>
          </a:p>
        </p:txBody>
      </p:sp>
      <p:sp>
        <p:nvSpPr>
          <p:cNvPr id="13" name="Rectangle 12"/>
          <p:cNvSpPr/>
          <p:nvPr/>
        </p:nvSpPr>
        <p:spPr bwMode="gray">
          <a:xfrm>
            <a:off x="6643370" y="1832610"/>
            <a:ext cx="4869180" cy="2045335"/>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algn="just" defTabSz="914400" fontAlgn="auto">
              <a:lnSpc>
                <a:spcPct val="75000"/>
              </a:lnSpc>
              <a:spcBef>
                <a:spcPts val="0"/>
              </a:spcBef>
              <a:spcAft>
                <a:spcPts val="450"/>
              </a:spcAft>
              <a:defRPr/>
            </a:pPr>
            <a:r>
              <a:rPr sz="1050" b="1" dirty="0">
                <a:solidFill>
                  <a:schemeClr val="tx1"/>
                </a:solidFill>
              </a:rPr>
              <a:t>Increased Accidents: </a:t>
            </a:r>
            <a:r>
              <a:rPr sz="1050" dirty="0">
                <a:solidFill>
                  <a:schemeClr val="tx1"/>
                </a:solidFill>
              </a:rPr>
              <a:t>The presence of potholes can cause accidents as drivers may lose control of their vehicles when they hit a pothole, or they may swerve to avoid a pothole and hit another vehicle or pedestrian.</a:t>
            </a:r>
            <a:endParaRPr sz="1050" dirty="0">
              <a:solidFill>
                <a:schemeClr val="tx1"/>
              </a:solidFill>
            </a:endParaRPr>
          </a:p>
          <a:p>
            <a:pPr lvl="0" algn="just" defTabSz="914400" fontAlgn="auto">
              <a:lnSpc>
                <a:spcPct val="75000"/>
              </a:lnSpc>
              <a:spcBef>
                <a:spcPts val="0"/>
              </a:spcBef>
              <a:spcAft>
                <a:spcPts val="450"/>
              </a:spcAft>
              <a:defRPr/>
            </a:pPr>
            <a:r>
              <a:rPr sz="1050" b="1" dirty="0">
                <a:solidFill>
                  <a:schemeClr val="tx1"/>
                </a:solidFill>
              </a:rPr>
              <a:t>Damage to Vehicles:</a:t>
            </a:r>
            <a:r>
              <a:rPr sz="1050" dirty="0">
                <a:solidFill>
                  <a:schemeClr val="tx1"/>
                </a:solidFill>
              </a:rPr>
              <a:t> Potholes can cause significant damage to vehicles, including punctured tires, bent wheels, and damaged suspensions. This can lead to costly repairs for vehicle owners.</a:t>
            </a:r>
            <a:endParaRPr sz="1050" dirty="0">
              <a:solidFill>
                <a:schemeClr val="tx1"/>
              </a:solidFill>
            </a:endParaRPr>
          </a:p>
          <a:p>
            <a:pPr lvl="0" algn="just" defTabSz="914400" fontAlgn="auto">
              <a:lnSpc>
                <a:spcPct val="75000"/>
              </a:lnSpc>
              <a:spcBef>
                <a:spcPts val="0"/>
              </a:spcBef>
              <a:spcAft>
                <a:spcPts val="450"/>
              </a:spcAft>
              <a:defRPr/>
            </a:pPr>
            <a:r>
              <a:rPr sz="1050" b="1" dirty="0">
                <a:solidFill>
                  <a:schemeClr val="tx1"/>
                </a:solidFill>
              </a:rPr>
              <a:t>Injury or Death: </a:t>
            </a:r>
            <a:r>
              <a:rPr sz="1050" dirty="0">
                <a:solidFill>
                  <a:schemeClr val="tx1"/>
                </a:solidFill>
              </a:rPr>
              <a:t>In severe cases, accidents caused by potholes can result in serious injury or even death, particularly for vulnerable road users like cyclists and motorcyclists</a:t>
            </a:r>
            <a:endParaRPr sz="1050" dirty="0">
              <a:solidFill>
                <a:schemeClr val="tx1"/>
              </a:solidFill>
            </a:endParaRPr>
          </a:p>
          <a:p>
            <a:pPr lvl="0" algn="just" defTabSz="914400" fontAlgn="auto">
              <a:lnSpc>
                <a:spcPct val="75000"/>
              </a:lnSpc>
              <a:spcBef>
                <a:spcPts val="0"/>
              </a:spcBef>
              <a:spcAft>
                <a:spcPts val="450"/>
              </a:spcAft>
              <a:defRPr/>
            </a:pPr>
            <a:r>
              <a:rPr sz="1050" b="1" dirty="0">
                <a:solidFill>
                  <a:schemeClr val="tx1"/>
                </a:solidFill>
              </a:rPr>
              <a:t>Economic Impact: </a:t>
            </a:r>
            <a:r>
              <a:rPr sz="1050" dirty="0">
                <a:solidFill>
                  <a:schemeClr val="tx1"/>
                </a:solidFill>
              </a:rPr>
              <a:t>The cost of repairing vehicle damage, medical expenses from injuries, and the loss of productivity from traffic delays all contribute to the economic impact of potholes.</a:t>
            </a:r>
            <a:endParaRPr sz="1050" dirty="0">
              <a:solidFill>
                <a:schemeClr val="tx1"/>
              </a:solidFill>
            </a:endParaRPr>
          </a:p>
          <a:p>
            <a:pPr lvl="0" algn="just" defTabSz="914400" fontAlgn="auto">
              <a:lnSpc>
                <a:spcPct val="75000"/>
              </a:lnSpc>
              <a:spcBef>
                <a:spcPts val="0"/>
              </a:spcBef>
              <a:spcAft>
                <a:spcPts val="450"/>
              </a:spcAft>
              <a:defRPr/>
            </a:pPr>
            <a:r>
              <a:rPr sz="1050" b="1" dirty="0">
                <a:solidFill>
                  <a:schemeClr val="tx1"/>
                </a:solidFill>
              </a:rPr>
              <a:t>Decreased Quality of Life: </a:t>
            </a:r>
            <a:r>
              <a:rPr sz="1050" dirty="0">
                <a:solidFill>
                  <a:schemeClr val="tx1"/>
                </a:solidFill>
              </a:rPr>
              <a:t>Potholes can make roads less safe and comfortable for all users, including drivers, cyclists, and pedestrians. This can decrease the overall quality of life in an area.</a:t>
            </a:r>
            <a:endParaRPr sz="1050" dirty="0">
              <a:solidFill>
                <a:schemeClr val="tx1"/>
              </a:solidFill>
            </a:endParaRPr>
          </a:p>
        </p:txBody>
      </p:sp>
      <p:sp>
        <p:nvSpPr>
          <p:cNvPr id="14" name="Rectangle 13"/>
          <p:cNvSpPr/>
          <p:nvPr/>
        </p:nvSpPr>
        <p:spPr bwMode="gray">
          <a:xfrm>
            <a:off x="6643370" y="4106545"/>
            <a:ext cx="4869180" cy="2322830"/>
          </a:xfrm>
          <a:prstGeom prst="rect">
            <a:avLst/>
          </a:prstGeom>
          <a:solidFill>
            <a:schemeClr val="bg1"/>
          </a:solidFill>
          <a:ln w="19050" cap="flat" cmpd="sng" algn="ctr">
            <a:gradFill flip="none" rotWithShape="1">
              <a:gsLst>
                <a:gs pos="0">
                  <a:srgbClr val="0D6B8A"/>
                </a:gs>
                <a:gs pos="45000">
                  <a:schemeClr val="bg1"/>
                </a:gs>
              </a:gsLst>
              <a:lin ang="27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0" algn="just" defTabSz="914400" fontAlgn="ctr">
              <a:lnSpc>
                <a:spcPct val="75000"/>
              </a:lnSpc>
              <a:spcBef>
                <a:spcPts val="0"/>
              </a:spcBef>
              <a:spcAft>
                <a:spcPts val="450"/>
              </a:spcAft>
              <a:defRPr/>
            </a:pPr>
            <a:r>
              <a:rPr sz="1000" b="1" dirty="0">
                <a:solidFill>
                  <a:schemeClr val="tx1"/>
                </a:solidFill>
              </a:rPr>
              <a:t>Government Agencies:</a:t>
            </a:r>
            <a:r>
              <a:rPr sz="1000" dirty="0">
                <a:solidFill>
                  <a:schemeClr val="tx1"/>
                </a:solidFill>
              </a:rPr>
              <a:t> These include local, state, and national transportation departments responsible for road construction, maintenance, and safety.</a:t>
            </a:r>
            <a:endParaRPr sz="1000" dirty="0">
              <a:solidFill>
                <a:schemeClr val="tx1"/>
              </a:solidFill>
            </a:endParaRPr>
          </a:p>
          <a:p>
            <a:pPr lvl="0" algn="just" defTabSz="914400" fontAlgn="ctr">
              <a:lnSpc>
                <a:spcPct val="75000"/>
              </a:lnSpc>
              <a:spcBef>
                <a:spcPts val="0"/>
              </a:spcBef>
              <a:spcAft>
                <a:spcPts val="450"/>
              </a:spcAft>
              <a:defRPr/>
            </a:pPr>
            <a:r>
              <a:rPr sz="1000" b="1" dirty="0">
                <a:solidFill>
                  <a:schemeClr val="tx1"/>
                </a:solidFill>
              </a:rPr>
              <a:t>Road Users: </a:t>
            </a:r>
            <a:r>
              <a:rPr sz="1000" dirty="0">
                <a:solidFill>
                  <a:schemeClr val="tx1"/>
                </a:solidFill>
              </a:rPr>
              <a:t>This includes drivers, cyclists, and pedestrians who use the roads regularly and are directly affected by the presence of potholes.</a:t>
            </a:r>
            <a:endParaRPr sz="1000" dirty="0">
              <a:solidFill>
                <a:schemeClr val="tx1"/>
              </a:solidFill>
            </a:endParaRPr>
          </a:p>
          <a:p>
            <a:pPr lvl="0" algn="just" defTabSz="914400" fontAlgn="ctr">
              <a:lnSpc>
                <a:spcPct val="75000"/>
              </a:lnSpc>
              <a:spcBef>
                <a:spcPts val="0"/>
              </a:spcBef>
              <a:spcAft>
                <a:spcPts val="450"/>
              </a:spcAft>
              <a:defRPr/>
            </a:pPr>
            <a:r>
              <a:rPr sz="1000" b="1" dirty="0">
                <a:solidFill>
                  <a:schemeClr val="tx1"/>
                </a:solidFill>
              </a:rPr>
              <a:t>Vehicle Owners:</a:t>
            </a:r>
            <a:r>
              <a:rPr sz="1000" dirty="0">
                <a:solidFill>
                  <a:schemeClr val="tx1"/>
                </a:solidFill>
              </a:rPr>
              <a:t> Potholes can cause significant damage to vehicles, leading to costly repairs. Therefore, vehicle owners have a vested interest in this issue.</a:t>
            </a:r>
            <a:endParaRPr sz="1000" dirty="0">
              <a:solidFill>
                <a:schemeClr val="tx1"/>
              </a:solidFill>
            </a:endParaRPr>
          </a:p>
          <a:p>
            <a:pPr lvl="0" algn="just" defTabSz="914400" fontAlgn="ctr">
              <a:lnSpc>
                <a:spcPct val="75000"/>
              </a:lnSpc>
              <a:spcBef>
                <a:spcPts val="0"/>
              </a:spcBef>
              <a:spcAft>
                <a:spcPts val="450"/>
              </a:spcAft>
              <a:defRPr/>
            </a:pPr>
            <a:r>
              <a:rPr sz="1000" b="1" dirty="0">
                <a:solidFill>
                  <a:schemeClr val="tx1"/>
                </a:solidFill>
              </a:rPr>
              <a:t>Public Transport Services: </a:t>
            </a:r>
            <a:r>
              <a:rPr sz="1000" dirty="0">
                <a:solidFill>
                  <a:schemeClr val="tx1"/>
                </a:solidFill>
              </a:rPr>
              <a:t>Buses, taxis, and other public transport services can be affected by potholes, impacting their efficiency and safety.</a:t>
            </a:r>
            <a:endParaRPr sz="1000" dirty="0">
              <a:solidFill>
                <a:schemeClr val="tx1"/>
              </a:solidFill>
            </a:endParaRPr>
          </a:p>
          <a:p>
            <a:pPr lvl="0" algn="just" defTabSz="914400" fontAlgn="ctr">
              <a:lnSpc>
                <a:spcPct val="75000"/>
              </a:lnSpc>
              <a:spcBef>
                <a:spcPts val="0"/>
              </a:spcBef>
              <a:spcAft>
                <a:spcPts val="450"/>
              </a:spcAft>
              <a:defRPr/>
            </a:pPr>
            <a:r>
              <a:rPr sz="1000" b="1" dirty="0">
                <a:solidFill>
                  <a:schemeClr val="tx1"/>
                </a:solidFill>
              </a:rPr>
              <a:t>Emergency Services:</a:t>
            </a:r>
            <a:r>
              <a:rPr sz="1000" dirty="0">
                <a:solidFill>
                  <a:schemeClr val="tx1"/>
                </a:solidFill>
              </a:rPr>
              <a:t> Ambulances, fire trucks, and police vehicles need clear and safe roads to respond to emergencies promptly.</a:t>
            </a:r>
            <a:endParaRPr sz="1000" dirty="0">
              <a:solidFill>
                <a:schemeClr val="tx1"/>
              </a:solidFill>
            </a:endParaRPr>
          </a:p>
          <a:p>
            <a:pPr lvl="0" algn="just" defTabSz="914400" fontAlgn="ctr">
              <a:lnSpc>
                <a:spcPct val="75000"/>
              </a:lnSpc>
              <a:spcBef>
                <a:spcPts val="0"/>
              </a:spcBef>
              <a:spcAft>
                <a:spcPts val="450"/>
              </a:spcAft>
              <a:defRPr/>
            </a:pPr>
            <a:r>
              <a:rPr sz="1000" b="1" dirty="0">
                <a:solidFill>
                  <a:schemeClr val="tx1"/>
                </a:solidFill>
              </a:rPr>
              <a:t>Insurance Companies:</a:t>
            </a:r>
            <a:r>
              <a:rPr sz="1000" dirty="0">
                <a:solidFill>
                  <a:schemeClr val="tx1"/>
                </a:solidFill>
              </a:rPr>
              <a:t> These companies may face increased claims due to accidents caused by potholes.</a:t>
            </a:r>
            <a:endParaRPr sz="1000" dirty="0">
              <a:solidFill>
                <a:schemeClr val="tx1"/>
              </a:solidFill>
            </a:endParaRPr>
          </a:p>
          <a:p>
            <a:pPr lvl="0" algn="just" defTabSz="914400" fontAlgn="ctr">
              <a:lnSpc>
                <a:spcPct val="75000"/>
              </a:lnSpc>
              <a:spcBef>
                <a:spcPts val="0"/>
              </a:spcBef>
              <a:spcAft>
                <a:spcPts val="450"/>
              </a:spcAft>
              <a:defRPr/>
            </a:pPr>
            <a:r>
              <a:rPr sz="1000" b="1" dirty="0">
                <a:solidFill>
                  <a:schemeClr val="tx1"/>
                </a:solidFill>
              </a:rPr>
              <a:t>Local Businesses:</a:t>
            </a:r>
            <a:r>
              <a:rPr sz="1000" dirty="0">
                <a:solidFill>
                  <a:schemeClr val="tx1"/>
                </a:solidFill>
              </a:rPr>
              <a:t> Businesses that rely on road transport for their operations can also be affected by the presence of potholes.</a:t>
            </a:r>
            <a:endParaRPr sz="1000" dirty="0">
              <a:solidFill>
                <a:schemeClr val="tx1"/>
              </a:solidFill>
            </a:endParaRPr>
          </a:p>
          <a:p>
            <a:pPr lvl="0" algn="just" defTabSz="914400" fontAlgn="ctr">
              <a:lnSpc>
                <a:spcPct val="75000"/>
              </a:lnSpc>
              <a:spcBef>
                <a:spcPts val="0"/>
              </a:spcBef>
              <a:spcAft>
                <a:spcPts val="450"/>
              </a:spcAft>
              <a:defRPr/>
            </a:pPr>
            <a:r>
              <a:rPr sz="1000" b="1" dirty="0">
                <a:solidFill>
                  <a:schemeClr val="tx1"/>
                </a:solidFill>
              </a:rPr>
              <a:t>Community Residents:</a:t>
            </a:r>
            <a:r>
              <a:rPr sz="1000" dirty="0">
                <a:solidFill>
                  <a:schemeClr val="tx1"/>
                </a:solidFill>
              </a:rPr>
              <a:t> Local residents may face decreased quality of life due to traffic delays, noise from road repair work, and potential safety hazards.</a:t>
            </a:r>
            <a:endParaRPr sz="1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2"/>
          <p:cNvSpPr/>
          <p:nvPr/>
        </p:nvSpPr>
        <p:spPr>
          <a:xfrm>
            <a:off x="6182360" y="963295"/>
            <a:ext cx="5613400" cy="54070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de-DE" sz="1120" b="1" i="0" u="none" strike="noStrike" kern="1200" cap="none" spc="0" normalizeH="0" baseline="0" noProof="0" dirty="0">
                <a:ln>
                  <a:noFill/>
                </a:ln>
                <a:solidFill>
                  <a:schemeClr val="tx1"/>
                </a:solidFill>
                <a:effectLst/>
                <a:uLnTx/>
                <a:uFillTx/>
                <a:latin typeface="+mn-ea"/>
                <a:cs typeface="+mn-ea"/>
              </a:rPr>
              <a:t>Data Collection:</a:t>
            </a:r>
            <a:r>
              <a:rPr kumimoji="0" lang="de-DE" sz="1120" b="0" i="0" u="none" strike="noStrike" kern="1200" cap="none" spc="0" normalizeH="0" baseline="0" noProof="0" dirty="0">
                <a:ln>
                  <a:noFill/>
                </a:ln>
                <a:solidFill>
                  <a:schemeClr val="tx1"/>
                </a:solidFill>
                <a:effectLst/>
                <a:uLnTx/>
                <a:uFillTx/>
                <a:latin typeface="+mn-ea"/>
                <a:cs typeface="+mn-ea"/>
              </a:rPr>
              <a:t> The first step would be to collect data. This could involve images and sensor data from various sources like cars, drones, or street cameras. The data should include various scenarios with different types of roads, lighting conditions, and potholes.</a:t>
            </a:r>
            <a:endParaRPr kumimoji="0" lang="de-DE" sz="1120" b="0" i="0" u="none" strike="noStrike" kern="1200" cap="none" spc="0" normalizeH="0" baseline="0" noProof="0" dirty="0">
              <a:ln>
                <a:noFill/>
              </a:ln>
              <a:solidFill>
                <a:schemeClr val="tx1"/>
              </a:solidFill>
              <a:effectLst/>
              <a:uLnTx/>
              <a:uFillTx/>
              <a:latin typeface="+mn-ea"/>
              <a:cs typeface="+mn-ea"/>
            </a:endParaRPr>
          </a:p>
          <a:p>
            <a:pPr marL="0" marR="0" lvl="0" indent="0" algn="just" defTabSz="457200" rtl="0" eaLnBrk="1" fontAlgn="auto" latinLnBrk="0" hangingPunct="1">
              <a:lnSpc>
                <a:spcPct val="100000"/>
              </a:lnSpc>
              <a:spcBef>
                <a:spcPts val="0"/>
              </a:spcBef>
              <a:spcAft>
                <a:spcPts val="0"/>
              </a:spcAft>
              <a:buClrTx/>
              <a:buSzTx/>
              <a:buFontTx/>
              <a:buNone/>
              <a:defRPr/>
            </a:pPr>
            <a:r>
              <a:rPr kumimoji="0" lang="de-DE" sz="1120" b="1" i="0" u="none" strike="noStrike" kern="1200" cap="none" spc="0" normalizeH="0" baseline="0" noProof="0" dirty="0">
                <a:ln>
                  <a:noFill/>
                </a:ln>
                <a:solidFill>
                  <a:schemeClr val="tx1"/>
                </a:solidFill>
                <a:effectLst/>
                <a:uLnTx/>
                <a:uFillTx/>
                <a:latin typeface="+mn-ea"/>
                <a:cs typeface="+mn-ea"/>
              </a:rPr>
              <a:t>Data Preprocessing:</a:t>
            </a:r>
            <a:r>
              <a:rPr kumimoji="0" lang="de-DE" sz="1120" b="0" i="0" u="none" strike="noStrike" kern="1200" cap="none" spc="0" normalizeH="0" baseline="0" noProof="0" dirty="0">
                <a:ln>
                  <a:noFill/>
                </a:ln>
                <a:solidFill>
                  <a:schemeClr val="tx1"/>
                </a:solidFill>
                <a:effectLst/>
                <a:uLnTx/>
                <a:uFillTx/>
                <a:latin typeface="+mn-ea"/>
                <a:cs typeface="+mn-ea"/>
              </a:rPr>
              <a:t> The collected data would need to be preprocessed. This could involve cleaning the data, handling missing values, and normalizing the data for better model performance.</a:t>
            </a:r>
            <a:endParaRPr kumimoji="0" lang="de-DE" sz="1120" b="0" i="0" u="none" strike="noStrike" kern="1200" cap="none" spc="0" normalizeH="0" baseline="0" noProof="0" dirty="0">
              <a:ln>
                <a:noFill/>
              </a:ln>
              <a:solidFill>
                <a:schemeClr val="tx1"/>
              </a:solidFill>
              <a:effectLst/>
              <a:uLnTx/>
              <a:uFillTx/>
              <a:latin typeface="+mn-ea"/>
              <a:cs typeface="+mn-ea"/>
            </a:endParaRPr>
          </a:p>
          <a:p>
            <a:pPr marL="0" marR="0" lvl="0" indent="0" algn="just" defTabSz="457200" rtl="0" eaLnBrk="1" fontAlgn="auto" latinLnBrk="0" hangingPunct="1">
              <a:lnSpc>
                <a:spcPct val="100000"/>
              </a:lnSpc>
              <a:spcBef>
                <a:spcPts val="0"/>
              </a:spcBef>
              <a:spcAft>
                <a:spcPts val="0"/>
              </a:spcAft>
              <a:buClrTx/>
              <a:buSzTx/>
              <a:buFontTx/>
              <a:buNone/>
              <a:defRPr/>
            </a:pPr>
            <a:r>
              <a:rPr kumimoji="0" lang="de-DE" sz="1120" b="1" i="0" u="none" strike="noStrike" kern="1200" cap="none" spc="0" normalizeH="0" baseline="0" noProof="0" dirty="0">
                <a:ln>
                  <a:noFill/>
                </a:ln>
                <a:solidFill>
                  <a:schemeClr val="tx1"/>
                </a:solidFill>
                <a:effectLst/>
                <a:uLnTx/>
                <a:uFillTx/>
                <a:latin typeface="+mn-ea"/>
                <a:cs typeface="+mn-ea"/>
              </a:rPr>
              <a:t>Model Training: </a:t>
            </a:r>
            <a:r>
              <a:rPr kumimoji="0" lang="de-DE" sz="1120" b="0" i="0" u="none" strike="noStrike" kern="1200" cap="none" spc="0" normalizeH="0" baseline="0" noProof="0" dirty="0">
                <a:ln>
                  <a:noFill/>
                </a:ln>
                <a:solidFill>
                  <a:schemeClr val="tx1"/>
                </a:solidFill>
                <a:effectLst/>
                <a:uLnTx/>
                <a:uFillTx/>
                <a:latin typeface="+mn-ea"/>
                <a:cs typeface="+mn-ea"/>
              </a:rPr>
              <a:t>The preprocessed data would be used to train a machine learning model. This could be a convolutional neural network (CNN), which is particularly effective for image recognition tasks. The model would be trained to recognize potholes in the input data.</a:t>
            </a:r>
            <a:endParaRPr kumimoji="0" lang="de-DE" sz="1120" b="0" i="0" u="none" strike="noStrike" kern="1200" cap="none" spc="0" normalizeH="0" baseline="0" noProof="0" dirty="0">
              <a:ln>
                <a:noFill/>
              </a:ln>
              <a:solidFill>
                <a:schemeClr val="tx1"/>
              </a:solidFill>
              <a:effectLst/>
              <a:uLnTx/>
              <a:uFillTx/>
              <a:latin typeface="+mn-ea"/>
              <a:cs typeface="+mn-ea"/>
            </a:endParaRPr>
          </a:p>
          <a:p>
            <a:pPr marL="0" marR="0" lvl="0" indent="0" algn="just" defTabSz="457200" rtl="0" eaLnBrk="1" fontAlgn="auto" latinLnBrk="0" hangingPunct="1">
              <a:lnSpc>
                <a:spcPct val="100000"/>
              </a:lnSpc>
              <a:spcBef>
                <a:spcPts val="0"/>
              </a:spcBef>
              <a:spcAft>
                <a:spcPts val="0"/>
              </a:spcAft>
              <a:buClrTx/>
              <a:buSzTx/>
              <a:buFontTx/>
              <a:buNone/>
              <a:defRPr/>
            </a:pPr>
            <a:r>
              <a:rPr kumimoji="0" lang="de-DE" sz="1120" b="1" i="0" u="none" strike="noStrike" kern="1200" cap="none" spc="0" normalizeH="0" baseline="0" noProof="0" dirty="0">
                <a:ln>
                  <a:noFill/>
                </a:ln>
                <a:solidFill>
                  <a:schemeClr val="tx1"/>
                </a:solidFill>
                <a:effectLst/>
                <a:uLnTx/>
                <a:uFillTx/>
                <a:latin typeface="+mn-ea"/>
                <a:cs typeface="+mn-ea"/>
              </a:rPr>
              <a:t>Model Testing and Validation:</a:t>
            </a:r>
            <a:r>
              <a:rPr kumimoji="0" lang="de-DE" sz="1120" b="0" i="0" u="none" strike="noStrike" kern="1200" cap="none" spc="0" normalizeH="0" baseline="0" noProof="0" dirty="0">
                <a:ln>
                  <a:noFill/>
                </a:ln>
                <a:solidFill>
                  <a:schemeClr val="tx1"/>
                </a:solidFill>
                <a:effectLst/>
                <a:uLnTx/>
                <a:uFillTx/>
                <a:latin typeface="+mn-ea"/>
                <a:cs typeface="+mn-ea"/>
              </a:rPr>
              <a:t> The trained model would be tested and validated using a separate dataset. This helps ensure that the model can accurately detect potholes in new, unseen data.</a:t>
            </a:r>
            <a:endParaRPr kumimoji="0" lang="de-DE" sz="1120" b="0" i="0" u="none" strike="noStrike" kern="1200" cap="none" spc="0" normalizeH="0" baseline="0" noProof="0" dirty="0">
              <a:ln>
                <a:noFill/>
              </a:ln>
              <a:solidFill>
                <a:schemeClr val="tx1"/>
              </a:solidFill>
              <a:effectLst/>
              <a:uLnTx/>
              <a:uFillTx/>
              <a:latin typeface="+mn-ea"/>
              <a:cs typeface="+mn-ea"/>
            </a:endParaRPr>
          </a:p>
          <a:p>
            <a:pPr marL="0" marR="0" lvl="0" indent="0" algn="just" defTabSz="457200" rtl="0" eaLnBrk="1" fontAlgn="auto" latinLnBrk="0" hangingPunct="1">
              <a:lnSpc>
                <a:spcPct val="100000"/>
              </a:lnSpc>
              <a:spcBef>
                <a:spcPts val="0"/>
              </a:spcBef>
              <a:spcAft>
                <a:spcPts val="0"/>
              </a:spcAft>
              <a:buClrTx/>
              <a:buSzTx/>
              <a:buFontTx/>
              <a:buNone/>
              <a:defRPr/>
            </a:pPr>
            <a:r>
              <a:rPr kumimoji="0" lang="de-DE" sz="1120" b="1" i="0" u="none" strike="noStrike" kern="1200" cap="none" spc="0" normalizeH="0" baseline="0" noProof="0" dirty="0">
                <a:ln>
                  <a:noFill/>
                </a:ln>
                <a:solidFill>
                  <a:schemeClr val="tx1"/>
                </a:solidFill>
                <a:effectLst/>
                <a:uLnTx/>
                <a:uFillTx/>
                <a:latin typeface="+mn-ea"/>
                <a:cs typeface="+mn-ea"/>
              </a:rPr>
              <a:t>Real-time Pothole Detection: </a:t>
            </a:r>
            <a:r>
              <a:rPr kumimoji="0" lang="de-DE" sz="1120" b="0" i="0" u="none" strike="noStrike" kern="1200" cap="none" spc="0" normalizeH="0" baseline="0" noProof="0" dirty="0">
                <a:ln>
                  <a:noFill/>
                </a:ln>
                <a:solidFill>
                  <a:schemeClr val="tx1"/>
                </a:solidFill>
                <a:effectLst/>
                <a:uLnTx/>
                <a:uFillTx/>
                <a:latin typeface="+mn-ea"/>
                <a:cs typeface="+mn-ea"/>
              </a:rPr>
              <a:t>Once the model is trained and validated, it can be deployed for real-time pothole detection. As new data comes in from cars, drones, or street cameras, the model can identify potholes and their locations.</a:t>
            </a:r>
            <a:endParaRPr kumimoji="0" lang="de-DE" sz="1120" b="0" i="0" u="none" strike="noStrike" kern="1200" cap="none" spc="0" normalizeH="0" baseline="0" noProof="0" dirty="0">
              <a:ln>
                <a:noFill/>
              </a:ln>
              <a:solidFill>
                <a:schemeClr val="tx1"/>
              </a:solidFill>
              <a:effectLst/>
              <a:uLnTx/>
              <a:uFillTx/>
              <a:latin typeface="+mn-ea"/>
              <a:cs typeface="+mn-ea"/>
            </a:endParaRPr>
          </a:p>
          <a:p>
            <a:pPr marL="0" marR="0" lvl="0" indent="0" algn="just" defTabSz="457200" rtl="0" eaLnBrk="1" fontAlgn="auto" latinLnBrk="0" hangingPunct="1">
              <a:lnSpc>
                <a:spcPct val="100000"/>
              </a:lnSpc>
              <a:spcBef>
                <a:spcPts val="0"/>
              </a:spcBef>
              <a:spcAft>
                <a:spcPts val="0"/>
              </a:spcAft>
              <a:buClrTx/>
              <a:buSzTx/>
              <a:buFontTx/>
              <a:buNone/>
              <a:defRPr/>
            </a:pPr>
            <a:r>
              <a:rPr kumimoji="0" lang="de-DE" sz="1120" b="1" i="0" u="none" strike="noStrike" kern="1200" cap="none" spc="0" normalizeH="0" baseline="0" noProof="0" dirty="0">
                <a:ln>
                  <a:noFill/>
                </a:ln>
                <a:solidFill>
                  <a:schemeClr val="tx1"/>
                </a:solidFill>
                <a:effectLst/>
                <a:uLnTx/>
                <a:uFillTx/>
                <a:latin typeface="+mn-ea"/>
                <a:cs typeface="+mn-ea"/>
              </a:rPr>
              <a:t>HUD Integration:</a:t>
            </a:r>
            <a:r>
              <a:rPr kumimoji="0" lang="de-DE" sz="1120" b="0" i="0" u="none" strike="noStrike" kern="1200" cap="none" spc="0" normalizeH="0" baseline="0" noProof="0" dirty="0">
                <a:ln>
                  <a:noFill/>
                </a:ln>
                <a:solidFill>
                  <a:schemeClr val="tx1"/>
                </a:solidFill>
                <a:effectLst/>
                <a:uLnTx/>
                <a:uFillTx/>
                <a:latin typeface="+mn-ea"/>
                <a:cs typeface="+mn-ea"/>
              </a:rPr>
              <a:t> Integrate the pothole detection system with the vehicle’s HUD. When a pothole is detected, its location can be visually highlighted on the HUD in real-time.</a:t>
            </a:r>
            <a:endParaRPr kumimoji="0" lang="de-DE" sz="1120" b="0" i="0" u="none" strike="noStrike" kern="1200" cap="none" spc="0" normalizeH="0" baseline="0" noProof="0" dirty="0">
              <a:ln>
                <a:noFill/>
              </a:ln>
              <a:solidFill>
                <a:schemeClr val="tx1"/>
              </a:solidFill>
              <a:effectLst/>
              <a:uLnTx/>
              <a:uFillTx/>
              <a:latin typeface="+mn-ea"/>
              <a:cs typeface="+mn-ea"/>
            </a:endParaRPr>
          </a:p>
          <a:p>
            <a:pPr marL="0" marR="0" lvl="0" indent="0" algn="just" defTabSz="457200" rtl="0" eaLnBrk="1" fontAlgn="auto" latinLnBrk="0" hangingPunct="1">
              <a:lnSpc>
                <a:spcPct val="100000"/>
              </a:lnSpc>
              <a:spcBef>
                <a:spcPts val="0"/>
              </a:spcBef>
              <a:spcAft>
                <a:spcPts val="0"/>
              </a:spcAft>
              <a:buClrTx/>
              <a:buSzTx/>
              <a:buFontTx/>
              <a:buNone/>
              <a:defRPr/>
            </a:pPr>
            <a:r>
              <a:rPr kumimoji="0" lang="de-DE" sz="1120" b="1" i="0" u="none" strike="noStrike" kern="1200" cap="none" spc="0" normalizeH="0" baseline="0" noProof="0" dirty="0">
                <a:ln>
                  <a:noFill/>
                </a:ln>
                <a:solidFill>
                  <a:schemeClr val="tx1"/>
                </a:solidFill>
                <a:effectLst/>
                <a:uLnTx/>
                <a:uFillTx/>
                <a:latin typeface="+mn-ea"/>
                <a:cs typeface="+mn-ea"/>
              </a:rPr>
              <a:t>Hazard Alerts:</a:t>
            </a:r>
            <a:r>
              <a:rPr kumimoji="0" lang="de-DE" sz="1120" b="0" i="0" u="none" strike="noStrike" kern="1200" cap="none" spc="0" normalizeH="0" baseline="0" noProof="0" dirty="0">
                <a:ln>
                  <a:noFill/>
                </a:ln>
                <a:solidFill>
                  <a:schemeClr val="tx1"/>
                </a:solidFill>
                <a:effectLst/>
                <a:uLnTx/>
                <a:uFillTx/>
                <a:latin typeface="+mn-ea"/>
                <a:cs typeface="+mn-ea"/>
              </a:rPr>
              <a:t> If the detected pothole’s depth is greater than the vehicle’s ground clearance, issue a hazard alert on the HUD.</a:t>
            </a:r>
            <a:endParaRPr kumimoji="0" lang="de-DE" sz="1120" b="0" i="0" u="none" strike="noStrike" kern="1200" cap="none" spc="0" normalizeH="0" baseline="0" noProof="0" dirty="0">
              <a:ln>
                <a:noFill/>
              </a:ln>
              <a:solidFill>
                <a:schemeClr val="tx1"/>
              </a:solidFill>
              <a:effectLst/>
              <a:uLnTx/>
              <a:uFillTx/>
              <a:latin typeface="+mn-ea"/>
              <a:cs typeface="+mn-ea"/>
            </a:endParaRPr>
          </a:p>
          <a:p>
            <a:pPr marL="0" marR="0" lvl="0" indent="0" algn="just" defTabSz="457200" rtl="0" eaLnBrk="1" fontAlgn="auto" latinLnBrk="0" hangingPunct="1">
              <a:lnSpc>
                <a:spcPct val="100000"/>
              </a:lnSpc>
              <a:spcBef>
                <a:spcPts val="0"/>
              </a:spcBef>
              <a:spcAft>
                <a:spcPts val="0"/>
              </a:spcAft>
              <a:buClrTx/>
              <a:buSzTx/>
              <a:buFontTx/>
              <a:buNone/>
              <a:defRPr/>
            </a:pPr>
            <a:r>
              <a:rPr kumimoji="0" lang="de-DE" sz="1120" b="1" i="0" u="none" strike="noStrike" kern="1200" cap="none" spc="0" normalizeH="0" baseline="0" noProof="0" dirty="0">
                <a:ln>
                  <a:noFill/>
                </a:ln>
                <a:solidFill>
                  <a:schemeClr val="tx1"/>
                </a:solidFill>
                <a:effectLst/>
                <a:uLnTx/>
                <a:uFillTx/>
                <a:latin typeface="+mn-ea"/>
                <a:cs typeface="+mn-ea"/>
              </a:rPr>
              <a:t>Real-time Updates:</a:t>
            </a:r>
            <a:r>
              <a:rPr kumimoji="0" lang="de-DE" sz="1120" b="0" i="0" u="none" strike="noStrike" kern="1200" cap="none" spc="0" normalizeH="0" baseline="0" noProof="0" dirty="0">
                <a:ln>
                  <a:noFill/>
                </a:ln>
                <a:solidFill>
                  <a:schemeClr val="tx1"/>
                </a:solidFill>
                <a:effectLst/>
                <a:uLnTx/>
                <a:uFillTx/>
                <a:latin typeface="+mn-ea"/>
                <a:cs typeface="+mn-ea"/>
              </a:rPr>
              <a:t> Continuously update the HUD with real-time data as the vehicle moves, allowing for dynamic highlighting of potholes and other road hazards.</a:t>
            </a:r>
            <a:endParaRPr kumimoji="0" lang="de-DE" sz="1120" b="0" i="0" u="none" strike="noStrike" kern="1200" cap="none" spc="0" normalizeH="0" baseline="0" noProof="0" dirty="0">
              <a:ln>
                <a:noFill/>
              </a:ln>
              <a:solidFill>
                <a:schemeClr val="tx1"/>
              </a:solidFill>
              <a:effectLst/>
              <a:uLnTx/>
              <a:uFillTx/>
              <a:latin typeface="+mn-ea"/>
              <a:cs typeface="+mn-ea"/>
            </a:endParaRPr>
          </a:p>
          <a:p>
            <a:pPr marL="0" marR="0" lvl="0" indent="0" algn="just" defTabSz="457200" rtl="0" eaLnBrk="1" fontAlgn="auto" latinLnBrk="0" hangingPunct="1">
              <a:lnSpc>
                <a:spcPct val="100000"/>
              </a:lnSpc>
              <a:spcBef>
                <a:spcPts val="0"/>
              </a:spcBef>
              <a:spcAft>
                <a:spcPts val="0"/>
              </a:spcAft>
              <a:buClrTx/>
              <a:buSzTx/>
              <a:buFontTx/>
              <a:buNone/>
              <a:defRPr/>
            </a:pPr>
            <a:r>
              <a:rPr kumimoji="0" lang="de-DE" sz="1120" b="1" i="0" u="none" strike="noStrike" kern="1200" cap="none" spc="0" normalizeH="0" baseline="0" noProof="0" dirty="0">
                <a:ln>
                  <a:noFill/>
                </a:ln>
                <a:solidFill>
                  <a:schemeClr val="tx1"/>
                </a:solidFill>
                <a:effectLst/>
                <a:uLnTx/>
                <a:uFillTx/>
                <a:latin typeface="+mn-ea"/>
                <a:cs typeface="+mn-ea"/>
              </a:rPr>
              <a:t>Reporting System:</a:t>
            </a:r>
            <a:r>
              <a:rPr kumimoji="0" lang="de-DE" sz="1120" b="0" i="0" u="none" strike="noStrike" kern="1200" cap="none" spc="0" normalizeH="0" baseline="0" noProof="0" dirty="0">
                <a:ln>
                  <a:noFill/>
                </a:ln>
                <a:solidFill>
                  <a:schemeClr val="tx1"/>
                </a:solidFill>
                <a:effectLst/>
                <a:uLnTx/>
                <a:uFillTx/>
                <a:latin typeface="+mn-ea"/>
                <a:cs typeface="+mn-ea"/>
              </a:rPr>
              <a:t> The system could also include a reporting feature. When a pothole is detected, the system could automatically report it to the relevant authorities for repair.</a:t>
            </a:r>
            <a:endParaRPr kumimoji="0" lang="de-DE" sz="1120" b="0" i="0" u="none" strike="noStrike" kern="1200" cap="none" spc="0" normalizeH="0" baseline="0" noProof="0" dirty="0">
              <a:ln>
                <a:noFill/>
              </a:ln>
              <a:solidFill>
                <a:schemeClr val="tx1"/>
              </a:solidFill>
              <a:effectLst/>
              <a:uLnTx/>
              <a:uFillTx/>
              <a:latin typeface="+mn-ea"/>
              <a:cs typeface="+mn-ea"/>
            </a:endParaRPr>
          </a:p>
          <a:p>
            <a:pPr marL="0" marR="0" lvl="0" indent="0" algn="just" defTabSz="457200" rtl="0" eaLnBrk="1" fontAlgn="auto" latinLnBrk="0" hangingPunct="1">
              <a:lnSpc>
                <a:spcPct val="100000"/>
              </a:lnSpc>
              <a:spcBef>
                <a:spcPts val="0"/>
              </a:spcBef>
              <a:spcAft>
                <a:spcPts val="0"/>
              </a:spcAft>
              <a:buClrTx/>
              <a:buSzTx/>
              <a:buFontTx/>
              <a:buNone/>
              <a:defRPr/>
            </a:pPr>
            <a:r>
              <a:rPr kumimoji="0" lang="de-DE" sz="1120" b="1" i="0" u="none" strike="noStrike" kern="1200" cap="none" spc="0" normalizeH="0" baseline="0" noProof="0" dirty="0">
                <a:ln>
                  <a:noFill/>
                </a:ln>
                <a:solidFill>
                  <a:schemeClr val="tx1"/>
                </a:solidFill>
                <a:effectLst/>
                <a:uLnTx/>
                <a:uFillTx/>
                <a:latin typeface="+mn-ea"/>
                <a:cs typeface="+mn-ea"/>
              </a:rPr>
              <a:t>Continuous Learning: </a:t>
            </a:r>
            <a:r>
              <a:rPr kumimoji="0" lang="de-DE" sz="1120" b="0" i="0" u="none" strike="noStrike" kern="1200" cap="none" spc="0" normalizeH="0" baseline="0" noProof="0" dirty="0">
                <a:ln>
                  <a:noFill/>
                </a:ln>
                <a:solidFill>
                  <a:schemeClr val="tx1"/>
                </a:solidFill>
                <a:effectLst/>
                <a:uLnTx/>
                <a:uFillTx/>
                <a:latin typeface="+mn-ea"/>
                <a:cs typeface="+mn-ea"/>
              </a:rPr>
              <a:t>As the system is used, it can continue to learn and improve its accuracy. This could involve retraining the model with new data or using reinforcement learning techniques.</a:t>
            </a:r>
            <a:endParaRPr kumimoji="0" lang="de-DE" sz="1120" b="0" i="0" u="none" strike="noStrike" kern="1200" cap="none" spc="0" normalizeH="0" baseline="0" noProof="0" dirty="0">
              <a:ln>
                <a:noFill/>
              </a:ln>
              <a:solidFill>
                <a:schemeClr val="tx1"/>
              </a:solidFill>
              <a:effectLst/>
              <a:uLnTx/>
              <a:uFillTx/>
              <a:latin typeface="+mn-ea"/>
              <a:cs typeface="+mn-ea"/>
            </a:endParaRPr>
          </a:p>
          <a:p>
            <a:pPr marL="0" marR="0" lvl="0" indent="0" algn="just" defTabSz="457200" rtl="0" eaLnBrk="1" fontAlgn="auto" latinLnBrk="0" hangingPunct="1">
              <a:lnSpc>
                <a:spcPct val="100000"/>
              </a:lnSpc>
              <a:spcBef>
                <a:spcPts val="0"/>
              </a:spcBef>
              <a:spcAft>
                <a:spcPts val="0"/>
              </a:spcAft>
              <a:buClrTx/>
              <a:buSzTx/>
              <a:buFontTx/>
              <a:buNone/>
              <a:defRPr/>
            </a:pPr>
            <a:r>
              <a:rPr kumimoji="0" lang="de-DE" sz="1120" b="0" i="0" u="none" strike="noStrike" kern="1200" cap="none" spc="0" normalizeH="0" baseline="0" noProof="0" dirty="0">
                <a:ln>
                  <a:noFill/>
                </a:ln>
                <a:solidFill>
                  <a:schemeClr val="tx1"/>
                </a:solidFill>
                <a:effectLst/>
                <a:uLnTx/>
                <a:uFillTx/>
                <a:latin typeface="+mn-ea"/>
                <a:cs typeface="+mn-ea"/>
              </a:rPr>
              <a:t>This AI and Machine Learning-based system could significantly improve the speed and accuracy of pothole detection, leading to safer roads.</a:t>
            </a:r>
            <a:endParaRPr kumimoji="0" lang="de-DE" sz="1120" b="0" i="0" u="none" strike="noStrike" kern="1200" cap="none" spc="0" normalizeH="0" baseline="0" noProof="0" dirty="0">
              <a:ln>
                <a:noFill/>
              </a:ln>
              <a:solidFill>
                <a:schemeClr val="tx1"/>
              </a:solidFill>
              <a:effectLst/>
              <a:uLnTx/>
              <a:uFillTx/>
              <a:latin typeface="+mn-ea"/>
              <a:cs typeface="+mn-ea"/>
            </a:endParaRPr>
          </a:p>
        </p:txBody>
      </p:sp>
      <p:sp>
        <p:nvSpPr>
          <p:cNvPr id="3" name="Rechteck 12"/>
          <p:cNvSpPr/>
          <p:nvPr/>
        </p:nvSpPr>
        <p:spPr>
          <a:xfrm>
            <a:off x="406400" y="963295"/>
            <a:ext cx="5613400" cy="54070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de-DE" sz="1200" b="0" i="0" u="none" strike="noStrike" kern="1200" cap="none" spc="0" normalizeH="0" baseline="0" noProof="0" dirty="0">
                <a:ln>
                  <a:noFill/>
                </a:ln>
                <a:solidFill>
                  <a:schemeClr val="tx1"/>
                </a:solidFill>
                <a:effectLst/>
                <a:uLnTx/>
                <a:uFillTx/>
                <a:latin typeface="+mn-ea"/>
                <a:cs typeface="+mn-ea"/>
              </a:rPr>
              <a:t>Pothole detection technology in cars is an emerging field that uses artificial intelligence (AI) and machine learning to identify road hazards in real time. </a:t>
            </a:r>
            <a:r>
              <a:rPr kumimoji="0" lang="en-US" altLang="de-DE" sz="1200" b="0" i="0" u="none" strike="noStrike" kern="1200" cap="none" spc="0" normalizeH="0" baseline="0" noProof="0" dirty="0">
                <a:ln>
                  <a:noFill/>
                </a:ln>
                <a:solidFill>
                  <a:schemeClr val="tx1"/>
                </a:solidFill>
                <a:effectLst/>
                <a:uLnTx/>
                <a:uFillTx/>
                <a:latin typeface="+mn-ea"/>
                <a:cs typeface="+mn-ea"/>
              </a:rPr>
              <a:t>T</a:t>
            </a:r>
            <a:r>
              <a:rPr kumimoji="0" lang="de-DE" sz="1200" b="0" i="0" u="none" strike="noStrike" kern="1200" cap="none" spc="0" normalizeH="0" baseline="0" noProof="0" dirty="0">
                <a:ln>
                  <a:noFill/>
                </a:ln>
                <a:solidFill>
                  <a:schemeClr val="tx1"/>
                </a:solidFill>
                <a:effectLst/>
                <a:uLnTx/>
                <a:uFillTx/>
                <a:latin typeface="+mn-ea"/>
                <a:cs typeface="+mn-ea"/>
              </a:rPr>
              <a:t>he process of creating a technology that can spot road hazards such as potholes, broken drains, and manhole covers, and share this data with other vehicles and road authorities.</a:t>
            </a:r>
            <a:r>
              <a:rPr kumimoji="0" lang="en-US" altLang="de-DE" sz="1200" b="0" i="0" u="none" strike="noStrike" kern="1200" cap="none" spc="0" normalizeH="0" baseline="0" noProof="0" dirty="0">
                <a:ln>
                  <a:noFill/>
                </a:ln>
                <a:solidFill>
                  <a:schemeClr val="tx1"/>
                </a:solidFill>
                <a:effectLst/>
                <a:uLnTx/>
                <a:uFillTx/>
                <a:latin typeface="+mn-ea"/>
                <a:cs typeface="+mn-ea"/>
              </a:rPr>
              <a:t> </a:t>
            </a:r>
            <a:r>
              <a:rPr kumimoji="0" lang="de-DE" sz="1200" b="0" i="0" u="none" strike="noStrike" kern="1200" cap="none" spc="0" normalizeH="0" baseline="0" noProof="0" dirty="0">
                <a:ln>
                  <a:noFill/>
                </a:ln>
                <a:solidFill>
                  <a:schemeClr val="tx1"/>
                </a:solidFill>
                <a:effectLst/>
                <a:uLnTx/>
                <a:uFillTx/>
                <a:latin typeface="+mn-ea"/>
                <a:cs typeface="+mn-ea"/>
              </a:rPr>
              <a:t>The ultimate aim is to refine this “Pothole Alert” system to the point where it can automatically tweak a car’s suspension to lessen the impact of known road flaws.</a:t>
            </a:r>
            <a:r>
              <a:rPr kumimoji="0" lang="en-US" altLang="de-DE" sz="1200" b="0" i="0" u="none" strike="noStrike" kern="1200" cap="none" spc="0" normalizeH="0" baseline="0" noProof="0" dirty="0">
                <a:ln>
                  <a:noFill/>
                </a:ln>
                <a:solidFill>
                  <a:schemeClr val="tx1"/>
                </a:solidFill>
                <a:effectLst/>
                <a:uLnTx/>
                <a:uFillTx/>
                <a:latin typeface="+mn-ea"/>
                <a:cs typeface="+mn-ea"/>
              </a:rPr>
              <a:t>B</a:t>
            </a:r>
            <a:r>
              <a:rPr kumimoji="0" lang="de-DE" sz="1200" b="0" i="0" u="none" strike="noStrike" kern="1200" cap="none" spc="0" normalizeH="0" baseline="0" noProof="0" dirty="0">
                <a:ln>
                  <a:noFill/>
                </a:ln>
                <a:solidFill>
                  <a:schemeClr val="tx1"/>
                </a:solidFill>
                <a:effectLst/>
                <a:uLnTx/>
                <a:uFillTx/>
                <a:latin typeface="+mn-ea"/>
                <a:cs typeface="+mn-ea"/>
              </a:rPr>
              <a:t>y tracking the movement of the vehicle and changes in the suspension height, the car can continually adjust its suspension characteristics, offering passengers a smoother ride over bumpy and damaged road surfaces.</a:t>
            </a:r>
            <a:r>
              <a:rPr kumimoji="0" lang="en-US" altLang="de-DE" sz="1200" b="0" i="0" u="none" strike="noStrike" kern="1200" cap="none" spc="0" normalizeH="0" baseline="0" noProof="0" dirty="0">
                <a:ln>
                  <a:noFill/>
                </a:ln>
                <a:solidFill>
                  <a:schemeClr val="tx1"/>
                </a:solidFill>
                <a:effectLst/>
                <a:uLnTx/>
                <a:uFillTx/>
                <a:latin typeface="+mn-ea"/>
                <a:cs typeface="+mn-ea"/>
              </a:rPr>
              <a:t> T</a:t>
            </a:r>
            <a:r>
              <a:rPr kumimoji="0" lang="de-DE" sz="1200" b="0" i="0" u="none" strike="noStrike" kern="1200" cap="none" spc="0" normalizeH="0" baseline="0" noProof="0" dirty="0">
                <a:ln>
                  <a:noFill/>
                </a:ln>
                <a:solidFill>
                  <a:schemeClr val="tx1"/>
                </a:solidFill>
                <a:effectLst/>
                <a:uLnTx/>
                <a:uFillTx/>
                <a:latin typeface="+mn-ea"/>
                <a:cs typeface="+mn-ea"/>
              </a:rPr>
              <a:t>he data collected from vehicle sensors not only enhances the comfort of the ride for </a:t>
            </a:r>
            <a:r>
              <a:rPr kumimoji="0" lang="en-US" altLang="de-DE" sz="1200" b="0" i="0" u="none" strike="noStrike" kern="1200" cap="none" spc="0" normalizeH="0" baseline="0" noProof="0" dirty="0">
                <a:ln>
                  <a:noFill/>
                </a:ln>
                <a:solidFill>
                  <a:schemeClr val="tx1"/>
                </a:solidFill>
                <a:effectLst/>
                <a:uLnTx/>
                <a:uFillTx/>
                <a:latin typeface="+mn-ea"/>
                <a:cs typeface="+mn-ea"/>
              </a:rPr>
              <a:t>the</a:t>
            </a:r>
            <a:r>
              <a:rPr kumimoji="0" lang="de-DE" sz="1200" b="0" i="0" u="none" strike="noStrike" kern="1200" cap="none" spc="0" normalizeH="0" baseline="0" noProof="0" dirty="0">
                <a:ln>
                  <a:noFill/>
                </a:ln>
                <a:solidFill>
                  <a:schemeClr val="tx1"/>
                </a:solidFill>
                <a:effectLst/>
                <a:uLnTx/>
                <a:uFillTx/>
                <a:latin typeface="+mn-ea"/>
                <a:cs typeface="+mn-ea"/>
              </a:rPr>
              <a:t> customers but also has immense potential to be converted into ‘big data’.</a:t>
            </a:r>
            <a:r>
              <a:rPr kumimoji="0" lang="en-US" altLang="de-DE" sz="1200" b="0" i="0" u="none" strike="noStrike" kern="1200" cap="none" spc="0" normalizeH="0" baseline="0" noProof="0" dirty="0">
                <a:ln>
                  <a:noFill/>
                </a:ln>
                <a:solidFill>
                  <a:schemeClr val="tx1"/>
                </a:solidFill>
                <a:effectLst/>
                <a:uLnTx/>
                <a:uFillTx/>
                <a:latin typeface="+mn-ea"/>
                <a:cs typeface="+mn-ea"/>
              </a:rPr>
              <a:t> </a:t>
            </a:r>
            <a:r>
              <a:rPr kumimoji="0" lang="de-DE" sz="1200" b="0" i="0" u="none" strike="noStrike" kern="1200" cap="none" spc="0" normalizeH="0" baseline="0" noProof="0" dirty="0">
                <a:ln>
                  <a:noFill/>
                </a:ln>
                <a:solidFill>
                  <a:schemeClr val="tx1"/>
                </a:solidFill>
                <a:effectLst/>
                <a:uLnTx/>
                <a:uFillTx/>
                <a:latin typeface="+mn-ea"/>
                <a:cs typeface="+mn-ea"/>
              </a:rPr>
              <a:t>This data can be shared for the benefit of other road users. It can provide valuable insights into road conditions, traffic patterns, and potential hazards, contributing to safer and more efficient road networks. This is a great example of how technology can be leveraged for societal benefit.</a:t>
            </a:r>
            <a:r>
              <a:rPr kumimoji="0" lang="en-US" altLang="de-DE" sz="1200" b="0" i="0" u="none" strike="noStrike" kern="1200" cap="none" spc="0" normalizeH="0" baseline="0" noProof="0" dirty="0">
                <a:ln>
                  <a:noFill/>
                </a:ln>
                <a:solidFill>
                  <a:schemeClr val="tx1"/>
                </a:solidFill>
                <a:effectLst/>
                <a:uLnTx/>
                <a:uFillTx/>
                <a:latin typeface="+mn-ea"/>
                <a:cs typeface="+mn-ea"/>
              </a:rPr>
              <a:t> The implementation of a comprehensive pothole detection and prevention system could indeed result in significant cost savings. By detecting potholes early and addressing them promptly, we can prevent extensive vehicle damage that often costs billions of dollars to repair. Additionally, this system can make road repairs more effective by providing precise locations and information about the potholes, allowing for targeted and efficient repair work. This not only saves money but also enhances road safety for everyone. Integrating the pothole detection system with a car’s heads-up display (HUD) could provide real-time visual alerts to drivers. The HUD could highlight areas of the road with potholes, allowing drivers to avoid those patches. Moreover, if the detected pothole’s depth is greater than the vehicle’s ground clearance, the system could issue a hazard alert. This would significantly enhance road safety by giving drivers the information they need to navigate safely and prevent potential damage to their vehicles.</a:t>
            </a:r>
            <a:endParaRPr kumimoji="0" lang="en-US" altLang="de-DE" sz="1200" b="0" i="0" u="none" strike="noStrike" kern="1200" cap="none" spc="0" normalizeH="0" baseline="0" noProof="0" dirty="0">
              <a:ln>
                <a:noFill/>
              </a:ln>
              <a:solidFill>
                <a:schemeClr val="tx1"/>
              </a:solidFill>
              <a:effectLst/>
              <a:uLnTx/>
              <a:uFillTx/>
              <a:latin typeface="+mn-ea"/>
              <a:cs typeface="+mn-ea"/>
            </a:endParaRPr>
          </a:p>
        </p:txBody>
      </p:sp>
      <p:sp>
        <p:nvSpPr>
          <p:cNvPr id="4" name="Titel 3"/>
          <p:cNvSpPr txBox="1"/>
          <p:nvPr/>
        </p:nvSpPr>
        <p:spPr>
          <a:xfrm>
            <a:off x="406399" y="523575"/>
            <a:ext cx="8610600" cy="568656"/>
          </a:xfrm>
          <a:prstGeom prst="rect">
            <a:avLst/>
          </a:prstGeom>
        </p:spPr>
        <p:txBody>
          <a:bodyPr vert="horz" lIns="0" tIns="45720" rIns="91440" bIns="45720" rtlCol="0" anchor="t">
            <a:noAutofit/>
          </a:bodyPr>
          <a:lstStyle>
            <a:lvl1pPr algn="l" defTabSz="958850" rtl="0" eaLnBrk="1" fontAlgn="base" hangingPunct="1">
              <a:spcBef>
                <a:spcPct val="0"/>
              </a:spcBef>
              <a:spcAft>
                <a:spcPct val="0"/>
              </a:spcAft>
              <a:defRPr sz="2400" b="1">
                <a:solidFill>
                  <a:schemeClr val="bg1"/>
                </a:solidFill>
                <a:latin typeface="VWAG TheSans" panose="020B0502050302020203" pitchFamily="34" charset="0"/>
                <a:ea typeface="+mj-ea"/>
                <a:cs typeface="+mj-cs"/>
                <a:sym typeface="VWAG TheSans" panose="020B0502050302020203" pitchFamily="34" charset="0"/>
              </a:defRPr>
            </a:lvl1pPr>
            <a:lvl2pPr algn="l" defTabSz="958850" rtl="0" eaLnBrk="1" fontAlgn="base" hangingPunct="1">
              <a:spcBef>
                <a:spcPct val="0"/>
              </a:spcBef>
              <a:spcAft>
                <a:spcPct val="0"/>
              </a:spcAft>
              <a:defRPr sz="2000" b="1">
                <a:solidFill>
                  <a:srgbClr val="5F1939"/>
                </a:solidFill>
                <a:latin typeface="VWAG TheSans" panose="020B0502050302020203" pitchFamily="34" charset="0"/>
              </a:defRPr>
            </a:lvl2pPr>
            <a:lvl3pPr algn="l" defTabSz="958850" rtl="0" eaLnBrk="1" fontAlgn="base" hangingPunct="1">
              <a:spcBef>
                <a:spcPct val="0"/>
              </a:spcBef>
              <a:spcAft>
                <a:spcPct val="0"/>
              </a:spcAft>
              <a:defRPr sz="2000" b="1">
                <a:solidFill>
                  <a:srgbClr val="5F1939"/>
                </a:solidFill>
                <a:latin typeface="VWAG TheSans" panose="020B0502050302020203" pitchFamily="34" charset="0"/>
              </a:defRPr>
            </a:lvl3pPr>
            <a:lvl4pPr algn="l" defTabSz="958850" rtl="0" eaLnBrk="1" fontAlgn="base" hangingPunct="1">
              <a:spcBef>
                <a:spcPct val="0"/>
              </a:spcBef>
              <a:spcAft>
                <a:spcPct val="0"/>
              </a:spcAft>
              <a:defRPr sz="2000" b="1">
                <a:solidFill>
                  <a:srgbClr val="5F1939"/>
                </a:solidFill>
                <a:latin typeface="VWAG TheSans" panose="020B0502050302020203" pitchFamily="34" charset="0"/>
              </a:defRPr>
            </a:lvl4pPr>
            <a:lvl5pPr algn="l" defTabSz="958850" rtl="0" eaLnBrk="1" fontAlgn="base" hangingPunct="1">
              <a:spcBef>
                <a:spcPct val="0"/>
              </a:spcBef>
              <a:spcAft>
                <a:spcPct val="0"/>
              </a:spcAft>
              <a:defRPr sz="2000" b="1">
                <a:solidFill>
                  <a:srgbClr val="5F1939"/>
                </a:solidFill>
                <a:latin typeface="VWAG TheSans" panose="020B0502050302020203" pitchFamily="34" charset="0"/>
              </a:defRPr>
            </a:lvl5pPr>
            <a:lvl6pPr marL="457200" algn="l" defTabSz="958850" rtl="0" eaLnBrk="1" fontAlgn="base" hangingPunct="1">
              <a:spcBef>
                <a:spcPct val="0"/>
              </a:spcBef>
              <a:spcAft>
                <a:spcPct val="0"/>
              </a:spcAft>
              <a:defRPr sz="2000" b="1">
                <a:solidFill>
                  <a:schemeClr val="tx2"/>
                </a:solidFill>
                <a:latin typeface="Arial" panose="020B0604020202020204" pitchFamily="34" charset="0"/>
              </a:defRPr>
            </a:lvl6pPr>
            <a:lvl7pPr marL="914400" algn="l" defTabSz="958850" rtl="0" eaLnBrk="1" fontAlgn="base" hangingPunct="1">
              <a:spcBef>
                <a:spcPct val="0"/>
              </a:spcBef>
              <a:spcAft>
                <a:spcPct val="0"/>
              </a:spcAft>
              <a:defRPr sz="2000" b="1">
                <a:solidFill>
                  <a:schemeClr val="tx2"/>
                </a:solidFill>
                <a:latin typeface="Arial" panose="020B0604020202020204" pitchFamily="34" charset="0"/>
              </a:defRPr>
            </a:lvl7pPr>
            <a:lvl8pPr marL="1371600" algn="l" defTabSz="958850" rtl="0" eaLnBrk="1" fontAlgn="base" hangingPunct="1">
              <a:spcBef>
                <a:spcPct val="0"/>
              </a:spcBef>
              <a:spcAft>
                <a:spcPct val="0"/>
              </a:spcAft>
              <a:defRPr sz="2000" b="1">
                <a:solidFill>
                  <a:schemeClr val="tx2"/>
                </a:solidFill>
                <a:latin typeface="Arial" panose="020B0604020202020204" pitchFamily="34" charset="0"/>
              </a:defRPr>
            </a:lvl8pPr>
            <a:lvl9pPr marL="1828800" algn="l" defTabSz="958850" rtl="0" eaLnBrk="1" fontAlgn="base" hangingPunct="1">
              <a:spcBef>
                <a:spcPct val="0"/>
              </a:spcBef>
              <a:spcAft>
                <a:spcPct val="0"/>
              </a:spcAft>
              <a:defRPr sz="2000" b="1">
                <a:solidFill>
                  <a:schemeClr val="tx2"/>
                </a:solidFill>
                <a:latin typeface="Arial" panose="020B0604020202020204" pitchFamily="34" charset="0"/>
              </a:defRPr>
            </a:lvl9pPr>
          </a:lstStyle>
          <a:p>
            <a:r>
              <a:rPr lang="en-US" sz="1600" kern="0" dirty="0">
                <a:solidFill>
                  <a:srgbClr val="002060"/>
                </a:solidFill>
              </a:rPr>
              <a:t>One Pager for Idea details</a:t>
            </a:r>
            <a:endParaRPr lang="en-US" sz="1600" kern="0" dirty="0">
              <a:solidFill>
                <a:srgbClr val="002060"/>
              </a:solidFill>
            </a:endParaRPr>
          </a:p>
          <a:p>
            <a:endParaRPr lang="en-US" sz="1200" b="0" i="1" kern="0" dirty="0">
              <a:solidFill>
                <a:schemeClr val="bg1">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8813</Words>
  <Application>WPS Presentation</Application>
  <PresentationFormat>Widescreen</PresentationFormat>
  <Paragraphs>61</Paragraphs>
  <Slides>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vt:i4>
      </vt:variant>
    </vt:vector>
  </HeadingPairs>
  <TitlesOfParts>
    <vt:vector size="12" baseType="lpstr">
      <vt:lpstr>Arial</vt:lpstr>
      <vt:lpstr>SimSun</vt:lpstr>
      <vt:lpstr>Wingdings</vt:lpstr>
      <vt:lpstr>VWAG TheSans</vt:lpstr>
      <vt:lpstr>Yu Gothic UI</vt:lpstr>
      <vt:lpstr>Calibri Light</vt:lpstr>
      <vt:lpstr>Calibri</vt:lpstr>
      <vt:lpstr>Microsoft YaHei</vt:lpstr>
      <vt:lpstr>Arial Unicode MS</vt:lpstr>
      <vt:lpstr>Office Theme</vt:lpstr>
      <vt:lpstr>PowerPoint 演示文稿</vt:lpstr>
      <vt:lpstr>PowerPoint 演示文稿</vt:lpstr>
    </vt:vector>
  </TitlesOfParts>
  <Company>Volkswagen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Bangad, Dheeraj (VW IT Services India)</dc:creator>
  <cp:lastModifiedBy>DOT NET</cp:lastModifiedBy>
  <cp:revision>17</cp:revision>
  <dcterms:created xsi:type="dcterms:W3CDTF">2022-09-02T06:45:00Z</dcterms:created>
  <dcterms:modified xsi:type="dcterms:W3CDTF">2023-10-27T06:47:40Z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1c9b508-7c6e-42bd-bedf-808292653d6c_Enabled">
    <vt:lpwstr>true</vt:lpwstr>
  </property>
  <property fmtid="{D5CDD505-2E9C-101B-9397-08002B2CF9AE}" pid="3" name="MSIP_Label_b1c9b508-7c6e-42bd-bedf-808292653d6c_SetDate">
    <vt:lpwstr>2023-09-11T08:54:30Z</vt:lpwstr>
  </property>
  <property fmtid="{D5CDD505-2E9C-101B-9397-08002B2CF9AE}" pid="4" name="MSIP_Label_b1c9b508-7c6e-42bd-bedf-808292653d6c_Method">
    <vt:lpwstr>Standard</vt:lpwstr>
  </property>
  <property fmtid="{D5CDD505-2E9C-101B-9397-08002B2CF9AE}" pid="5" name="MSIP_Label_b1c9b508-7c6e-42bd-bedf-808292653d6c_Name">
    <vt:lpwstr>b1c9b508-7c6e-42bd-bedf-808292653d6c</vt:lpwstr>
  </property>
  <property fmtid="{D5CDD505-2E9C-101B-9397-08002B2CF9AE}" pid="6" name="MSIP_Label_b1c9b508-7c6e-42bd-bedf-808292653d6c_SiteId">
    <vt:lpwstr>2882be50-2012-4d88-ac86-544124e120c8</vt:lpwstr>
  </property>
  <property fmtid="{D5CDD505-2E9C-101B-9397-08002B2CF9AE}" pid="7" name="MSIP_Label_b1c9b508-7c6e-42bd-bedf-808292653d6c_ActionId">
    <vt:lpwstr>2c295269-9bdf-457d-9c55-17d86e4a0354</vt:lpwstr>
  </property>
  <property fmtid="{D5CDD505-2E9C-101B-9397-08002B2CF9AE}" pid="8" name="MSIP_Label_b1c9b508-7c6e-42bd-bedf-808292653d6c_ContentBits">
    <vt:lpwstr>3</vt:lpwstr>
  </property>
  <property fmtid="{D5CDD505-2E9C-101B-9397-08002B2CF9AE}" pid="9" name="ClassificationContentMarkingFooterLocations">
    <vt:lpwstr>Office Theme:12</vt:lpwstr>
  </property>
  <property fmtid="{D5CDD505-2E9C-101B-9397-08002B2CF9AE}" pid="10" name="ClassificationContentMarkingFooterText">
    <vt:lpwstr>INTERNAL</vt:lpwstr>
  </property>
  <property fmtid="{D5CDD505-2E9C-101B-9397-08002B2CF9AE}" pid="11" name="MediaServiceImageTags">
    <vt:lpwstr/>
  </property>
  <property fmtid="{D5CDD505-2E9C-101B-9397-08002B2CF9AE}" pid="12" name="ContentTypeId">
    <vt:lpwstr>0x01010009D8CBB97D485B4B9E0211F2B050B073</vt:lpwstr>
  </property>
  <property fmtid="{D5CDD505-2E9C-101B-9397-08002B2CF9AE}" pid="13" name="RevIMBCS">
    <vt:lpwstr>1;#0.1 Initial category|0239cc7a-0c96-48a8-9e0e-a383e362571c</vt:lpwstr>
  </property>
  <property fmtid="{D5CDD505-2E9C-101B-9397-08002B2CF9AE}" pid="14" name="LegalHoldTag">
    <vt:lpwstr/>
  </property>
  <property fmtid="{D5CDD505-2E9C-101B-9397-08002B2CF9AE}" pid="15" name="ICV">
    <vt:lpwstr>7196E00953124CB4B5B7B66D6404ACF6</vt:lpwstr>
  </property>
  <property fmtid="{D5CDD505-2E9C-101B-9397-08002B2CF9AE}" pid="16" name="KSOProductBuildVer">
    <vt:lpwstr>1033-11.2.0.11225</vt:lpwstr>
  </property>
</Properties>
</file>