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3"/>
  </p:notesMasterIdLst>
  <p:sldIdLst>
    <p:sldId id="256" r:id="rId2"/>
    <p:sldId id="340" r:id="rId3"/>
    <p:sldId id="358" r:id="rId4"/>
    <p:sldId id="373" r:id="rId5"/>
    <p:sldId id="374" r:id="rId6"/>
    <p:sldId id="376" r:id="rId7"/>
    <p:sldId id="377" r:id="rId8"/>
    <p:sldId id="375" r:id="rId9"/>
    <p:sldId id="352" r:id="rId10"/>
    <p:sldId id="379" r:id="rId11"/>
    <p:sldId id="390" r:id="rId12"/>
    <p:sldId id="389" r:id="rId13"/>
    <p:sldId id="391" r:id="rId14"/>
    <p:sldId id="380" r:id="rId15"/>
    <p:sldId id="394" r:id="rId16"/>
    <p:sldId id="406" r:id="rId17"/>
    <p:sldId id="399" r:id="rId18"/>
    <p:sldId id="400" r:id="rId19"/>
    <p:sldId id="401" r:id="rId20"/>
    <p:sldId id="402" r:id="rId21"/>
    <p:sldId id="403" r:id="rId22"/>
    <p:sldId id="404" r:id="rId23"/>
    <p:sldId id="393" r:id="rId24"/>
    <p:sldId id="405" r:id="rId25"/>
    <p:sldId id="381" r:id="rId26"/>
    <p:sldId id="392" r:id="rId27"/>
    <p:sldId id="383" r:id="rId28"/>
    <p:sldId id="386" r:id="rId29"/>
    <p:sldId id="385" r:id="rId30"/>
    <p:sldId id="384" r:id="rId31"/>
    <p:sldId id="388" r:id="rId32"/>
  </p:sldIdLst>
  <p:sldSz cx="9144000" cy="5143500" type="screen16x9"/>
  <p:notesSz cx="6858000" cy="9144000"/>
  <p:defaultTextStyle>
    <a:defPPr>
      <a:defRPr lang="sv-S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2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1"/>
    <a:srgbClr val="D40863"/>
    <a:srgbClr val="8700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18" autoAdjust="0"/>
    <p:restoredTop sz="64026" autoAdjust="0"/>
  </p:normalViewPr>
  <p:slideViewPr>
    <p:cSldViewPr>
      <p:cViewPr varScale="1">
        <p:scale>
          <a:sx n="127" d="100"/>
          <a:sy n="127" d="100"/>
        </p:scale>
        <p:origin x="3304" y="184"/>
      </p:cViewPr>
      <p:guideLst>
        <p:guide orient="horz" pos="622"/>
        <p:guide/>
      </p:guideLst>
    </p:cSldViewPr>
  </p:slideViewPr>
  <p:outlineViewPr>
    <p:cViewPr>
      <p:scale>
        <a:sx n="33" d="100"/>
        <a:sy n="33" d="100"/>
      </p:scale>
      <p:origin x="0" y="-65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688"/>
    </p:cViewPr>
  </p:sorterViewPr>
  <p:notesViewPr>
    <p:cSldViewPr showGuides="1">
      <p:cViewPr varScale="1">
        <p:scale>
          <a:sx n="126" d="100"/>
          <a:sy n="126" d="100"/>
        </p:scale>
        <p:origin x="3264" y="21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sv-S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sv-SE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sv-S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4F6DBA7-38D3-4FF9-B176-AA5B07999DDF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939290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6DBA7-38D3-4FF9-B176-AA5B07999DDF}" type="slidenum">
              <a:rPr lang="sv-SE" smtClean="0"/>
              <a:pPr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623920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6DBA7-38D3-4FF9-B176-AA5B07999DDF}" type="slidenum">
              <a:rPr lang="sv-SE" smtClean="0"/>
              <a:pPr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548347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6DBA7-38D3-4FF9-B176-AA5B07999DDF}" type="slidenum">
              <a:rPr lang="sv-SE" smtClean="0"/>
              <a:pPr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543092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6DBA7-38D3-4FF9-B176-AA5B07999DDF}" type="slidenum">
              <a:rPr lang="sv-SE" smtClean="0"/>
              <a:pPr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467227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6DBA7-38D3-4FF9-B176-AA5B07999DDF}" type="slidenum">
              <a:rPr lang="sv-SE" smtClean="0"/>
              <a:pPr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690508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6DBA7-38D3-4FF9-B176-AA5B07999DDF}" type="slidenum">
              <a:rPr lang="sv-SE" smtClean="0"/>
              <a:pPr/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372190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6DBA7-38D3-4FF9-B176-AA5B07999DDF}" type="slidenum">
              <a:rPr lang="sv-SE" smtClean="0"/>
              <a:pPr/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319573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6DBA7-38D3-4FF9-B176-AA5B07999DDF}" type="slidenum">
              <a:rPr lang="sv-SE" smtClean="0"/>
              <a:pPr/>
              <a:t>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194822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GB" b="0" i="0" u="none" strike="noStrike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6DBA7-38D3-4FF9-B176-AA5B07999DDF}" type="slidenum">
              <a:rPr lang="sv-SE" smtClean="0"/>
              <a:pPr/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72111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A0C982-2FA2-0098-E7DD-8F303016B0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728B1A-7178-1F2A-924D-56E7618FFE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731F32-837A-947E-0B02-AF9397E82F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GB" b="0" i="0" u="none" strike="noStrike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FC4483-6458-FA07-6E88-F50DCC4428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6DBA7-38D3-4FF9-B176-AA5B07999DDF}" type="slidenum">
              <a:rPr lang="sv-SE" smtClean="0"/>
              <a:pPr/>
              <a:t>20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791340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F2565D-6EC0-7419-A87F-ED9D555BF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39C585-1422-CE26-044A-7F6AAFDD83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A841E4-F91F-9720-444C-D0E01603D9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GB" b="0" i="0" u="none" strike="noStrike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D9EF7-EC0C-6EC6-9C23-166D80CA75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6DBA7-38D3-4FF9-B176-AA5B07999DDF}" type="slidenum">
              <a:rPr lang="sv-SE" smtClean="0"/>
              <a:pPr/>
              <a:t>21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59925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6DBA7-38D3-4FF9-B176-AA5B07999DDF}" type="slidenum">
              <a:rPr lang="sv-SE" smtClean="0"/>
              <a:pPr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596318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CC5BE9-6DBF-BB31-B366-20527F73F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DAED95-730A-90E8-59C3-1F30E24624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4F887E-8043-2480-D4DA-32634A5DD3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GB" b="0" i="0" u="none" strike="noStrike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808BE1-2B3C-2195-A28C-6A8BAE4FA3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6DBA7-38D3-4FF9-B176-AA5B07999DDF}" type="slidenum">
              <a:rPr lang="sv-SE" smtClean="0"/>
              <a:pPr/>
              <a:t>22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269776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7CD77-AF91-EEF8-EA88-C786EDAE45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5BD64A-8E57-F107-7EB7-F2713700E2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5AC246-93FC-DA15-C66F-D55B6FA572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896A63-73CA-CE8C-B88D-4AF0B9907A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6DBA7-38D3-4FF9-B176-AA5B07999DDF}" type="slidenum">
              <a:rPr lang="sv-SE" smtClean="0"/>
              <a:pPr/>
              <a:t>23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188181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6DBA7-38D3-4FF9-B176-AA5B07999DDF}" type="slidenum">
              <a:rPr lang="sv-SE" smtClean="0"/>
              <a:pPr/>
              <a:t>25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513715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b="0" i="0" u="none" strike="noStrike" dirty="0">
              <a:solidFill>
                <a:srgbClr val="515151"/>
              </a:solidFill>
              <a:effectLst/>
              <a:latin typeface="PT Serif" panose="020A0603040505020204" pitchFamily="18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6DBA7-38D3-4FF9-B176-AA5B07999DDF}" type="slidenum">
              <a:rPr lang="sv-SE" smtClean="0"/>
              <a:pPr/>
              <a:t>26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504987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6DBA7-38D3-4FF9-B176-AA5B07999DDF}" type="slidenum">
              <a:rPr lang="sv-SE" smtClean="0"/>
              <a:pPr/>
              <a:t>27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325322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6DBA7-38D3-4FF9-B176-AA5B07999DDF}" type="slidenum">
              <a:rPr lang="sv-SE" smtClean="0"/>
              <a:pPr/>
              <a:t>28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464308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6DBA7-38D3-4FF9-B176-AA5B07999DDF}" type="slidenum">
              <a:rPr lang="sv-SE" smtClean="0"/>
              <a:pPr/>
              <a:t>29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343412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6DBA7-38D3-4FF9-B176-AA5B07999DDF}" type="slidenum">
              <a:rPr lang="sv-SE" smtClean="0"/>
              <a:pPr/>
              <a:t>31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843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GB" b="0" i="0" u="none" strike="noStrike" dirty="0">
              <a:solidFill>
                <a:srgbClr val="2E3A45"/>
              </a:solidFill>
              <a:effectLst/>
              <a:latin typeface="Source Sans Pro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6DBA7-38D3-4FF9-B176-AA5B07999DDF}" type="slidenum">
              <a:rPr lang="sv-SE" smtClean="0"/>
              <a:pPr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54605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SE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6DBA7-38D3-4FF9-B176-AA5B07999DDF}" type="slidenum">
              <a:rPr lang="sv-SE" smtClean="0"/>
              <a:pPr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53804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6DBA7-38D3-4FF9-B176-AA5B07999DDF}" type="slidenum">
              <a:rPr lang="sv-SE" smtClean="0"/>
              <a:pPr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68273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6DBA7-38D3-4FF9-B176-AA5B07999DDF}" type="slidenum">
              <a:rPr lang="sv-SE" smtClean="0"/>
              <a:pPr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61082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6DBA7-38D3-4FF9-B176-AA5B07999DDF}" type="slidenum">
              <a:rPr lang="sv-SE" smtClean="0"/>
              <a:pPr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94694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6DBA7-38D3-4FF9-B176-AA5B07999DDF}" type="slidenum">
              <a:rPr lang="sv-SE" smtClean="0"/>
              <a:pPr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07851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6DBA7-38D3-4FF9-B176-AA5B07999DDF}" type="slidenum">
              <a:rPr lang="sv-SE" smtClean="0"/>
              <a:pPr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35826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57300"/>
            <a:ext cx="7772400" cy="857250"/>
          </a:xfrm>
        </p:spPr>
        <p:txBody>
          <a:bodyPr anchor="ctr"/>
          <a:lstStyle>
            <a:lvl1pPr>
              <a:defRPr sz="3200">
                <a:solidFill>
                  <a:srgbClr val="870052"/>
                </a:solidFill>
              </a:defRPr>
            </a:lvl1pPr>
          </a:lstStyle>
          <a:p>
            <a:pPr lvl="0"/>
            <a:r>
              <a:rPr lang="sv-SE" noProof="0" dirty="0"/>
              <a:t>Klicka här för att ändra format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265412"/>
            <a:ext cx="7772400" cy="1314450"/>
          </a:xfrm>
        </p:spPr>
        <p:txBody>
          <a:bodyPr/>
          <a:lstStyle>
            <a:lvl1pPr marL="0" indent="0">
              <a:buFont typeface="Wingdings" charset="2"/>
              <a:buNone/>
              <a:defRPr sz="1800">
                <a:solidFill>
                  <a:srgbClr val="870052"/>
                </a:solidFill>
              </a:defRPr>
            </a:lvl1pPr>
          </a:lstStyle>
          <a:p>
            <a:pPr lvl="0"/>
            <a:r>
              <a:rPr lang="sv-SE" noProof="0" dirty="0"/>
              <a:t>Klicka här för att ändra format på underrubrik i bakgrunden</a:t>
            </a:r>
          </a:p>
        </p:txBody>
      </p:sp>
      <p:pic>
        <p:nvPicPr>
          <p:cNvPr id="7" name="Bildobjekt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050" y="195486"/>
            <a:ext cx="1585186" cy="7921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4F0D8C-256F-BD41-AB0A-4303DB39BDFC}" type="datetime4">
              <a:rPr lang="en-US" smtClean="0"/>
              <a:t>November 17, 2024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Alen Lovric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11F747-95F0-475F-A35A-D87D33D41CB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48874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369050" y="790575"/>
            <a:ext cx="1943100" cy="3886200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539750" y="790575"/>
            <a:ext cx="5676900" cy="3886200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38E546-4D20-0B4C-B6CA-05A4F84B991F}" type="datetime4">
              <a:rPr lang="en-US" smtClean="0"/>
              <a:t>November 17, 2024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Alen Lovric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3F161A-FB90-4542-B16C-7A8DB2E421C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3169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582838-F53A-AE43-8080-2AC7E4181D26}" type="datetime4">
              <a:rPr lang="en-US" smtClean="0"/>
              <a:t>November 17, 2024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Alen Lovric</a:t>
            </a:r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859C56-CB7E-413F-8971-4226A1EF682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12632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2976811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1851670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A11BD6-94D5-B341-A1D2-59FA91A5BF35}" type="datetime4">
              <a:rPr lang="en-US" smtClean="0"/>
              <a:t>November 17, 2024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Alen Lovric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FD7644-3682-4529-B863-173C4F27A566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88513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539750" y="1590675"/>
            <a:ext cx="3810000" cy="308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02150" y="1590675"/>
            <a:ext cx="3810000" cy="308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A95E25-E215-364E-AE8E-900A2EF36DD0}" type="datetime4">
              <a:rPr lang="en-US" smtClean="0"/>
              <a:t>November 17, 2024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Alen Lovric</a:t>
            </a: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9C98C6-00F0-4387-A9BA-FB521E0564CA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6848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6995120" cy="857250"/>
          </a:xfrm>
        </p:spPr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 dirty="0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 dirty="0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1F7216-52D1-FD46-81A4-5EB38D78E9B6}" type="datetime4">
              <a:rPr lang="en-US" smtClean="0"/>
              <a:t>November 17, 2024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Alen Lovric</a:t>
            </a:r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DEE0AE-C5F9-4DA8-9EF4-C3DD09B3F576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88004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DCEF2C-2E3C-DE4D-AD47-08F1BAE76C50}" type="datetime4">
              <a:rPr lang="en-US" smtClean="0"/>
              <a:t>November 17, 2024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Alen Lovric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2672A2-7A6E-4D96-9253-F8CDFE0E8C67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2038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C2A1C4-BDDF-C04B-90DE-A421C769BFF4}" type="datetime4">
              <a:rPr lang="en-US" smtClean="0"/>
              <a:t>November 17, 2024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Alen Lovric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B570BB-7289-4069-9D4A-2FAE4107D42A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7238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04788"/>
            <a:ext cx="4021286" cy="438983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EA254D-F16D-D943-8924-31E338E2BFAC}" type="datetime4">
              <a:rPr lang="en-US" smtClean="0"/>
              <a:t>November 17, 2024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Alen Lovric</a:t>
            </a: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6F7FDE-2326-4C33-9302-481989129E64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23888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E01E13-F6C2-164F-90BF-77A2FAF6A0A3}" type="datetime4">
              <a:rPr lang="en-US" smtClean="0"/>
              <a:t>November 17, 2024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Alen Lovric</a:t>
            </a: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E6EECC-44D8-4442-87AA-D47F74CC81A2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57994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790575"/>
            <a:ext cx="77724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/>
              <a:t>Klicka här för att ändra format på bakgrundsrubriken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707654"/>
            <a:ext cx="7772400" cy="2969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53200" y="4857750"/>
            <a:ext cx="19050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2"/>
                </a:solidFill>
                <a:latin typeface="+mn-lt"/>
              </a:defRPr>
            </a:lvl1pPr>
          </a:lstStyle>
          <a:p>
            <a:fld id="{E39BBB2B-CB15-7942-BA22-8F5DB5FB91C0}" type="datetime4">
              <a:rPr lang="en-US" smtClean="0"/>
              <a:t>November 17, 2024</a:t>
            </a:fld>
            <a:endParaRPr lang="sv-S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4857750"/>
            <a:ext cx="2895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sv-SE"/>
              <a:t>Alen Lovric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4857750"/>
            <a:ext cx="6858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b="1">
                <a:solidFill>
                  <a:schemeClr val="bg2"/>
                </a:solidFill>
                <a:latin typeface="+mn-lt"/>
              </a:defRPr>
            </a:lvl1pPr>
          </a:lstStyle>
          <a:p>
            <a:fld id="{B5C8723E-5A40-4F9A-B83B-0F0B7FEF2706}" type="slidenum">
              <a:rPr lang="sv-SE"/>
              <a:pPr/>
              <a:t>‹#›</a:t>
            </a:fld>
            <a:endParaRPr lang="sv-SE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533400" y="4800600"/>
            <a:ext cx="83058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v-SE"/>
          </a:p>
        </p:txBody>
      </p:sp>
      <p:pic>
        <p:nvPicPr>
          <p:cNvPr id="9" name="Picture 10" descr="KI-Logo_rgb.tif                                                001030A5Macintosh HD                   BBA748FD: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6726" y="182563"/>
            <a:ext cx="1329148" cy="542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buChar char="§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à"/>
        <a:defRPr sz="1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buChar char="§"/>
        <a:defRPr sz="1400">
          <a:solidFill>
            <a:schemeClr val="accent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à"/>
        <a:defRPr sz="1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defRPr sz="1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github.io/renv/reference/activate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ookdown.org/yihui/rmarkdown/r-code.html#r-code" TargetMode="External"/><Relationship Id="rId5" Type="http://schemas.openxmlformats.org/officeDocument/2006/relationships/hyperlink" Target="https://bookdown.org/yihui/rmarkdown/markdown-syntax.html#markdown-syntax" TargetMode="External"/><Relationship Id="rId4" Type="http://schemas.openxmlformats.org/officeDocument/2006/relationships/hyperlink" Target="https://bookdown.org/yihui/bookdown/r-markdown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www.researchgate.net/deref/https%3A%2F%2Fcreativecommons.org%2Flicenses%2Fby%2F4.0%2F?_tp=eyJjb250ZXh0Ijp7ImZpcnN0UGFnZSI6Il9kaXJlY3QiLCJwYWdlIjoicHVibGljYXRpb24iLCJwb3NpdGlvbiI6InBhZ2VIZWFkZXIifX0" TargetMode="External"/><Relationship Id="rId4" Type="http://schemas.openxmlformats.org/officeDocument/2006/relationships/hyperlink" Target="http://dx.doi.org/10.7287/peerj.preprints.3159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www.researchgate.net/deref/https%3A%2F%2Fcreativecommons.org%2Flicenses%2Fby%2F4.0%2F?_tp=eyJjb250ZXh0Ijp7ImZpcnN0UGFnZSI6Il9kaXJlY3QiLCJwYWdlIjoicHVibGljYXRpb24iLCJwb3NpdGlvbiI6InBhZ2VIZWFkZXIifX0" TargetMode="External"/><Relationship Id="rId4" Type="http://schemas.openxmlformats.org/officeDocument/2006/relationships/hyperlink" Target="http://dx.doi.org/10.7287/peerj.preprints.3159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5.jp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drr.io/r/base/libPaths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-universe.dev/search/" TargetMode="External"/><Relationship Id="rId5" Type="http://schemas.openxmlformats.org/officeDocument/2006/relationships/hyperlink" Target="https://packagemanager.posit.co/" TargetMode="External"/><Relationship Id="rId4" Type="http://schemas.openxmlformats.org/officeDocument/2006/relationships/hyperlink" Target="https://bioconductor.org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rstudio.github.io/renv/reference/status.html" TargetMode="External"/><Relationship Id="rId3" Type="http://schemas.openxmlformats.org/officeDocument/2006/relationships/hyperlink" Target="https://rstudio.github.io/renv/reference/init.html" TargetMode="External"/><Relationship Id="rId7" Type="http://schemas.openxmlformats.org/officeDocument/2006/relationships/hyperlink" Target="https://rstudio.github.io/renv/reference/update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rstudio.github.io/renv/reference/install.html" TargetMode="External"/><Relationship Id="rId5" Type="http://schemas.openxmlformats.org/officeDocument/2006/relationships/hyperlink" Target="https://rstudio.github.io/renv/reference/restore.html" TargetMode="External"/><Relationship Id="rId4" Type="http://schemas.openxmlformats.org/officeDocument/2006/relationships/hyperlink" Target="https://rstudio.github.io/renv/reference/snapshot.html" TargetMode="External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rstudio.github.io/renv/reference/status.html" TargetMode="External"/><Relationship Id="rId3" Type="http://schemas.openxmlformats.org/officeDocument/2006/relationships/hyperlink" Target="https://rstudio.github.io/renv/reference/init.html" TargetMode="External"/><Relationship Id="rId7" Type="http://schemas.openxmlformats.org/officeDocument/2006/relationships/hyperlink" Target="https://rstudio.github.io/renv/reference/update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rstudio.github.io/renv/reference/install.html" TargetMode="External"/><Relationship Id="rId5" Type="http://schemas.openxmlformats.org/officeDocument/2006/relationships/hyperlink" Target="https://rstudio.github.io/renv/reference/restore.html" TargetMode="External"/><Relationship Id="rId4" Type="http://schemas.openxmlformats.org/officeDocument/2006/relationships/hyperlink" Target="https://rstudio.github.io/renv/reference/snapshot.html" TargetMode="External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rstudio.github.io/renv/reference/update.html" TargetMode="External"/><Relationship Id="rId3" Type="http://schemas.openxmlformats.org/officeDocument/2006/relationships/image" Target="../media/image7.png"/><Relationship Id="rId7" Type="http://schemas.openxmlformats.org/officeDocument/2006/relationships/hyperlink" Target="https://rstudio.github.io/renv/reference/install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rstudio.github.io/renv/reference/restore.html" TargetMode="External"/><Relationship Id="rId5" Type="http://schemas.openxmlformats.org/officeDocument/2006/relationships/hyperlink" Target="https://rstudio.github.io/renv/reference/snapshot.html" TargetMode="External"/><Relationship Id="rId4" Type="http://schemas.openxmlformats.org/officeDocument/2006/relationships/hyperlink" Target="https://rstudio.github.io/renv/reference/init.html" TargetMode="External"/><Relationship Id="rId9" Type="http://schemas.openxmlformats.org/officeDocument/2006/relationships/hyperlink" Target="https://rstudio.github.io/renv/reference/status.html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rstudio.github.io/renv/reference/update.html" TargetMode="External"/><Relationship Id="rId3" Type="http://schemas.openxmlformats.org/officeDocument/2006/relationships/image" Target="../media/image7.png"/><Relationship Id="rId7" Type="http://schemas.openxmlformats.org/officeDocument/2006/relationships/hyperlink" Target="https://rstudio.github.io/renv/reference/install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rstudio.github.io/renv/reference/restore.html" TargetMode="External"/><Relationship Id="rId5" Type="http://schemas.openxmlformats.org/officeDocument/2006/relationships/hyperlink" Target="https://rstudio.github.io/renv/reference/snapshot.html" TargetMode="External"/><Relationship Id="rId4" Type="http://schemas.openxmlformats.org/officeDocument/2006/relationships/hyperlink" Target="https://rstudio.github.io/renv/reference/init.html" TargetMode="External"/><Relationship Id="rId9" Type="http://schemas.openxmlformats.org/officeDocument/2006/relationships/hyperlink" Target="https://rstudio.github.io/renv/reference/status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-lib/rig" TargetMode="External"/><Relationship Id="rId7" Type="http://schemas.openxmlformats.org/officeDocument/2006/relationships/hyperlink" Target="https://www.docker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derv.github.io/pandoc/" TargetMode="External"/><Relationship Id="rId5" Type="http://schemas.openxmlformats.org/officeDocument/2006/relationships/hyperlink" Target="https://docs.conda.io/en/latest/" TargetMode="External"/><Relationship Id="rId4" Type="http://schemas.openxmlformats.org/officeDocument/2006/relationships/hyperlink" Target="https://rud.is/rswitch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16732" y="1059582"/>
            <a:ext cx="6910536" cy="3672408"/>
          </a:xfrm>
        </p:spPr>
        <p:txBody>
          <a:bodyPr/>
          <a:lstStyle/>
          <a:p>
            <a:r>
              <a:rPr lang="sv-SE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Mastering</a:t>
            </a:r>
            <a:r>
              <a:rPr lang="sv-SE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 </a:t>
            </a:r>
            <a:r>
              <a:rPr lang="en-SE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–</a:t>
            </a:r>
            <a:r>
              <a:rPr lang="sv-SE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sv-SE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Advanced</a:t>
            </a:r>
            <a:r>
              <a:rPr lang="sv-SE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Data Science and </a:t>
            </a:r>
            <a:r>
              <a:rPr lang="sv-SE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Statistical</a:t>
            </a:r>
            <a:r>
              <a:rPr lang="sv-SE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sv-SE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Analysis</a:t>
            </a:r>
            <a:r>
              <a:rPr lang="sv-SE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SE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–</a:t>
            </a:r>
            <a:r>
              <a:rPr lang="sv-SE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sv-SE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Lecture</a:t>
            </a:r>
            <a:r>
              <a:rPr lang="sv-SE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#2</a:t>
            </a:r>
            <a:br>
              <a:rPr lang="sv-SE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sv-S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sv-SE" sz="2400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Reproducible</a:t>
            </a:r>
            <a:r>
              <a:rPr lang="sv-SE" sz="24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research </a:t>
            </a:r>
            <a:r>
              <a:rPr lang="sv-SE" sz="2400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</a:t>
            </a:r>
            <a:r>
              <a:rPr lang="sv-SE" sz="24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sv-SE" sz="2400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renv</a:t>
            </a:r>
            <a:r>
              <a:rPr lang="sv-SE" sz="24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sv-SE" sz="2400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github</a:t>
            </a:r>
            <a:br>
              <a:rPr lang="sv-SE" sz="2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sv-SE" sz="2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sv-SE" sz="2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sv-SE" sz="2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sv-SE" sz="1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Alen </a:t>
            </a:r>
            <a:r>
              <a:rPr lang="sv-SE" sz="1800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Lovric</a:t>
            </a:r>
            <a:r>
              <a:rPr lang="sv-SE" sz="1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Billy </a:t>
            </a:r>
            <a:r>
              <a:rPr lang="sv-SE" sz="1800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Langlet</a:t>
            </a:r>
            <a:endParaRPr lang="sv-SE" sz="2800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9571-9247-194F-BA76-32B282887B04}" type="datetime4">
              <a:rPr lang="en-US" smtClean="0"/>
              <a:t>November 17, 2024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Alen Lovric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9C56-CB7E-413F-8971-4226A1EF6823}" type="slidenum">
              <a:rPr lang="sv-SE" smtClean="0"/>
              <a:pPr/>
              <a:t>10</a:t>
            </a:fld>
            <a:endParaRPr lang="sv-SE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A2ABDFC-822A-C167-9BDC-59D10F633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080120"/>
            <a:ext cx="7918450" cy="350785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en-GB" b="1" i="0" u="none" strike="noStrike" dirty="0" err="1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renv</a:t>
            </a:r>
            <a:r>
              <a:rPr lang="en-GB" b="1" i="0" u="none" strike="noStrike" dirty="0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isn’t the right fit for your project!!!</a:t>
            </a:r>
          </a:p>
          <a:p>
            <a:pPr lvl="1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deactivate </a:t>
            </a:r>
            <a:r>
              <a:rPr lang="en-GB" b="0" i="0" u="none" strike="noStrike" dirty="0" err="1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renv</a:t>
            </a:r>
            <a:r>
              <a:rPr lang="en-GB" b="0" i="0" u="none" strike="noStrike" dirty="0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a project you can use 3 different solutions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sz="1400" dirty="0">
                <a:solidFill>
                  <a:srgbClr val="2E3A4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Deactivate </a:t>
            </a:r>
            <a:r>
              <a:rPr lang="en-GB" sz="1400" dirty="0" err="1">
                <a:solidFill>
                  <a:srgbClr val="2E3A4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renv</a:t>
            </a:r>
            <a:r>
              <a:rPr lang="en-GB" sz="1400" dirty="0">
                <a:solidFill>
                  <a:srgbClr val="2E3A4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only for the current project</a:t>
            </a:r>
          </a:p>
          <a:p>
            <a:pPr lvl="2">
              <a:spcBef>
                <a:spcPts val="0"/>
              </a:spcBef>
              <a:spcAft>
                <a:spcPts val="1600"/>
              </a:spcAft>
              <a:buFont typeface="Courier New" panose="02070309020205020404" pitchFamily="49" charset="0"/>
              <a:buChar char="o"/>
            </a:pPr>
            <a:r>
              <a:rPr lang="en-GB" sz="1200" b="0" i="0" u="sng" strike="noStrike" dirty="0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renv::deactivate()</a:t>
            </a:r>
            <a:r>
              <a:rPr lang="en-GB" sz="1200" dirty="0">
                <a:solidFill>
                  <a:srgbClr val="2E3A4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GB" sz="1200" b="0" i="0" u="none" strike="noStrike" dirty="0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i="0" u="sng" strike="noStrike" dirty="0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renv::activate()</a:t>
            </a:r>
            <a:endParaRPr lang="en-GB" sz="1200" u="sng" dirty="0">
              <a:solidFill>
                <a:srgbClr val="2E3A45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804863" lvl="1" indent="-341313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sz="1400" dirty="0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Completely remove </a:t>
            </a:r>
            <a:r>
              <a:rPr lang="en-GB" sz="1400" dirty="0" err="1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renv</a:t>
            </a:r>
            <a:r>
              <a:rPr lang="en-GB" sz="1400" dirty="0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from a project</a:t>
            </a:r>
          </a:p>
          <a:p>
            <a:pPr lvl="2">
              <a:spcBef>
                <a:spcPts val="0"/>
              </a:spcBef>
              <a:spcAft>
                <a:spcPts val="1600"/>
              </a:spcAft>
              <a:buFont typeface="Courier New" panose="02070309020205020404" pitchFamily="49" charset="0"/>
              <a:buChar char="o"/>
            </a:pPr>
            <a:r>
              <a:rPr lang="en-GB" sz="1200" b="0" i="0" u="sng" strike="noStrike" dirty="0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renv::deactivate(clea</a:t>
            </a:r>
            <a:r>
              <a:rPr lang="en-GB" sz="1200" u="sng" dirty="0">
                <a:solidFill>
                  <a:srgbClr val="2E3A4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n = TRUE</a:t>
            </a:r>
            <a:r>
              <a:rPr lang="en-GB" sz="1200" b="0" i="0" u="sng" strike="noStrike" dirty="0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)</a:t>
            </a:r>
            <a:r>
              <a:rPr lang="en-GB" sz="1200" b="0" i="0" u="sng" strike="noStrike" dirty="0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sz="14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Stop using </a:t>
            </a:r>
            <a:r>
              <a:rPr lang="en-GB" sz="1400" b="0" i="0" u="none" strike="noStrike" dirty="0" err="1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renv</a:t>
            </a:r>
            <a:r>
              <a:rPr lang="en-GB" sz="14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across all project and remove global infrastructure</a:t>
            </a:r>
          </a:p>
          <a:p>
            <a:pPr marL="1144800" lvl="2" indent="-23040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GB" sz="12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root &lt;- </a:t>
            </a:r>
            <a:r>
              <a:rPr lang="en-GB" sz="1200" b="0" i="0" u="none" strike="noStrike" dirty="0" err="1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renv</a:t>
            </a:r>
            <a:r>
              <a:rPr lang="en-GB" sz="12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::</a:t>
            </a:r>
            <a:r>
              <a:rPr lang="en-GB" sz="1200" b="0" i="0" u="none" strike="noStrike" dirty="0" err="1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paths$root</a:t>
            </a:r>
            <a:r>
              <a:rPr lang="en-GB" sz="12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</a:t>
            </a:r>
          </a:p>
          <a:p>
            <a:pPr marL="1144800" lvl="2" indent="-23040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GB" sz="12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unlink(root, recursive = TRUE)</a:t>
            </a:r>
          </a:p>
          <a:p>
            <a:pPr marL="1144800" lvl="2" indent="-23040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GB" sz="1200" dirty="0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utils::</a:t>
            </a:r>
            <a:r>
              <a:rPr lang="en-GB" sz="1200" dirty="0" err="1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remove.packages</a:t>
            </a:r>
            <a:r>
              <a:rPr lang="en-GB" sz="1200" dirty="0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("</a:t>
            </a:r>
            <a:r>
              <a:rPr lang="en-GB" sz="1200" dirty="0" err="1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renv</a:t>
            </a:r>
            <a:r>
              <a:rPr lang="en-GB" sz="1200" dirty="0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")</a:t>
            </a:r>
            <a:endParaRPr lang="en-GB" sz="1200" b="0" i="0" u="none" strike="noStrike" dirty="0">
              <a:solidFill>
                <a:srgbClr val="40404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857250" lvl="2" indent="0">
              <a:spcBef>
                <a:spcPts val="0"/>
              </a:spcBef>
              <a:spcAft>
                <a:spcPts val="1600"/>
              </a:spcAft>
              <a:buNone/>
            </a:pPr>
            <a:endParaRPr lang="en-GB" sz="1200" b="0" i="0" u="none" strike="noStrike" dirty="0">
              <a:solidFill>
                <a:srgbClr val="40404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endParaRPr lang="en-GB" b="0" i="0" u="none" strike="noStrike" dirty="0">
              <a:solidFill>
                <a:srgbClr val="2E3A45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0"/>
              </a:spcBef>
              <a:spcAft>
                <a:spcPts val="1600"/>
              </a:spcAft>
            </a:pPr>
            <a:endParaRPr lang="en-GB" sz="1600" dirty="0">
              <a:solidFill>
                <a:srgbClr val="2E3A45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D424E7-83DD-9F97-A6C6-89EC5ECBA29D}"/>
              </a:ext>
            </a:extLst>
          </p:cNvPr>
          <p:cNvSpPr txBox="1">
            <a:spLocks/>
          </p:cNvSpPr>
          <p:nvPr/>
        </p:nvSpPr>
        <p:spPr bwMode="auto">
          <a:xfrm>
            <a:off x="806831" y="323908"/>
            <a:ext cx="77724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9pPr>
          </a:lstStyle>
          <a:p>
            <a:r>
              <a:rPr lang="en-US" kern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Uninstalling </a:t>
            </a:r>
            <a:r>
              <a:rPr lang="en-US" kern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renv</a:t>
            </a:r>
            <a:endParaRPr lang="en-US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919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957A0-46B8-B6E2-903D-FB7E4FFFD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8B677-2C11-6341-8836-C6B3BD979698}" type="datetime4">
              <a:rPr lang="sv-SE" smtClean="0"/>
              <a:t>17 november 2024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905BB-098B-387C-B5E2-B77C870FF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Alen Lovric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DD622-A28C-438A-2D82-2F024C088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9C56-CB7E-413F-8971-4226A1EF6823}" type="slidenum">
              <a:rPr lang="sv-SE" smtClean="0"/>
              <a:pPr/>
              <a:t>11</a:t>
            </a:fld>
            <a:endParaRPr lang="sv-SE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FE21C38-6581-83AA-6E3C-5C461A5D0E40}"/>
              </a:ext>
            </a:extLst>
          </p:cNvPr>
          <p:cNvSpPr txBox="1">
            <a:spLocks/>
          </p:cNvSpPr>
          <p:nvPr/>
        </p:nvSpPr>
        <p:spPr bwMode="auto">
          <a:xfrm>
            <a:off x="806831" y="323908"/>
            <a:ext cx="7772400" cy="591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kern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Summary and Discussion </a:t>
            </a:r>
          </a:p>
        </p:txBody>
      </p:sp>
      <p:pic>
        <p:nvPicPr>
          <p:cNvPr id="8" name="Picture 7" descr="A person in a hat and cape&#10;&#10;Description automatically generated">
            <a:extLst>
              <a:ext uri="{FF2B5EF4-FFF2-40B4-BE49-F238E27FC236}">
                <a16:creationId xmlns:a16="http://schemas.microsoft.com/office/drawing/2014/main" id="{79306D2E-B2A2-8395-F1BF-9BDA5681F4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7" r="8746" b="4222"/>
          <a:stretch/>
        </p:blipFill>
        <p:spPr>
          <a:xfrm>
            <a:off x="5796136" y="1253040"/>
            <a:ext cx="2433464" cy="32672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C7858C0-EF13-1856-A389-C87A1BB06A55}"/>
              </a:ext>
            </a:extLst>
          </p:cNvPr>
          <p:cNvSpPr txBox="1"/>
          <p:nvPr/>
        </p:nvSpPr>
        <p:spPr>
          <a:xfrm>
            <a:off x="5940152" y="4587974"/>
            <a:ext cx="21454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i="0" u="none" strike="noStrike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Adopted from: </a:t>
            </a:r>
            <a:r>
              <a:rPr lang="en-GB" sz="600" i="0" u="none" strike="noStrike" dirty="0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</a:t>
            </a:r>
            <a:r>
              <a:rPr lang="en-GB" sz="600" i="0" u="none" strike="noStrike" dirty="0" err="1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www.deviantart.com</a:t>
            </a:r>
            <a:r>
              <a:rPr lang="en-GB" sz="600" i="0" u="none" strike="noStrike" dirty="0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/zungam80</a:t>
            </a:r>
          </a:p>
        </p:txBody>
      </p:sp>
    </p:spTree>
    <p:extLst>
      <p:ext uri="{BB962C8B-B14F-4D97-AF65-F5344CB8AC3E}">
        <p14:creationId xmlns:p14="http://schemas.microsoft.com/office/powerpoint/2010/main" val="3753683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957A0-46B8-B6E2-903D-FB7E4FFFD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8B677-2C11-6341-8836-C6B3BD979698}" type="datetime4">
              <a:rPr lang="sv-SE" smtClean="0"/>
              <a:t>17 november 2024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905BB-098B-387C-B5E2-B77C870FF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Alen Lovric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DD622-A28C-438A-2D82-2F024C088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9C56-CB7E-413F-8971-4226A1EF6823}" type="slidenum">
              <a:rPr lang="sv-SE" smtClean="0"/>
              <a:pPr/>
              <a:t>12</a:t>
            </a:fld>
            <a:endParaRPr lang="sv-SE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01D3E62-2B2F-6731-E666-628A2AD2E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203598"/>
            <a:ext cx="4536306" cy="309634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GB" sz="1600" b="1" i="0" u="none" strike="noStrike" dirty="0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Good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GB" sz="1400" b="0" i="0" u="none" strike="noStrike" dirty="0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Isolated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GB" sz="1400" dirty="0">
                <a:solidFill>
                  <a:srgbClr val="2E3A4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Portable 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GB" sz="1400" b="0" i="0" u="none" strike="noStrike" dirty="0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Reproducible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GB" sz="1400" dirty="0">
              <a:solidFill>
                <a:srgbClr val="2E3A45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600" b="1" i="0" u="none" strike="noStrike" dirty="0">
              <a:solidFill>
                <a:srgbClr val="2E3A45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FE21C38-6581-83AA-6E3C-5C461A5D0E40}"/>
              </a:ext>
            </a:extLst>
          </p:cNvPr>
          <p:cNvSpPr txBox="1">
            <a:spLocks/>
          </p:cNvSpPr>
          <p:nvPr/>
        </p:nvSpPr>
        <p:spPr bwMode="auto">
          <a:xfrm>
            <a:off x="806831" y="323908"/>
            <a:ext cx="7772400" cy="591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kern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Summary and Discussion </a:t>
            </a:r>
          </a:p>
        </p:txBody>
      </p:sp>
      <p:pic>
        <p:nvPicPr>
          <p:cNvPr id="8" name="Picture 7" descr="A person in a hat and cape&#10;&#10;Description automatically generated">
            <a:extLst>
              <a:ext uri="{FF2B5EF4-FFF2-40B4-BE49-F238E27FC236}">
                <a16:creationId xmlns:a16="http://schemas.microsoft.com/office/drawing/2014/main" id="{79306D2E-B2A2-8395-F1BF-9BDA5681F4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7" r="8746" b="4222"/>
          <a:stretch/>
        </p:blipFill>
        <p:spPr>
          <a:xfrm>
            <a:off x="5796136" y="1253040"/>
            <a:ext cx="2433464" cy="32672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C7858C0-EF13-1856-A389-C87A1BB06A55}"/>
              </a:ext>
            </a:extLst>
          </p:cNvPr>
          <p:cNvSpPr txBox="1"/>
          <p:nvPr/>
        </p:nvSpPr>
        <p:spPr>
          <a:xfrm>
            <a:off x="5940152" y="4587974"/>
            <a:ext cx="21454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i="0" u="none" strike="noStrike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Adopted from: </a:t>
            </a:r>
            <a:r>
              <a:rPr lang="en-GB" sz="600" i="0" u="none" strike="noStrike" dirty="0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</a:t>
            </a:r>
            <a:r>
              <a:rPr lang="en-GB" sz="600" i="0" u="none" strike="noStrike" dirty="0" err="1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www.deviantart.com</a:t>
            </a:r>
            <a:r>
              <a:rPr lang="en-GB" sz="600" i="0" u="none" strike="noStrike" dirty="0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/zungam80</a:t>
            </a:r>
          </a:p>
        </p:txBody>
      </p:sp>
    </p:spTree>
    <p:extLst>
      <p:ext uri="{BB962C8B-B14F-4D97-AF65-F5344CB8AC3E}">
        <p14:creationId xmlns:p14="http://schemas.microsoft.com/office/powerpoint/2010/main" val="2704799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957A0-46B8-B6E2-903D-FB7E4FFFD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8B677-2C11-6341-8836-C6B3BD979698}" type="datetime4">
              <a:rPr lang="sv-SE" smtClean="0"/>
              <a:t>17 november 2024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905BB-098B-387C-B5E2-B77C870FF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Alen Lovric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DD622-A28C-438A-2D82-2F024C088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9C56-CB7E-413F-8971-4226A1EF6823}" type="slidenum">
              <a:rPr lang="sv-SE" smtClean="0"/>
              <a:pPr/>
              <a:t>13</a:t>
            </a:fld>
            <a:endParaRPr lang="sv-SE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01D3E62-2B2F-6731-E666-628A2AD2E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203598"/>
            <a:ext cx="4536306" cy="309634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GB" sz="1600" b="1" i="0" u="none" strike="noStrike" dirty="0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Good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GB" sz="1400" b="0" i="0" u="none" strike="noStrike" dirty="0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Isolated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GB" sz="1400" dirty="0">
                <a:solidFill>
                  <a:srgbClr val="2E3A4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Portable 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GB" sz="1400" b="0" i="0" u="none" strike="noStrike" dirty="0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Reproducible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GB" sz="1400" dirty="0">
              <a:solidFill>
                <a:srgbClr val="2E3A45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GB" sz="1600" b="1" i="0" u="none" strike="noStrike" dirty="0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Bad and The Ugly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GB" sz="1400" i="0" u="none" strike="noStrike" dirty="0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Learning curve?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GB" sz="1400" dirty="0">
                <a:solidFill>
                  <a:srgbClr val="2E3A4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Storage overhead?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GB" sz="1400" i="0" u="none" strike="noStrike" dirty="0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Initialization </a:t>
            </a:r>
            <a:r>
              <a:rPr lang="en-GB" sz="1400" dirty="0">
                <a:solidFill>
                  <a:srgbClr val="2E3A4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time?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GB" sz="1400" dirty="0">
                <a:solidFill>
                  <a:srgbClr val="2E3A4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Dependency updates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GB" sz="1400" i="0" u="none" strike="noStrike" dirty="0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Doesn’t suppor</a:t>
            </a:r>
            <a:r>
              <a:rPr lang="en-GB" sz="1400" dirty="0">
                <a:solidFill>
                  <a:srgbClr val="2E3A4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 R version management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FE21C38-6581-83AA-6E3C-5C461A5D0E40}"/>
              </a:ext>
            </a:extLst>
          </p:cNvPr>
          <p:cNvSpPr txBox="1">
            <a:spLocks/>
          </p:cNvSpPr>
          <p:nvPr/>
        </p:nvSpPr>
        <p:spPr bwMode="auto">
          <a:xfrm>
            <a:off x="806831" y="323908"/>
            <a:ext cx="7772400" cy="591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kern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Summary and Discussion </a:t>
            </a:r>
          </a:p>
        </p:txBody>
      </p:sp>
      <p:pic>
        <p:nvPicPr>
          <p:cNvPr id="8" name="Picture 7" descr="A person in a hat and cape&#10;&#10;Description automatically generated">
            <a:extLst>
              <a:ext uri="{FF2B5EF4-FFF2-40B4-BE49-F238E27FC236}">
                <a16:creationId xmlns:a16="http://schemas.microsoft.com/office/drawing/2014/main" id="{79306D2E-B2A2-8395-F1BF-9BDA5681F4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7" r="8746" b="4222"/>
          <a:stretch/>
        </p:blipFill>
        <p:spPr>
          <a:xfrm>
            <a:off x="5796136" y="1253040"/>
            <a:ext cx="2433464" cy="32672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C7858C0-EF13-1856-A389-C87A1BB06A55}"/>
              </a:ext>
            </a:extLst>
          </p:cNvPr>
          <p:cNvSpPr txBox="1"/>
          <p:nvPr/>
        </p:nvSpPr>
        <p:spPr>
          <a:xfrm>
            <a:off x="5940152" y="4587974"/>
            <a:ext cx="21454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i="0" u="none" strike="noStrike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Adopted from: </a:t>
            </a:r>
            <a:r>
              <a:rPr lang="en-GB" sz="600" i="0" u="none" strike="noStrike" dirty="0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</a:t>
            </a:r>
            <a:r>
              <a:rPr lang="en-GB" sz="600" i="0" u="none" strike="noStrike" dirty="0" err="1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www.deviantart.com</a:t>
            </a:r>
            <a:r>
              <a:rPr lang="en-GB" sz="600" i="0" u="none" strike="noStrike" dirty="0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/zungam80</a:t>
            </a:r>
          </a:p>
        </p:txBody>
      </p:sp>
    </p:spTree>
    <p:extLst>
      <p:ext uri="{BB962C8B-B14F-4D97-AF65-F5344CB8AC3E}">
        <p14:creationId xmlns:p14="http://schemas.microsoft.com/office/powerpoint/2010/main" val="1565150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A8F83-3A0B-BD72-ABD7-E88A69B08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Break 😊</a:t>
            </a:r>
            <a:r>
              <a:rPr lang="en-SE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901DA-E867-11D9-7658-26F98524C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2838-F53A-AE43-8080-2AC7E4181D26}" type="datetime4">
              <a:rPr lang="en-US" smtClean="0"/>
              <a:t>November 17, 2024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8497C-D0DF-0D9F-12D7-455DD68A6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Alen Lovric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0BBDE-F584-7C32-CFDA-E7AAF0F53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9C56-CB7E-413F-8971-4226A1EF6823}" type="slidenum">
              <a:rPr lang="sv-SE" smtClean="0"/>
              <a:pPr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04791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E819D9-1483-8390-2E91-6C9ECEAE7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8C3E1-56D8-7D89-CC17-AB2C215D4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419622"/>
            <a:ext cx="3528392" cy="1867643"/>
          </a:xfrm>
        </p:spPr>
        <p:txBody>
          <a:bodyPr/>
          <a:lstStyle/>
          <a:p>
            <a:pPr algn="ctr"/>
            <a:r>
              <a:rPr lang="en-SE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What,</a:t>
            </a:r>
            <a:br>
              <a:rPr lang="en-SE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SE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why,</a:t>
            </a:r>
            <a:br>
              <a:rPr lang="en-SE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SE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how </a:t>
            </a:r>
            <a:br>
              <a:rPr lang="en-SE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SE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 R</a:t>
            </a:r>
            <a:r>
              <a:rPr lang="en-GB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</a:t>
            </a:r>
            <a:r>
              <a:rPr lang="en-SE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arkdown </a:t>
            </a:r>
            <a:endParaRPr lang="en-SE" sz="2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CBFD6-9E97-35A2-C25E-151202F03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8C3F-686F-6541-B4E0-3C4261B6E6F4}" type="datetime4">
              <a:rPr lang="sv-SE" smtClean="0"/>
              <a:t>17 november 2024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AB850-6A34-1E07-B82A-180E1DAE1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Alen Lovric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A1FBF-D2F2-67D0-7D7B-46025602B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9C56-CB7E-413F-8971-4226A1EF6823}" type="slidenum">
              <a:rPr lang="sv-SE" smtClean="0"/>
              <a:pPr/>
              <a:t>15</a:t>
            </a:fld>
            <a:endParaRPr lang="sv-SE"/>
          </a:p>
        </p:txBody>
      </p:sp>
      <p:pic>
        <p:nvPicPr>
          <p:cNvPr id="3" name="Picture 2" descr="A logo with a feather&#10;&#10;Description automatically generated">
            <a:extLst>
              <a:ext uri="{FF2B5EF4-FFF2-40B4-BE49-F238E27FC236}">
                <a16:creationId xmlns:a16="http://schemas.microsoft.com/office/drawing/2014/main" id="{D7E9FB2A-9FAC-277F-B35A-D8ABB582F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563638"/>
            <a:ext cx="1101609" cy="127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864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68733A-9B04-8467-C8B1-0AF8D0309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B6556-F8D2-1D0A-59CA-A51870B32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8C3F-686F-6541-B4E0-3C4261B6E6F4}" type="datetime4">
              <a:rPr lang="sv-SE" smtClean="0"/>
              <a:t>17 november 2024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FBB49-0D7D-368C-FF88-D2042E55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Alen Lovric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9FFDB-5D7C-8D5D-AFA4-A54C524C7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9C56-CB7E-413F-8971-4226A1EF6823}" type="slidenum">
              <a:rPr lang="sv-SE" smtClean="0"/>
              <a:pPr/>
              <a:t>16</a:t>
            </a:fld>
            <a:endParaRPr lang="sv-S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F7B60E2-A2A0-40CA-FF2F-C3B027B3884C}"/>
              </a:ext>
            </a:extLst>
          </p:cNvPr>
          <p:cNvSpPr txBox="1">
            <a:spLocks/>
          </p:cNvSpPr>
          <p:nvPr/>
        </p:nvSpPr>
        <p:spPr bwMode="auto">
          <a:xfrm>
            <a:off x="806831" y="323908"/>
            <a:ext cx="77724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9pPr>
          </a:lstStyle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is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RMarkdown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  <a:endParaRPr lang="en-US" kern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EF874AA-EDCF-2E3C-8EBD-F321A35CC547}"/>
              </a:ext>
            </a:extLst>
          </p:cNvPr>
          <p:cNvSpPr txBox="1">
            <a:spLocks/>
          </p:cNvSpPr>
          <p:nvPr/>
        </p:nvSpPr>
        <p:spPr bwMode="auto">
          <a:xfrm>
            <a:off x="539552" y="1077838"/>
            <a:ext cx="8147248" cy="3870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à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1400">
                <a:solidFill>
                  <a:schemeClr val="accent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à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sv-SE" sz="1400" b="1" kern="0" dirty="0" err="1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Markup</a:t>
            </a:r>
            <a:r>
              <a:rPr lang="sv-SE" sz="1400" b="1" kern="0" dirty="0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sv-SE" sz="1400" b="1" kern="0" dirty="0" err="1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language</a:t>
            </a:r>
            <a:endParaRPr lang="sv-SE" sz="1400" b="1" kern="0" dirty="0">
              <a:solidFill>
                <a:srgbClr val="40404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kern="0" dirty="0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Text encoding system which specifies the structure and formatting of a document and the relationships among its parts.</a:t>
            </a:r>
          </a:p>
          <a:p>
            <a:pPr lvl="1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100" b="1" kern="0" dirty="0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HTML </a:t>
            </a:r>
            <a:r>
              <a:rPr lang="en-US" sz="1100" kern="0" dirty="0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commonly known markup languages which is used to structure and display content on the web. For example, we can use tags like </a:t>
            </a:r>
            <a:r>
              <a:rPr lang="en-GB" sz="1100" b="1" dirty="0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&lt;h1&gt;</a:t>
            </a:r>
            <a:r>
              <a:rPr lang="en-GB" sz="1100" b="1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 </a:t>
            </a:r>
            <a:r>
              <a:rPr lang="en-GB" sz="1100" b="1" dirty="0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&lt;p&gt;</a:t>
            </a:r>
            <a:r>
              <a:rPr lang="en-GB" sz="1100" b="1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 </a:t>
            </a:r>
            <a:r>
              <a:rPr lang="en-GB" sz="1100" b="1" dirty="0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&lt;a&gt;</a:t>
            </a:r>
            <a:r>
              <a:rPr lang="en-GB" sz="1100" b="1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 </a:t>
            </a:r>
            <a:r>
              <a:rPr lang="en-GB" sz="1100" b="1" dirty="0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r>
              <a:rPr lang="en-GB" sz="1100" b="1" dirty="0" err="1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ul</a:t>
            </a:r>
            <a:r>
              <a:rPr lang="en-GB" sz="1100" b="1" dirty="0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</a:t>
            </a:r>
            <a:r>
              <a:rPr lang="en-GB" sz="1100" b="1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</a:t>
            </a:r>
            <a:r>
              <a:rPr lang="en-GB" sz="11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define headings, paragraphs, links, and lists.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sv-SE" sz="1400" b="1" kern="0" dirty="0" err="1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Markdown</a:t>
            </a:r>
            <a:endParaRPr lang="sv-SE" sz="1400" b="1" kern="0" dirty="0">
              <a:solidFill>
                <a:srgbClr val="40404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</a:t>
            </a:r>
            <a:r>
              <a:rPr lang="en-GB" sz="11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ghtweight markup language that provides a simple way to format text without complex syntax or tags.</a:t>
            </a:r>
          </a:p>
          <a:p>
            <a:pPr lvl="1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GB" sz="11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uses plain-text syntax (like </a:t>
            </a:r>
            <a:r>
              <a:rPr lang="en-GB" sz="1100" b="1" dirty="0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#</a:t>
            </a:r>
            <a:r>
              <a:rPr lang="en-GB" sz="1100" b="1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</a:t>
            </a:r>
            <a:r>
              <a:rPr lang="en-GB" sz="110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</a:t>
            </a:r>
            <a:r>
              <a:rPr lang="en-GB" sz="1100" b="1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H1</a:t>
            </a:r>
            <a:r>
              <a:rPr lang="en-GB" sz="11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 </a:t>
            </a:r>
            <a:r>
              <a:rPr lang="en-GB" sz="1100" b="1" dirty="0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##</a:t>
            </a:r>
            <a:r>
              <a:rPr lang="en-GB" sz="11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for </a:t>
            </a:r>
            <a:r>
              <a:rPr lang="en-GB" sz="1100" b="1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H2</a:t>
            </a:r>
            <a:r>
              <a:rPr lang="en-GB" sz="11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etc), so it can be easily read and written by anyone, and it can then be converted to more complex formats like HTML or PDF.</a:t>
            </a:r>
            <a:endParaRPr lang="en-GB" sz="1100" dirty="0">
              <a:solidFill>
                <a:srgbClr val="40404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sv-SE" sz="1400" b="1" kern="0" dirty="0" err="1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RMarkdown</a:t>
            </a:r>
            <a:endParaRPr lang="sv-SE" sz="1400" b="1" kern="0" dirty="0">
              <a:solidFill>
                <a:srgbClr val="40404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</a:t>
            </a:r>
            <a:r>
              <a:rPr lang="en-GB" sz="11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xtension of Markdown that allows you to embed </a:t>
            </a:r>
            <a:r>
              <a:rPr lang="en-GB" sz="1100" b="1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 code</a:t>
            </a:r>
            <a:r>
              <a:rPr lang="en-GB" sz="11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directly within a Markdown document. It combines the simplicity of Markdown with the power of R, making it ideal for creating dynamic reports that include both analysis and output (e.g., graphs, tables, summaries).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200" kern="0" dirty="0">
              <a:solidFill>
                <a:srgbClr val="40404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spcAft>
                <a:spcPts val="1200"/>
              </a:spcAft>
              <a:buNone/>
            </a:pP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4062180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3CBF9C-282F-EE9A-26DE-57E7DAEFD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BD057-DCAF-8EA2-33D7-166209560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8C3F-686F-6541-B4E0-3C4261B6E6F4}" type="datetime4">
              <a:rPr lang="sv-SE" smtClean="0"/>
              <a:t>17 november 2024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8EB07-0CE5-42A5-2655-EEA2C6D85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Alen Lovric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53326-83C4-9F96-F448-E01CD878F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9C56-CB7E-413F-8971-4226A1EF6823}" type="slidenum">
              <a:rPr lang="sv-SE" smtClean="0"/>
              <a:pPr/>
              <a:t>17</a:t>
            </a:fld>
            <a:endParaRPr lang="sv-SE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61AD404-EA20-7B94-7642-7D330CEB7CAE}"/>
              </a:ext>
            </a:extLst>
          </p:cNvPr>
          <p:cNvGrpSpPr/>
          <p:nvPr/>
        </p:nvGrpSpPr>
        <p:grpSpPr>
          <a:xfrm>
            <a:off x="2065059" y="2139702"/>
            <a:ext cx="5040000" cy="2216052"/>
            <a:chOff x="544039" y="115644"/>
            <a:chExt cx="2895634" cy="127927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44F2584-3886-7A83-4E32-B105026D2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4039" y="339502"/>
              <a:ext cx="2895634" cy="1055418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F34E1EE-6BA1-8EC9-F25D-4E64E20562FB}"/>
                </a:ext>
              </a:extLst>
            </p:cNvPr>
            <p:cNvSpPr/>
            <p:nvPr/>
          </p:nvSpPr>
          <p:spPr bwMode="auto">
            <a:xfrm>
              <a:off x="544039" y="115644"/>
              <a:ext cx="2894399" cy="22385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7E20422-20B8-E27B-3F37-F2ABC1C409F6}"/>
                </a:ext>
              </a:extLst>
            </p:cNvPr>
            <p:cNvSpPr txBox="1"/>
            <p:nvPr/>
          </p:nvSpPr>
          <p:spPr>
            <a:xfrm>
              <a:off x="577907" y="174915"/>
              <a:ext cx="393056" cy="124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E" sz="8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HTML</a:t>
              </a:r>
            </a:p>
          </p:txBody>
        </p:sp>
      </p:grp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CA66BAE-1B41-E0B9-BCF9-20FD8A08D7EB}"/>
              </a:ext>
            </a:extLst>
          </p:cNvPr>
          <p:cNvSpPr txBox="1">
            <a:spLocks/>
          </p:cNvSpPr>
          <p:nvPr/>
        </p:nvSpPr>
        <p:spPr bwMode="auto">
          <a:xfrm>
            <a:off x="755576" y="627534"/>
            <a:ext cx="7558608" cy="1372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à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1400">
                <a:solidFill>
                  <a:schemeClr val="accent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à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l">
              <a:spcBef>
                <a:spcPts val="0"/>
              </a:spcBef>
              <a:spcAft>
                <a:spcPts val="1200"/>
              </a:spcAft>
            </a:pPr>
            <a:r>
              <a:rPr lang="en-GB" sz="1200" b="1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Markup (HTML)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000" b="1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Syntax</a:t>
            </a:r>
            <a:r>
              <a:rPr lang="en-GB" sz="10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Uses HTML tags to define structure and style (e.g., </a:t>
            </a:r>
            <a:r>
              <a:rPr lang="en-GB" sz="1000" b="1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&lt;h1&gt;, &lt;p&gt;, &lt;</a:t>
            </a:r>
            <a:r>
              <a:rPr lang="en-GB" sz="1000" b="1" i="0" u="none" strike="noStrike" dirty="0" err="1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ul</a:t>
            </a:r>
            <a:r>
              <a:rPr lang="en-GB" sz="1000" b="1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&gt;, &lt;li&gt;</a:t>
            </a:r>
            <a:r>
              <a:rPr lang="en-GB" sz="10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).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000" b="1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Formatting</a:t>
            </a:r>
            <a:r>
              <a:rPr lang="en-GB" sz="10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Formatting (bold, italic) is controlled through tags like </a:t>
            </a:r>
            <a:r>
              <a:rPr lang="en-GB" sz="1000" b="1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&lt;strong&gt; </a:t>
            </a:r>
            <a:r>
              <a:rPr lang="en-GB" sz="10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bold and </a:t>
            </a:r>
            <a:r>
              <a:rPr lang="en-GB" sz="1000" b="1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r>
              <a:rPr lang="en-GB" sz="1000" b="1" i="0" u="none" strike="noStrike" dirty="0" err="1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</a:t>
            </a:r>
            <a:r>
              <a:rPr lang="en-GB" sz="1000" b="1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 </a:t>
            </a:r>
            <a:r>
              <a:rPr lang="en-GB" sz="10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italics.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000" b="1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Lists</a:t>
            </a:r>
            <a:r>
              <a:rPr lang="en-GB" sz="10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Ordered and unordered lists are created using </a:t>
            </a:r>
            <a:r>
              <a:rPr lang="en-GB" sz="1000" b="1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r>
              <a:rPr lang="en-GB" sz="1000" b="1" dirty="0" err="1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</a:t>
            </a:r>
            <a:r>
              <a:rPr lang="en-GB" sz="1000" b="1" i="0" u="none" strike="noStrike" dirty="0" err="1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</a:t>
            </a:r>
            <a:r>
              <a:rPr lang="en-GB" sz="1000" b="1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</a:t>
            </a:r>
            <a:r>
              <a:rPr lang="en-GB" sz="10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and</a:t>
            </a:r>
            <a:r>
              <a:rPr lang="en-GB" sz="1000" b="1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&lt;</a:t>
            </a:r>
            <a:r>
              <a:rPr lang="en-GB" sz="1000" b="1" dirty="0" err="1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ul</a:t>
            </a:r>
            <a:r>
              <a:rPr lang="en-GB" sz="1000" b="1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 </a:t>
            </a:r>
            <a:r>
              <a:rPr lang="en-GB" sz="10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tags together with the list item element </a:t>
            </a:r>
            <a:r>
              <a:rPr lang="en-GB" sz="1000" b="1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&lt;li&gt;</a:t>
            </a:r>
            <a:r>
              <a:rPr lang="en-GB" sz="10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000" b="1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Hyperlinks</a:t>
            </a:r>
            <a:r>
              <a:rPr lang="en-GB" sz="10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Created using </a:t>
            </a:r>
            <a:r>
              <a:rPr lang="en-GB" sz="1000" b="1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&lt;a </a:t>
            </a:r>
            <a:r>
              <a:rPr lang="en-GB" sz="1000" b="1" i="0" u="none" strike="noStrike" dirty="0" err="1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href</a:t>
            </a:r>
            <a:r>
              <a:rPr lang="en-GB" sz="1000" b="1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="URL"&gt;</a:t>
            </a:r>
            <a:r>
              <a:rPr lang="en-GB" sz="10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2889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003E5B-754C-ED0A-2B25-3B476F755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62F59-7350-92A7-9243-91BF87463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8C3F-686F-6541-B4E0-3C4261B6E6F4}" type="datetime4">
              <a:rPr lang="sv-SE" smtClean="0"/>
              <a:t>17 november 2024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35DE0-7B8B-9D6B-A3BD-B16F64A9D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Alen Lovric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B1386-433F-0484-1DA8-1C7D7A1A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9C56-CB7E-413F-8971-4226A1EF6823}" type="slidenum">
              <a:rPr lang="sv-SE" smtClean="0"/>
              <a:pPr/>
              <a:t>18</a:t>
            </a:fld>
            <a:endParaRPr lang="sv-SE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5074F64-7927-D72D-6EF9-00FF20B4C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627534"/>
            <a:ext cx="6696744" cy="1627914"/>
          </a:xfrm>
        </p:spPr>
        <p:txBody>
          <a:bodyPr/>
          <a:lstStyle/>
          <a:p>
            <a:pPr algn="l">
              <a:spcBef>
                <a:spcPts val="0"/>
              </a:spcBef>
              <a:spcAft>
                <a:spcPts val="1200"/>
              </a:spcAft>
            </a:pPr>
            <a:r>
              <a:rPr lang="en-GB" sz="1200" b="1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Markdown:</a:t>
            </a:r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000" b="1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Syntax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Uses minimal syntax for formatting, making it easy to write and read.</a:t>
            </a:r>
            <a:endParaRPr lang="en-GB" sz="1000" b="1" i="0" u="none" strike="noStrike" dirty="0">
              <a:solidFill>
                <a:srgbClr val="40404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000" b="1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Headings</a:t>
            </a:r>
            <a:r>
              <a:rPr lang="en-GB" sz="10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Indicated with </a:t>
            </a:r>
            <a:r>
              <a:rPr lang="en-GB" sz="1000" b="1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#</a:t>
            </a:r>
            <a:r>
              <a:rPr lang="en-GB" sz="10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symbols (</a:t>
            </a:r>
            <a:r>
              <a:rPr lang="en-GB" sz="100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like # for H1, ## for H2, etc.).</a:t>
            </a:r>
          </a:p>
          <a:p>
            <a:pPr lv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000" b="1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Text Styling</a:t>
            </a:r>
            <a:r>
              <a:rPr lang="en-GB" sz="10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Uses simple symbols like </a:t>
            </a:r>
            <a:r>
              <a:rPr lang="en-GB" sz="1000" b="1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</a:t>
            </a:r>
            <a:r>
              <a:rPr lang="en-GB" sz="10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 </a:t>
            </a:r>
            <a:r>
              <a:rPr lang="en-GB" sz="1000" b="1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** </a:t>
            </a:r>
            <a:r>
              <a:rPr lang="en-GB" sz="10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</a:t>
            </a:r>
            <a:r>
              <a:rPr lang="en-GB" sz="100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italics</a:t>
            </a:r>
            <a:r>
              <a:rPr lang="en-GB" sz="10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GB" sz="100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bold</a:t>
            </a:r>
            <a:r>
              <a:rPr lang="en-GB" sz="10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lv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000" b="1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Lists</a:t>
            </a:r>
            <a:r>
              <a:rPr lang="en-GB" sz="10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Uses </a:t>
            </a:r>
            <a:r>
              <a:rPr lang="en-GB" sz="1000" b="1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</a:t>
            </a:r>
            <a:r>
              <a:rPr lang="en-GB" sz="10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 </a:t>
            </a:r>
            <a:r>
              <a:rPr lang="en-GB" sz="1000" b="1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</a:t>
            </a:r>
            <a:r>
              <a:rPr lang="en-GB" sz="10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or </a:t>
            </a:r>
            <a:r>
              <a:rPr lang="en-GB" sz="1000" b="1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 </a:t>
            </a:r>
            <a:r>
              <a:rPr lang="en-GB" sz="10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unordered lists and numbers for ordered lists.</a:t>
            </a:r>
          </a:p>
          <a:p>
            <a:pPr lv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000" b="1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Links</a:t>
            </a:r>
            <a:r>
              <a:rPr lang="en-GB" sz="10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Defined with </a:t>
            </a:r>
            <a:r>
              <a:rPr lang="en-GB" sz="1000" b="1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square brackets </a:t>
            </a:r>
            <a:r>
              <a:rPr lang="en-GB" sz="10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the link text, followed by the URL in </a:t>
            </a:r>
            <a:r>
              <a:rPr lang="en-GB" sz="1000" b="1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parentheses</a:t>
            </a:r>
            <a:r>
              <a:rPr lang="en-GB" sz="10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GB" sz="1000" dirty="0">
              <a:solidFill>
                <a:srgbClr val="2E3A45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600" b="1" i="0" u="none" strike="noStrike" dirty="0">
              <a:solidFill>
                <a:srgbClr val="2E3A45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D405F14-A50A-8009-3472-9B3F2C9A2F50}"/>
              </a:ext>
            </a:extLst>
          </p:cNvPr>
          <p:cNvGrpSpPr>
            <a:grpSpLocks noChangeAspect="1"/>
          </p:cNvGrpSpPr>
          <p:nvPr/>
        </p:nvGrpSpPr>
        <p:grpSpPr>
          <a:xfrm>
            <a:off x="2052000" y="2427734"/>
            <a:ext cx="5040000" cy="1968648"/>
            <a:chOff x="542186" y="1427738"/>
            <a:chExt cx="2895635" cy="113139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3A65BCA-BA89-F8CA-149C-082744F8C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2186" y="1623560"/>
              <a:ext cx="2895635" cy="935572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5D2E6B-2356-B4B8-B159-5890C4A47AF4}"/>
                </a:ext>
              </a:extLst>
            </p:cNvPr>
            <p:cNvSpPr/>
            <p:nvPr/>
          </p:nvSpPr>
          <p:spPr bwMode="auto">
            <a:xfrm>
              <a:off x="542804" y="1427738"/>
              <a:ext cx="2894399" cy="22385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9B5EA2C-1A93-1BDB-EB1E-1753D1F35660}"/>
                </a:ext>
              </a:extLst>
            </p:cNvPr>
            <p:cNvSpPr txBox="1"/>
            <p:nvPr/>
          </p:nvSpPr>
          <p:spPr>
            <a:xfrm>
              <a:off x="542186" y="1489980"/>
              <a:ext cx="401729" cy="1238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E" sz="8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Markdown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123A733-19AF-8BC6-DEA2-BBB353FA37C1}"/>
              </a:ext>
            </a:extLst>
          </p:cNvPr>
          <p:cNvSpPr txBox="1"/>
          <p:nvPr/>
        </p:nvSpPr>
        <p:spPr>
          <a:xfrm>
            <a:off x="542804" y="134833"/>
            <a:ext cx="3930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3270018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D7CD13-5FA3-D98C-89C7-DCD717D2A4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ECA60-6B3E-56BA-42C9-A8AB58970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8C3F-686F-6541-B4E0-3C4261B6E6F4}" type="datetime4">
              <a:rPr lang="sv-SE" smtClean="0"/>
              <a:t>17 november 2024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C326A-C38B-11C9-EDF8-66E330289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Alen Lovric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11FF5-3F3A-9D15-363A-0F772108E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9C56-CB7E-413F-8971-4226A1EF6823}" type="slidenum">
              <a:rPr lang="sv-SE" smtClean="0"/>
              <a:pPr/>
              <a:t>19</a:t>
            </a:fld>
            <a:endParaRPr lang="sv-SE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5CEDC8E-8305-22B3-C3D4-83253F583A04}"/>
              </a:ext>
            </a:extLst>
          </p:cNvPr>
          <p:cNvGrpSpPr/>
          <p:nvPr/>
        </p:nvGrpSpPr>
        <p:grpSpPr>
          <a:xfrm>
            <a:off x="539552" y="1059582"/>
            <a:ext cx="4043111" cy="2952328"/>
            <a:chOff x="544657" y="2591950"/>
            <a:chExt cx="2894399" cy="211352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ADB8AAA-1A01-9E23-A5D3-4EE663330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4657" y="2815808"/>
              <a:ext cx="2894399" cy="1889667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0AF3332-13FB-939A-75F4-DA56AA37E693}"/>
                </a:ext>
              </a:extLst>
            </p:cNvPr>
            <p:cNvSpPr/>
            <p:nvPr/>
          </p:nvSpPr>
          <p:spPr bwMode="auto">
            <a:xfrm>
              <a:off x="544657" y="2591950"/>
              <a:ext cx="2894399" cy="22385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5B76CDB-1D2F-75A1-33AF-D44EEFB89300}"/>
                </a:ext>
              </a:extLst>
            </p:cNvPr>
            <p:cNvSpPr txBox="1"/>
            <p:nvPr/>
          </p:nvSpPr>
          <p:spPr>
            <a:xfrm>
              <a:off x="595467" y="2636607"/>
              <a:ext cx="476709" cy="1345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E" sz="8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RMarkdown</a:t>
              </a:r>
            </a:p>
          </p:txBody>
        </p:sp>
      </p:grp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09F656C-239D-44B5-EE3B-C020ACA91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6016" y="1491630"/>
            <a:ext cx="4127376" cy="1890749"/>
          </a:xfrm>
        </p:spPr>
        <p:txBody>
          <a:bodyPr/>
          <a:lstStyle/>
          <a:p>
            <a:pPr algn="l">
              <a:spcBef>
                <a:spcPts val="0"/>
              </a:spcBef>
              <a:spcAft>
                <a:spcPts val="1200"/>
              </a:spcAft>
            </a:pPr>
            <a:r>
              <a:rPr lang="en-GB" sz="1100" b="1" i="0" u="none" strike="noStrike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RMarkdown</a:t>
            </a:r>
            <a:endParaRPr lang="en-GB" sz="1100" b="1" i="0" u="none" strike="noStrike" dirty="0">
              <a:solidFill>
                <a:srgbClr val="00000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90950" lvl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000" b="1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Metadata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Includes an "R" 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YAML header 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 the top (e.g., title, author, output) to set document properties.</a:t>
            </a:r>
          </a:p>
          <a:p>
            <a:pPr marL="490950" lvl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000" b="1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Text Formatting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Inherits all 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Markdown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features for formatting, lists, and links.</a:t>
            </a:r>
          </a:p>
          <a:p>
            <a:pPr marL="490950" lvl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000" b="1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Chunks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Supports embedded code chunks within triple backticks and {r} for R code (e.g., ```{r example} ```), where </a:t>
            </a:r>
            <a:r>
              <a:rPr lang="en-GB" sz="1000" b="1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indicates the language, and </a:t>
            </a:r>
            <a:r>
              <a:rPr lang="en-GB" sz="1000" b="1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denotes the name of the chunk. Each chunk comes with several 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options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controlling how the chunk is evaluated.</a:t>
            </a:r>
            <a:endParaRPr lang="en-GB" sz="1000" dirty="0">
              <a:solidFill>
                <a:srgbClr val="2E3A45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376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831" y="323908"/>
            <a:ext cx="7772400" cy="857250"/>
          </a:xfrm>
        </p:spPr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Today’s Lecture</a:t>
            </a:r>
            <a:r>
              <a:rPr lang="en-US" dirty="0"/>
              <a:t>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016" y="1203598"/>
            <a:ext cx="7772400" cy="296912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sv-SE" dirty="0" err="1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Reproducible</a:t>
            </a:r>
            <a:r>
              <a:rPr lang="sv-SE" dirty="0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research </a:t>
            </a:r>
            <a:r>
              <a:rPr lang="sv-SE" dirty="0" err="1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</a:t>
            </a:r>
            <a:r>
              <a:rPr lang="sv-SE" dirty="0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sv-SE" b="1" dirty="0" err="1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renv</a:t>
            </a:r>
            <a:r>
              <a:rPr lang="sv-SE" dirty="0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sv-SE" b="1" dirty="0" err="1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github</a:t>
            </a:r>
            <a:endParaRPr lang="sv-SE" b="1" dirty="0">
              <a:solidFill>
                <a:srgbClr val="40404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Why </a:t>
            </a:r>
            <a:r>
              <a:rPr lang="en-US" b="1" dirty="0" err="1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renv</a:t>
            </a:r>
            <a:r>
              <a:rPr lang="en-US" b="1" dirty="0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</a:t>
            </a:r>
          </a:p>
          <a:p>
            <a:pPr lv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Standard workflow and example in </a:t>
            </a:r>
            <a:r>
              <a:rPr lang="en-US" dirty="0" err="1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Rstudio</a:t>
            </a:r>
            <a:endParaRPr lang="en-US" dirty="0">
              <a:solidFill>
                <a:srgbClr val="40404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Why Git? What is Git? What is </a:t>
            </a:r>
            <a:r>
              <a:rPr lang="en-US" b="1" dirty="0" err="1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Github</a:t>
            </a:r>
            <a:r>
              <a:rPr lang="en-US" b="1" dirty="0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</a:p>
          <a:p>
            <a:pPr lv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 and </a:t>
            </a:r>
            <a:r>
              <a:rPr lang="en-US" dirty="0" err="1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Rstudio</a:t>
            </a:r>
            <a:endParaRPr lang="en-US" dirty="0">
              <a:solidFill>
                <a:srgbClr val="40404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Integration of </a:t>
            </a:r>
            <a:r>
              <a:rPr lang="en-US" dirty="0" err="1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renv</a:t>
            </a:r>
            <a:r>
              <a:rPr lang="en-US" dirty="0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Git</a:t>
            </a:r>
          </a:p>
          <a:p>
            <a:pPr lvl="1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D02B8-A4AA-A349-9B47-E633B1F8E590}" type="datetime4">
              <a:rPr lang="en-US" smtClean="0"/>
              <a:t>November 17, 2024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Alen Lovric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9C56-CB7E-413F-8971-4226A1EF6823}" type="slidenum">
              <a:rPr lang="sv-SE" smtClean="0"/>
              <a:pPr/>
              <a:t>2</a:t>
            </a:fld>
            <a:endParaRPr lang="sv-SE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8C6A0A3-3267-8F31-7CB2-79C5D727D6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76256" y="1232002"/>
            <a:ext cx="971365" cy="971365"/>
          </a:xfrm>
          <a:prstGeom prst="rect">
            <a:avLst/>
          </a:prstGeom>
        </p:spPr>
      </p:pic>
      <p:pic>
        <p:nvPicPr>
          <p:cNvPr id="10" name="Picture 9" descr="A logo of git&#10;&#10;Description automatically generated">
            <a:extLst>
              <a:ext uri="{FF2B5EF4-FFF2-40B4-BE49-F238E27FC236}">
                <a16:creationId xmlns:a16="http://schemas.microsoft.com/office/drawing/2014/main" id="{AD125282-08BF-1C7D-0F45-61CB58B61C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187" y="2283718"/>
            <a:ext cx="1243189" cy="933109"/>
          </a:xfrm>
          <a:prstGeom prst="rect">
            <a:avLst/>
          </a:prstGeom>
        </p:spPr>
      </p:pic>
      <p:pic>
        <p:nvPicPr>
          <p:cNvPr id="12" name="Picture 11" descr="A cartoon character in a cat garment&#10;&#10;Description automatically generated">
            <a:extLst>
              <a:ext uri="{FF2B5EF4-FFF2-40B4-BE49-F238E27FC236}">
                <a16:creationId xmlns:a16="http://schemas.microsoft.com/office/drawing/2014/main" id="{1FDC68B9-3303-7168-D8BA-4893C60291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786" y="3168352"/>
            <a:ext cx="1131590" cy="113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855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BF8DB3-D742-FB26-D837-26C0E7141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4B618-F478-D5FA-9991-EE846BA2F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8C3F-686F-6541-B4E0-3C4261B6E6F4}" type="datetime4">
              <a:rPr lang="sv-SE" smtClean="0"/>
              <a:t>17 november 2024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65FB0-1ABD-DCAF-A6BB-53F25025A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Alen Lovric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3CBBD-FC53-AF98-4EB8-BC39FFBFB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9C56-CB7E-413F-8971-4226A1EF6823}" type="slidenum">
              <a:rPr lang="sv-SE" smtClean="0"/>
              <a:pPr/>
              <a:t>20</a:t>
            </a:fld>
            <a:endParaRPr lang="sv-SE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58C14A35-F3FE-76E5-4CD3-828C53302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518" y="1113049"/>
            <a:ext cx="7265866" cy="1890749"/>
          </a:xfrm>
        </p:spPr>
        <p:txBody>
          <a:bodyPr/>
          <a:lstStyle/>
          <a:p>
            <a:pPr algn="l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100" b="1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YAML Block (---)</a:t>
            </a:r>
            <a:r>
              <a:rPr lang="en-GB" sz="11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This block at the beginning of the file is a header section in YAML format, defining metadata and document output options.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000" b="1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title:</a:t>
            </a:r>
            <a:r>
              <a:rPr lang="en-GB" sz="10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Specifies the document's title, "R Course", which will be displayed at the top of the rendered document.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000" b="1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author:</a:t>
            </a:r>
            <a:r>
              <a:rPr lang="en-GB" sz="10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Indicates the author’s name, "Mickey Mouse", typically displayed below the title.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000" b="1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date:</a:t>
            </a:r>
            <a:r>
              <a:rPr lang="en-GB" sz="10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Uses inline R code (r </a:t>
            </a:r>
            <a:r>
              <a:rPr lang="en-GB" sz="1000" b="0" i="0" u="none" strike="noStrike" dirty="0" err="1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Sys.Date</a:t>
            </a:r>
            <a:r>
              <a:rPr lang="en-GB" sz="10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()) to dynamically insert the current date each time the document is rendered.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000" b="1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output:</a:t>
            </a:r>
            <a:r>
              <a:rPr lang="en-GB" sz="10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Specifies the output format, </a:t>
            </a:r>
            <a:r>
              <a:rPr lang="en-GB" sz="1000" b="0" i="0" u="none" strike="noStrike" dirty="0" err="1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html_document</a:t>
            </a:r>
            <a:r>
              <a:rPr lang="en-GB" sz="10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meaning this file will render as an HTML file.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3286D6-E98A-8C36-1752-1DBC2365C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073" y="3491565"/>
            <a:ext cx="4473854" cy="1096409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4FD721A-F7E2-06CE-04D5-A18E2C5D670D}"/>
              </a:ext>
            </a:extLst>
          </p:cNvPr>
          <p:cNvSpPr txBox="1">
            <a:spLocks/>
          </p:cNvSpPr>
          <p:nvPr/>
        </p:nvSpPr>
        <p:spPr bwMode="auto">
          <a:xfrm>
            <a:off x="806831" y="323908"/>
            <a:ext cx="77724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9pPr>
          </a:lstStyle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to use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RMarkdown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  <a:endParaRPr lang="en-US" kern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87B850-18C8-43C2-7515-0F20426DDC7C}"/>
              </a:ext>
            </a:extLst>
          </p:cNvPr>
          <p:cNvSpPr/>
          <p:nvPr/>
        </p:nvSpPr>
        <p:spPr bwMode="auto">
          <a:xfrm>
            <a:off x="2335073" y="3147195"/>
            <a:ext cx="4473854" cy="3443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3C73B9-16CF-2807-B2C2-AB48F52BDCAE}"/>
              </a:ext>
            </a:extLst>
          </p:cNvPr>
          <p:cNvSpPr txBox="1"/>
          <p:nvPr/>
        </p:nvSpPr>
        <p:spPr>
          <a:xfrm>
            <a:off x="2411760" y="3211967"/>
            <a:ext cx="6841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ymal</a:t>
            </a:r>
          </a:p>
        </p:txBody>
      </p:sp>
    </p:spTree>
    <p:extLst>
      <p:ext uri="{BB962C8B-B14F-4D97-AF65-F5344CB8AC3E}">
        <p14:creationId xmlns:p14="http://schemas.microsoft.com/office/powerpoint/2010/main" val="3618202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86161B-26C4-F09D-D61A-EF826C496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420E6-415A-5E8F-59DA-C7B56D92E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8C3F-686F-6541-B4E0-3C4261B6E6F4}" type="datetime4">
              <a:rPr lang="sv-SE" smtClean="0"/>
              <a:t>17 november 2024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CF5AB-302C-0DEF-26D4-BCC88498D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Alen Lovric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B1BF4-07F7-039B-1EAA-D399A7EF1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9C56-CB7E-413F-8971-4226A1EF6823}" type="slidenum">
              <a:rPr lang="sv-SE" smtClean="0"/>
              <a:pPr/>
              <a:t>21</a:t>
            </a:fld>
            <a:endParaRPr lang="sv-SE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D3C3B0C6-EC63-CA77-93B3-EAD7CCC9E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517" y="1113049"/>
            <a:ext cx="7574651" cy="1890749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100" b="1" dirty="0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Syntax</a:t>
            </a:r>
            <a:r>
              <a:rPr lang="en-GB" sz="1100" dirty="0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000" b="1" dirty="0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Triple backticks ```</a:t>
            </a:r>
            <a:r>
              <a:rPr lang="en-GB" sz="1000" dirty="0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Denote the beginning and end of an R code chunk.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000" b="1" dirty="0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{r example}</a:t>
            </a:r>
            <a:r>
              <a:rPr lang="en-GB" sz="1000" dirty="0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Specifies that this is an R code chunk, with "example" as an optional label. The label can help organize and refer to code chunks, especially when displaying output or debugging.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100" b="1" dirty="0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Purpose</a:t>
            </a:r>
            <a:r>
              <a:rPr lang="en-GB" sz="1100" dirty="0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The R code chunk allows you to embed R code directly in the document, which will be executed when rendering the document. The code results are displayed alongside text.</a:t>
            </a:r>
          </a:p>
          <a:p>
            <a:pPr marL="0" indent="0">
              <a:buNone/>
            </a:pPr>
            <a:endParaRPr lang="en-GB" sz="900" dirty="0">
              <a:solidFill>
                <a:srgbClr val="40404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CD870DD-0FD4-2090-66A6-A7A5E9269BCD}"/>
              </a:ext>
            </a:extLst>
          </p:cNvPr>
          <p:cNvSpPr txBox="1">
            <a:spLocks/>
          </p:cNvSpPr>
          <p:nvPr/>
        </p:nvSpPr>
        <p:spPr bwMode="auto">
          <a:xfrm>
            <a:off x="806831" y="323908"/>
            <a:ext cx="77724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9pPr>
          </a:lstStyle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to use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RMarkdown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  <a:endParaRPr lang="en-US" kern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504BAA-C96E-A2E7-7F57-9445D84037CF}"/>
              </a:ext>
            </a:extLst>
          </p:cNvPr>
          <p:cNvSpPr/>
          <p:nvPr/>
        </p:nvSpPr>
        <p:spPr bwMode="auto">
          <a:xfrm>
            <a:off x="2335073" y="3003798"/>
            <a:ext cx="4473854" cy="3443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1F3CD1-DF5B-87D9-F0A6-154076CA4D20}"/>
              </a:ext>
            </a:extLst>
          </p:cNvPr>
          <p:cNvSpPr txBox="1"/>
          <p:nvPr/>
        </p:nvSpPr>
        <p:spPr>
          <a:xfrm>
            <a:off x="2411760" y="3068570"/>
            <a:ext cx="6841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  <a:r>
              <a:rPr lang="en-SE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chunk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9A66D1-12DA-5271-315C-FDECF5E90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073" y="3348167"/>
            <a:ext cx="4474800" cy="94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7721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CB840-C5F6-C78E-9A76-116431476E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9887E-B436-A5F8-797E-B3F9CC124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8C3F-686F-6541-B4E0-3C4261B6E6F4}" type="datetime4">
              <a:rPr lang="sv-SE" smtClean="0"/>
              <a:t>17 november 2024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28404-7A66-2D94-0278-F262D5F72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Alen Lovric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55DD2-73AB-E258-772A-91BABF39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9C56-CB7E-413F-8971-4226A1EF6823}" type="slidenum">
              <a:rPr lang="sv-SE" smtClean="0"/>
              <a:pPr/>
              <a:t>22</a:t>
            </a:fld>
            <a:endParaRPr lang="sv-SE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008D3BF-A84A-5018-F5BB-2AAB70524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518" y="1113049"/>
            <a:ext cx="6699448" cy="3402917"/>
          </a:xfrm>
        </p:spPr>
        <p:txBody>
          <a:bodyPr/>
          <a:lstStyle/>
          <a:p>
            <a:pPr algn="l"/>
            <a:r>
              <a:rPr lang="en-GB" sz="1400" b="1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Rendering</a:t>
            </a:r>
          </a:p>
          <a:p>
            <a:pPr algn="l">
              <a:lnSpc>
                <a:spcPts val="18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sz="11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can render/knit reports in several different ways:</a:t>
            </a:r>
          </a:p>
          <a:p>
            <a:pPr lvl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1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Pressing the </a:t>
            </a:r>
            <a:r>
              <a:rPr lang="en-GB" sz="1100" b="0" i="1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Knit</a:t>
            </a:r>
            <a:r>
              <a:rPr lang="en-GB" sz="11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button with or without parameters in RStudio </a:t>
            </a:r>
          </a:p>
          <a:p>
            <a:pPr lvl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1100" b="0" i="0" u="none" strike="noStrike" dirty="0">
              <a:solidFill>
                <a:srgbClr val="40404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1100" b="0" i="0" u="none" strike="noStrike" dirty="0">
              <a:solidFill>
                <a:srgbClr val="40404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1100" dirty="0">
              <a:solidFill>
                <a:srgbClr val="40404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1100" b="0" i="0" u="none" strike="noStrike" dirty="0">
              <a:solidFill>
                <a:srgbClr val="40404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1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Running the R command </a:t>
            </a:r>
            <a:r>
              <a:rPr lang="en-GB" sz="1100" b="1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render()</a:t>
            </a:r>
            <a:r>
              <a:rPr lang="en-GB" sz="11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</a:p>
          <a:p>
            <a:pPr marL="1026450" lvl="3" indent="-27720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GB" sz="10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R console: </a:t>
            </a:r>
            <a:r>
              <a:rPr lang="en-GB" sz="1000" b="1" i="0" u="none" strike="noStrike" dirty="0" err="1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rmarkdown</a:t>
            </a:r>
            <a:r>
              <a:rPr lang="en-GB" sz="1000" b="1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::render("</a:t>
            </a:r>
            <a:r>
              <a:rPr lang="en-GB" sz="1000" b="1" i="0" u="none" strike="noStrike" dirty="0" err="1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test_file.Rmd</a:t>
            </a:r>
            <a:r>
              <a:rPr lang="en-GB" sz="1000" b="1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") </a:t>
            </a:r>
          </a:p>
          <a:p>
            <a:pPr marL="1026450" lvl="3" indent="-27720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GB" sz="10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Running from the command line: </a:t>
            </a:r>
            <a:r>
              <a:rPr lang="en-GB" sz="1000" b="1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 -e '</a:t>
            </a:r>
            <a:r>
              <a:rPr lang="en-GB" sz="1000" b="1" i="0" u="none" strike="noStrike" dirty="0" err="1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rmarkdown</a:t>
            </a:r>
            <a:r>
              <a:rPr lang="en-GB" sz="1000" b="1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::render(”</a:t>
            </a:r>
            <a:r>
              <a:rPr lang="en-GB" sz="1000" b="1" dirty="0" err="1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test_file</a:t>
            </a:r>
            <a:r>
              <a:rPr lang="en-GB" sz="1000" b="1" i="0" u="none" strike="noStrike" dirty="0" err="1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.Rmd</a:t>
            </a:r>
            <a:r>
              <a:rPr lang="en-GB" sz="1000" b="1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")'</a:t>
            </a:r>
          </a:p>
          <a:p>
            <a:pPr lvl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1100" b="0" i="0" u="none" strike="noStrike" dirty="0">
              <a:solidFill>
                <a:srgbClr val="40404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F9EBDA2-27F5-D291-3E4D-846D9C45CB4F}"/>
              </a:ext>
            </a:extLst>
          </p:cNvPr>
          <p:cNvSpPr txBox="1">
            <a:spLocks/>
          </p:cNvSpPr>
          <p:nvPr/>
        </p:nvSpPr>
        <p:spPr bwMode="auto">
          <a:xfrm>
            <a:off x="806831" y="323908"/>
            <a:ext cx="77724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9pPr>
          </a:lstStyle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to use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RMarkdown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  <a:endParaRPr lang="en-US" kern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BF37449-551F-8D4D-FD7C-A671CE5BBDA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5201"/>
          <a:stretch/>
        </p:blipFill>
        <p:spPr>
          <a:xfrm>
            <a:off x="1619672" y="1970299"/>
            <a:ext cx="2715139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332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B35DF6-9CDF-4407-1C18-D096C8BA5B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D8C75-DDE5-FEDC-77C5-631DD5734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8C3F-686F-6541-B4E0-3C4261B6E6F4}" type="datetime4">
              <a:rPr lang="sv-SE" smtClean="0"/>
              <a:t>17 november 2024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5A948-D5DE-0A7B-A745-A3CCBF740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Alen Lovric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5F7AB-FAC0-ED2D-64FF-441764DF8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9C56-CB7E-413F-8971-4226A1EF6823}" type="slidenum">
              <a:rPr lang="sv-SE" smtClean="0"/>
              <a:pPr/>
              <a:t>23</a:t>
            </a:fld>
            <a:endParaRPr lang="sv-SE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2C7C0A-2624-8F69-61A2-F46C716F8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203598"/>
            <a:ext cx="7772400" cy="3615994"/>
          </a:xfrm>
        </p:spPr>
        <p:txBody>
          <a:bodyPr/>
          <a:lstStyle/>
          <a:p>
            <a:r>
              <a:rPr lang="en-GB" sz="1600" b="1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</a:rPr>
              <a:t>Notebooks</a:t>
            </a:r>
            <a:r>
              <a:rPr lang="en-GB" sz="16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</a:rPr>
              <a:t>: allow for a more interactive approach, where researchers can include code, narrative, and visualizations in a flowing document. Each chunk of code can be executed independently, making it easy to test ideas step-by-step.</a:t>
            </a:r>
          </a:p>
          <a:p>
            <a:pPr>
              <a:spcBef>
                <a:spcPts val="2200"/>
              </a:spcBef>
              <a:spcAft>
                <a:spcPts val="2200"/>
              </a:spcAft>
            </a:pPr>
            <a:r>
              <a:rPr lang="en-GB" sz="1600" b="1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</a:rPr>
              <a:t>Reports</a:t>
            </a:r>
            <a:r>
              <a:rPr lang="en-GB" sz="16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</a:rPr>
              <a:t>: focus on presenting a clean, structured summary of findings, methods, and visualizations, with code hidden or minimized to keep the report focused. Reports can include executive summaries, methods, and detailed results. </a:t>
            </a:r>
            <a:r>
              <a:rPr lang="en-GB" sz="1600" dirty="0">
                <a:solidFill>
                  <a:srgbClr val="404041"/>
                </a:solidFill>
                <a:latin typeface="Open Sans" panose="020B0606030504020204" pitchFamily="34" charset="0"/>
              </a:rPr>
              <a:t>R</a:t>
            </a:r>
            <a:r>
              <a:rPr lang="en-GB" sz="16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</a:rPr>
              <a:t>endered in multiple formats HTML, PDF</a:t>
            </a:r>
            <a:r>
              <a:rPr lang="en-GB" sz="1600" dirty="0">
                <a:solidFill>
                  <a:srgbClr val="404041"/>
                </a:solidFill>
                <a:latin typeface="Open Sans" panose="020B0606030504020204" pitchFamily="34" charset="0"/>
              </a:rPr>
              <a:t> and</a:t>
            </a:r>
            <a:r>
              <a:rPr lang="en-GB" sz="16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</a:rPr>
              <a:t> Word.</a:t>
            </a:r>
          </a:p>
          <a:p>
            <a:r>
              <a:rPr lang="en-GB" sz="1600" b="1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</a:rPr>
              <a:t>Generalization</a:t>
            </a:r>
            <a:r>
              <a:rPr lang="en-GB" sz="16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</a:rPr>
              <a:t>: useful for workflows that need to be rerun on new data or under different assumptions, providing both reproducibility and efficiency.</a:t>
            </a:r>
          </a:p>
          <a:p>
            <a:endParaRPr lang="en-US" sz="16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920A167-F0FB-FD52-80C4-C49B0BD94B99}"/>
              </a:ext>
            </a:extLst>
          </p:cNvPr>
          <p:cNvSpPr txBox="1">
            <a:spLocks/>
          </p:cNvSpPr>
          <p:nvPr/>
        </p:nvSpPr>
        <p:spPr bwMode="auto">
          <a:xfrm>
            <a:off x="806831" y="323908"/>
            <a:ext cx="77724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9pPr>
          </a:lstStyle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Why use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RMarkdown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42081019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F4788A-742D-16D9-FE37-D21ED016A7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46BB2-3063-7851-0D52-97561DCBC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Break 😊</a:t>
            </a:r>
            <a:r>
              <a:rPr lang="en-SE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F854A-15A8-DA48-68F6-355A8FE1E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8C3F-686F-6541-B4E0-3C4261B6E6F4}" type="datetime4">
              <a:rPr lang="sv-SE" smtClean="0"/>
              <a:t>17 november 2024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4B313-69E3-FFA4-FB46-B14637DF7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Alen Lovric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DE886-57A5-43A2-D93E-25F59C96D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9C56-CB7E-413F-8971-4226A1EF6823}" type="slidenum">
              <a:rPr lang="sv-SE" smtClean="0"/>
              <a:pPr/>
              <a:t>24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673038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7BE14-ACBB-00CB-59CE-7F86AA747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2838-F53A-AE43-8080-2AC7E4181D26}" type="datetime4">
              <a:rPr lang="en-US" smtClean="0"/>
              <a:t>November 17, 2024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738D2-1E00-9D61-DC46-FA26A6CB9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Alen Lovric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456C5-88BC-1CB7-ACA5-68BF9B8C3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9C56-CB7E-413F-8971-4226A1EF6823}" type="slidenum">
              <a:rPr lang="sv-SE" smtClean="0"/>
              <a:pPr/>
              <a:t>25</a:t>
            </a:fld>
            <a:endParaRPr lang="sv-S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91654E8-0AAE-8741-2467-0F3FAFDC5E79}"/>
              </a:ext>
            </a:extLst>
          </p:cNvPr>
          <p:cNvSpPr txBox="1">
            <a:spLocks/>
          </p:cNvSpPr>
          <p:nvPr/>
        </p:nvSpPr>
        <p:spPr bwMode="auto">
          <a:xfrm>
            <a:off x="806831" y="323908"/>
            <a:ext cx="77724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9pPr>
          </a:lstStyle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will we cover?</a:t>
            </a:r>
            <a:r>
              <a:rPr lang="en-US" kern="0" dirty="0"/>
              <a:t>		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E0C012E-607B-694A-2099-706B332F0A69}"/>
              </a:ext>
            </a:extLst>
          </p:cNvPr>
          <p:cNvSpPr txBox="1">
            <a:spLocks/>
          </p:cNvSpPr>
          <p:nvPr/>
        </p:nvSpPr>
        <p:spPr bwMode="auto">
          <a:xfrm>
            <a:off x="539750" y="1330822"/>
            <a:ext cx="4824338" cy="2969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à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1400">
                <a:solidFill>
                  <a:schemeClr val="accent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à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SE" sz="1800" kern="100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Version Control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1800" kern="100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is Git?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1800" kern="100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Basic Git Commands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1800" kern="100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is GitHub?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1800" kern="100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Integration with R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kern="100" dirty="0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Workflow in R</a:t>
            </a:r>
            <a:endParaRPr lang="en-GB" sz="1800" kern="100" dirty="0">
              <a:solidFill>
                <a:srgbClr val="40404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sz="1800" kern="100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Q&amp;A</a:t>
            </a:r>
          </a:p>
          <a:p>
            <a:endParaRPr lang="en-GB" sz="1800" kern="100" dirty="0">
              <a:solidFill>
                <a:srgbClr val="40404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SE" sz="1800" kern="100" dirty="0">
              <a:solidFill>
                <a:srgbClr val="40404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2" name="Picture 11" descr="A logo of git&#10;&#10;Description automatically generated">
            <a:extLst>
              <a:ext uri="{FF2B5EF4-FFF2-40B4-BE49-F238E27FC236}">
                <a16:creationId xmlns:a16="http://schemas.microsoft.com/office/drawing/2014/main" id="{CC69064A-0C57-990F-3A9E-9568A2C349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397" y="925405"/>
            <a:ext cx="2156889" cy="1618911"/>
          </a:xfrm>
          <a:prstGeom prst="rect">
            <a:avLst/>
          </a:prstGeom>
        </p:spPr>
      </p:pic>
      <p:pic>
        <p:nvPicPr>
          <p:cNvPr id="13" name="Picture 12" descr="A cartoon character in a cat garment&#10;&#10;Description automatically generated">
            <a:extLst>
              <a:ext uri="{FF2B5EF4-FFF2-40B4-BE49-F238E27FC236}">
                <a16:creationId xmlns:a16="http://schemas.microsoft.com/office/drawing/2014/main" id="{3E6437CD-460D-DB0B-494A-81DB3DAAF6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099" y="2566789"/>
            <a:ext cx="1963269" cy="196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0369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BC99A-854B-24AD-16E9-28BC6BDDB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54A90-3C93-644D-9630-01D9283461A8}" type="datetime4">
              <a:rPr lang="sv-SE" smtClean="0"/>
              <a:t>17 november 2024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1C564-3701-92A7-B168-B7586CDD0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Alen Lovric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74DD8-0104-854D-A3D1-4348169F7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9C56-CB7E-413F-8971-4226A1EF6823}" type="slidenum">
              <a:rPr lang="sv-SE" smtClean="0"/>
              <a:pPr/>
              <a:t>26</a:t>
            </a:fld>
            <a:endParaRPr lang="sv-SE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0F6267-BFC7-6C73-40B0-D250E010738A}"/>
              </a:ext>
            </a:extLst>
          </p:cNvPr>
          <p:cNvSpPr txBox="1">
            <a:spLocks/>
          </p:cNvSpPr>
          <p:nvPr/>
        </p:nvSpPr>
        <p:spPr bwMode="auto">
          <a:xfrm>
            <a:off x="806831" y="323908"/>
            <a:ext cx="77724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9pPr>
          </a:lstStyle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Version Control </a:t>
            </a:r>
            <a:r>
              <a:rPr lang="en-US" kern="0" dirty="0"/>
              <a:t>		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BE2C9BF-95BB-9A4E-594E-398AF7208203}"/>
              </a:ext>
            </a:extLst>
          </p:cNvPr>
          <p:cNvSpPr txBox="1">
            <a:spLocks/>
          </p:cNvSpPr>
          <p:nvPr/>
        </p:nvSpPr>
        <p:spPr bwMode="auto">
          <a:xfrm>
            <a:off x="558210" y="1181158"/>
            <a:ext cx="5093056" cy="3406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à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1400">
                <a:solidFill>
                  <a:schemeClr val="accent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à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GB" sz="1400" b="1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Definition:</a:t>
            </a:r>
            <a:r>
              <a:rPr lang="en-GB" sz="14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Version control is like a time machine for your code, systematically tracking changes and enabling seamless collaboration. </a:t>
            </a:r>
          </a:p>
          <a:p>
            <a:pPr algn="l">
              <a:spcBef>
                <a:spcPts val="1800"/>
              </a:spcBef>
              <a:spcAft>
                <a:spcPts val="1800"/>
              </a:spcAft>
            </a:pPr>
            <a:r>
              <a:rPr lang="en-GB" sz="1400" b="1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Importance:</a:t>
            </a:r>
            <a:r>
              <a:rPr lang="en-GB" sz="14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software and data science, version control is vital. It ensures organized coding, easy collaboration, and the ability to revert to stable versions. </a:t>
            </a:r>
          </a:p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GB" sz="1400" b="1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Examples:</a:t>
            </a:r>
            <a:endParaRPr lang="en-GB" sz="1400" b="0" i="0" u="none" strike="noStrike" dirty="0">
              <a:solidFill>
                <a:srgbClr val="40404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200" b="1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Project Stability:</a:t>
            </a:r>
            <a:r>
              <a:rPr lang="en-GB" sz="12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Easily revert to a stable version after experiments.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200" b="1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Team Collaboration:</a:t>
            </a:r>
            <a:r>
              <a:rPr lang="en-GB" sz="12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Multiple contributors work simultaneously without conflicts.</a:t>
            </a:r>
            <a:endParaRPr lang="en-GB" sz="1200" kern="100" dirty="0">
              <a:solidFill>
                <a:srgbClr val="40404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SE" sz="1800" kern="100" dirty="0">
              <a:solidFill>
                <a:srgbClr val="40404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 descr="A comic strip of a person sitting at a computer&#10;&#10;Description automatically generated">
            <a:extLst>
              <a:ext uri="{FF2B5EF4-FFF2-40B4-BE49-F238E27FC236}">
                <a16:creationId xmlns:a16="http://schemas.microsoft.com/office/drawing/2014/main" id="{7FFE6181-F4E7-20E8-682C-C8D1C01B80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496" y="915566"/>
            <a:ext cx="2582110" cy="34428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0D23F1-907F-F719-81E4-8B8EDC48AFF7}"/>
              </a:ext>
            </a:extLst>
          </p:cNvPr>
          <p:cNvSpPr txBox="1"/>
          <p:nvPr/>
        </p:nvSpPr>
        <p:spPr>
          <a:xfrm>
            <a:off x="6118835" y="4419282"/>
            <a:ext cx="21454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i="0" u="none" strike="noStrike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Adopted from: </a:t>
            </a:r>
            <a:r>
              <a:rPr lang="en-GB" sz="600" i="0" u="none" strike="noStrike" dirty="0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</a:t>
            </a:r>
            <a:r>
              <a:rPr lang="en-GB" sz="600" i="0" u="none" strike="noStrike" dirty="0" err="1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en-GB" sz="600" dirty="0" err="1">
                <a:solidFill>
                  <a:srgbClr val="2E3A4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phdcomics.com</a:t>
            </a:r>
            <a:endParaRPr lang="en-GB" sz="600" i="0" u="none" strike="noStrike" dirty="0">
              <a:solidFill>
                <a:srgbClr val="2E3A45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0172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diagram of 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51CB0D87-D2BB-5A49-434B-C5E4C74752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969" y="1275606"/>
            <a:ext cx="3587942" cy="25922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47E8E02-FC1A-4D30-C276-4D9BDE398655}"/>
              </a:ext>
            </a:extLst>
          </p:cNvPr>
          <p:cNvSpPr txBox="1">
            <a:spLocks/>
          </p:cNvSpPr>
          <p:nvPr/>
        </p:nvSpPr>
        <p:spPr bwMode="auto">
          <a:xfrm>
            <a:off x="457201" y="1347614"/>
            <a:ext cx="4186807" cy="3247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à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1400">
                <a:solidFill>
                  <a:schemeClr val="accent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à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sv-SE" sz="1400" b="1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Definition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v-SE" sz="12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sv-SE" sz="11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 is a </a:t>
            </a:r>
            <a:r>
              <a:rPr lang="sv-SE" sz="1100" b="0" i="0" u="none" strike="noStrike" dirty="0" err="1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decentralized</a:t>
            </a:r>
            <a:r>
              <a:rPr lang="sv-SE" sz="11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version </a:t>
            </a:r>
            <a:r>
              <a:rPr lang="sv-SE" sz="1100" b="0" i="0" u="none" strike="noStrike" dirty="0" err="1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control</a:t>
            </a:r>
            <a:r>
              <a:rPr lang="sv-SE" sz="11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system.</a:t>
            </a:r>
          </a:p>
          <a:p>
            <a:pPr marL="0" indent="0">
              <a:lnSpc>
                <a:spcPct val="90000"/>
              </a:lnSpc>
              <a:buNone/>
            </a:pPr>
            <a:endParaRPr lang="sv-SE" sz="1200" b="0" i="0" u="none" strike="noStrike" dirty="0">
              <a:solidFill>
                <a:srgbClr val="40404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sv-SE" sz="1200" b="0" i="0" u="none" strike="noStrike" dirty="0">
              <a:solidFill>
                <a:srgbClr val="40404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sv-SE" sz="1400" b="1" i="0" u="none" strike="noStrike" dirty="0" err="1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</a:t>
            </a:r>
            <a:r>
              <a:rPr lang="sv-SE" sz="1400" b="1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Features:</a:t>
            </a:r>
          </a:p>
          <a:p>
            <a:pPr algn="l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1100" b="1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 Use:</a:t>
            </a:r>
            <a:r>
              <a:rPr lang="en-GB" sz="11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Git can be used locally on an individual's machine, allowing them to track changes, commit locally, and manage version history without the need for a centralized server.</a:t>
            </a:r>
          </a:p>
          <a:p>
            <a:pPr algn="l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100" b="1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Distributed Collaboration:</a:t>
            </a:r>
            <a:r>
              <a:rPr lang="en-GB" sz="11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Git also supports collaboration by allowing users to share changes with others, whether through a central repository (like on GitHub) or by directly sharing changes between their local repositories.</a:t>
            </a:r>
          </a:p>
          <a:p>
            <a:pPr marL="0" indent="0">
              <a:lnSpc>
                <a:spcPct val="90000"/>
              </a:lnSpc>
              <a:buNone/>
            </a:pPr>
            <a:endParaRPr lang="sv-SE" sz="1400" kern="1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2CE40-F5A6-2A22-02F2-EFA0AB4470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53200" y="4857750"/>
            <a:ext cx="1905000" cy="1714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2582838-F53A-AE43-8080-2AC7E4181D26}" type="datetime4">
              <a:rPr lang="en-US" sz="500" smtClean="0"/>
              <a:pPr>
                <a:lnSpc>
                  <a:spcPct val="90000"/>
                </a:lnSpc>
                <a:spcAft>
                  <a:spcPts val="600"/>
                </a:spcAft>
              </a:pPr>
              <a:t>November 17, 2024</a:t>
            </a:fld>
            <a:endParaRPr lang="sv-SE" sz="5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FBC54-D570-7D1F-DBDE-1E2013695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4857750"/>
            <a:ext cx="2895600" cy="1714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v-SE" sz="500" kern="1200">
                <a:latin typeface="+mn-lt"/>
                <a:ea typeface="+mn-ea"/>
                <a:cs typeface="+mn-cs"/>
              </a:rPr>
              <a:t>Alen Lovric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DB3FE-8A43-D769-345F-FD8522D25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29600" y="4857750"/>
            <a:ext cx="685800" cy="1714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5859C56-CB7E-413F-8971-4226A1EF6823}" type="slidenum">
              <a:rPr lang="sv-SE" sz="500" b="1" kern="1200">
                <a:latin typeface="+mn-lt"/>
                <a:ea typeface="+mn-ea"/>
                <a:cs typeface="+mn-cs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27</a:t>
            </a:fld>
            <a:endParaRPr lang="sv-SE" sz="500" b="1" kern="1200">
              <a:latin typeface="+mn-lt"/>
              <a:ea typeface="+mn-ea"/>
              <a:cs typeface="+mn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7546BF9-BDC5-5471-4FF4-704B7B35CECA}"/>
              </a:ext>
            </a:extLst>
          </p:cNvPr>
          <p:cNvSpPr txBox="1">
            <a:spLocks/>
          </p:cNvSpPr>
          <p:nvPr/>
        </p:nvSpPr>
        <p:spPr bwMode="auto">
          <a:xfrm>
            <a:off x="806831" y="323908"/>
            <a:ext cx="77724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9pPr>
          </a:lstStyle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is Git?</a:t>
            </a:r>
            <a:endParaRPr lang="en-US" kern="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BFB2A2-6122-DF8C-6074-17CA3AB70E07}"/>
              </a:ext>
            </a:extLst>
          </p:cNvPr>
          <p:cNvSpPr txBox="1"/>
          <p:nvPr/>
        </p:nvSpPr>
        <p:spPr>
          <a:xfrm>
            <a:off x="5746824" y="3962342"/>
            <a:ext cx="20882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600" b="0" i="0" u="none" strike="noStrike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DOI: </a:t>
            </a:r>
            <a:r>
              <a:rPr lang="en-GB" sz="600" b="0" i="0" u="sng" strike="noStrike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10.7287/peerj.preprints.3159</a:t>
            </a:r>
            <a:r>
              <a:rPr lang="en-GB" sz="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 </a:t>
            </a:r>
            <a:r>
              <a:rPr lang="en-GB" sz="600" b="0" i="0" u="none" strike="noStrike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License: </a:t>
            </a:r>
            <a:r>
              <a:rPr lang="en-GB" sz="600" b="0" i="0" u="sng" strike="noStrike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CC BY 4.0</a:t>
            </a:r>
            <a:endParaRPr lang="en-GB" sz="600" b="0" i="0" u="none" strike="noStrike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5420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0CE57A-FA7A-EFCD-C19B-86BF0F4D3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254D-F16D-D943-8924-31E338E2BFAC}" type="datetime4">
              <a:rPr lang="en-US" smtClean="0"/>
              <a:t>November 17, 2024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43DC8D-2FFC-09B9-9D3B-0ABD1D9E6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Alen Lovric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7B61F-E821-FE7B-F9F6-DBFBB323F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7FDE-2326-4C33-9302-481989129E64}" type="slidenum">
              <a:rPr lang="sv-SE" smtClean="0"/>
              <a:pPr/>
              <a:t>28</a:t>
            </a:fld>
            <a:endParaRPr lang="sv-SE"/>
          </a:p>
        </p:txBody>
      </p:sp>
      <p:pic>
        <p:nvPicPr>
          <p:cNvPr id="11" name="Picture 10" descr="A diagram of a repo&#10;&#10;Description automatically generated">
            <a:extLst>
              <a:ext uri="{FF2B5EF4-FFF2-40B4-BE49-F238E27FC236}">
                <a16:creationId xmlns:a16="http://schemas.microsoft.com/office/drawing/2014/main" id="{ACED3C5C-FA90-63BB-4C22-E82DE9B432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275606"/>
            <a:ext cx="3442042" cy="25922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8010715-DD58-CFCB-B6E3-9F84BC630A22}"/>
              </a:ext>
            </a:extLst>
          </p:cNvPr>
          <p:cNvSpPr txBox="1"/>
          <p:nvPr/>
        </p:nvSpPr>
        <p:spPr>
          <a:xfrm>
            <a:off x="5464929" y="3939902"/>
            <a:ext cx="20882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600" b="0" i="0" u="none" strike="noStrike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DOI: </a:t>
            </a:r>
            <a:r>
              <a:rPr lang="en-GB" sz="600" b="0" i="0" u="sng" strike="noStrike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10.7287/peerj.preprints.3159</a:t>
            </a:r>
            <a:r>
              <a:rPr lang="en-GB" sz="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 </a:t>
            </a:r>
            <a:r>
              <a:rPr lang="en-GB" sz="600" b="0" i="0" u="none" strike="noStrike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License: </a:t>
            </a:r>
            <a:r>
              <a:rPr lang="en-GB" sz="600" b="0" i="0" u="sng" strike="noStrike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CC BY 4.0</a:t>
            </a:r>
            <a:endParaRPr lang="en-GB" sz="600" b="0" i="0" u="none" strike="noStrike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B6A5A41-7F2F-8966-9966-8A7C268A289F}"/>
              </a:ext>
            </a:extLst>
          </p:cNvPr>
          <p:cNvSpPr txBox="1">
            <a:spLocks/>
          </p:cNvSpPr>
          <p:nvPr/>
        </p:nvSpPr>
        <p:spPr bwMode="auto">
          <a:xfrm>
            <a:off x="806831" y="323908"/>
            <a:ext cx="77724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9pPr>
          </a:lstStyle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is GitHub?</a:t>
            </a:r>
            <a:r>
              <a:rPr lang="en-US" kern="0" dirty="0"/>
              <a:t>		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E88FA44-08AD-395B-5E9A-F43E81BF10CE}"/>
              </a:ext>
            </a:extLst>
          </p:cNvPr>
          <p:cNvSpPr txBox="1">
            <a:spLocks/>
          </p:cNvSpPr>
          <p:nvPr/>
        </p:nvSpPr>
        <p:spPr bwMode="auto">
          <a:xfrm>
            <a:off x="559064" y="915566"/>
            <a:ext cx="4012936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à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1400">
                <a:solidFill>
                  <a:schemeClr val="accent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à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GB" sz="1400" b="1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 vs. GitHub</a:t>
            </a:r>
            <a:endParaRPr lang="en-GB" sz="1400" b="0" i="0" u="none" strike="noStrike" dirty="0">
              <a:solidFill>
                <a:srgbClr val="40404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1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Git:</a:t>
            </a:r>
            <a:endParaRPr lang="en-GB" sz="1200" b="0" i="0" u="none" strike="noStrike" dirty="0">
              <a:solidFill>
                <a:srgbClr val="40404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sz="1200" b="0" i="0" u="none" strike="noStrike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Version control tool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sz="1200" b="0" i="0" u="none" strike="noStrike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Command-line interface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1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GitHub:</a:t>
            </a:r>
            <a:endParaRPr lang="en-GB" sz="1200" b="0" i="0" u="none" strike="noStrike" dirty="0">
              <a:solidFill>
                <a:srgbClr val="40404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sz="1200" b="0" i="0" u="none" strike="noStrike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Web-based platform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sz="1200" b="0" i="0" u="none" strike="noStrike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Hosts Git repositories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sz="1200" b="0" i="0" u="none" strike="noStrike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Provides collaboration features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1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GitHub's Role</a:t>
            </a:r>
            <a:endParaRPr lang="en-GB" sz="1400" b="0" i="0" u="none" strike="noStrike" dirty="0">
              <a:solidFill>
                <a:srgbClr val="40404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Hub for developers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Millions of projects stored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Collaboration and project management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1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Features</a:t>
            </a:r>
            <a:endParaRPr lang="en-GB" sz="1400" b="0" i="0" u="none" strike="noStrike" dirty="0">
              <a:solidFill>
                <a:srgbClr val="40404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Graphical interface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Issue tracking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Project management tools</a:t>
            </a:r>
          </a:p>
          <a:p>
            <a:pPr marL="0" indent="0">
              <a:buNone/>
            </a:pPr>
            <a:endParaRPr lang="en-SE" sz="1800" kern="100" dirty="0">
              <a:solidFill>
                <a:srgbClr val="40404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4269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0D3E8781-02B3-3B33-F8BF-4BFE93769A89}"/>
              </a:ext>
            </a:extLst>
          </p:cNvPr>
          <p:cNvSpPr txBox="1"/>
          <p:nvPr/>
        </p:nvSpPr>
        <p:spPr>
          <a:xfrm>
            <a:off x="832253" y="4587974"/>
            <a:ext cx="3012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b="0" i="0" u="none" strike="noStrike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Adopted from: </a:t>
            </a:r>
            <a:r>
              <a:rPr lang="en-GB" sz="600" kern="100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</a:t>
            </a:r>
            <a:r>
              <a:rPr lang="en-GB" sz="600" kern="100" dirty="0" err="1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docs.ccv.brown.edu</a:t>
            </a:r>
            <a:r>
              <a:rPr lang="en-GB" sz="600" kern="100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lang="en-GB" sz="600" kern="100" dirty="0" err="1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oscar</a:t>
            </a:r>
            <a:r>
              <a:rPr lang="en-GB" sz="600" kern="100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/managing-files/version-control</a:t>
            </a:r>
            <a:endParaRPr lang="en-SE" sz="600" kern="100" dirty="0">
              <a:solidFill>
                <a:srgbClr val="40404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endParaRPr lang="en-GB" sz="600" b="0" i="0" u="none" strike="noStrike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A4ACCB-EE64-5B8D-8C87-883262EF7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254D-F16D-D943-8924-31E338E2BFAC}" type="datetime4">
              <a:rPr lang="en-US" smtClean="0"/>
              <a:t>November 17, 2024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35905-11E6-014A-405B-C1AF2B3B5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Alen Lovric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5C331-1668-2D1E-7113-BF83402BB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7FDE-2326-4C33-9302-481989129E64}" type="slidenum">
              <a:rPr lang="sv-SE" smtClean="0"/>
              <a:pPr/>
              <a:t>29</a:t>
            </a:fld>
            <a:endParaRPr lang="sv-SE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2E033EA-E478-8C2D-9F9C-B4FD4F501952}"/>
              </a:ext>
            </a:extLst>
          </p:cNvPr>
          <p:cNvSpPr txBox="1">
            <a:spLocks/>
          </p:cNvSpPr>
          <p:nvPr/>
        </p:nvSpPr>
        <p:spPr bwMode="auto">
          <a:xfrm>
            <a:off x="806831" y="323908"/>
            <a:ext cx="77724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9pPr>
          </a:lstStyle>
          <a:p>
            <a:r>
              <a:rPr lang="en-US" ker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 Commands</a:t>
            </a:r>
            <a:endParaRPr lang="en-US" kern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EB00E89-68F6-F7E4-9C89-56528D9CC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7984" y="1491630"/>
            <a:ext cx="4487416" cy="237626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1200"/>
              </a:spcAft>
              <a:buSzPts val="1000"/>
              <a:buNone/>
              <a:tabLst>
                <a:tab pos="457200" algn="l"/>
              </a:tabLst>
            </a:pPr>
            <a:r>
              <a:rPr lang="en-SE" sz="1600" b="1" kern="100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Building Blocks for managing your Git</a:t>
            </a:r>
          </a:p>
          <a:p>
            <a:pPr marL="342900" lvl="0" indent="-342900">
              <a:spcBef>
                <a:spcPts val="0"/>
              </a:spcBef>
              <a:spcAft>
                <a:spcPts val="6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SE" sz="1400" b="1" kern="100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 add</a:t>
            </a:r>
            <a:r>
              <a:rPr lang="en-SE" sz="1400" kern="100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r>
              <a:rPr lang="en-SE" sz="1400" b="1" kern="100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SE" sz="1200" kern="100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changes to the staging area.</a:t>
            </a:r>
          </a:p>
          <a:p>
            <a:pPr marL="342900" lvl="0" indent="-342900">
              <a:spcBef>
                <a:spcPts val="0"/>
              </a:spcBef>
              <a:spcAft>
                <a:spcPts val="6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SE" sz="1400" b="1" kern="100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 commit</a:t>
            </a:r>
            <a:r>
              <a:rPr lang="en-SE" sz="1400" kern="100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r>
              <a:rPr lang="en-SE" sz="1400" b="1" kern="100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SE" sz="1200" kern="100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Record changes to the repository.</a:t>
            </a:r>
          </a:p>
          <a:p>
            <a:pPr>
              <a:spcBef>
                <a:spcPts val="0"/>
              </a:spcBef>
              <a:spcAft>
                <a:spcPts val="600"/>
              </a:spcAft>
              <a:buSzPts val="1000"/>
              <a:buFont typeface="Symbol" pitchFamily="2" charset="2"/>
              <a:buChar char=""/>
              <a:tabLst>
                <a:tab pos="1108800" algn="l"/>
                <a:tab pos="1159200" algn="l"/>
              </a:tabLst>
            </a:pPr>
            <a:r>
              <a:rPr lang="en-SE" sz="1400" b="1" kern="100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 push</a:t>
            </a:r>
            <a:r>
              <a:rPr lang="en-SE" sz="1400" kern="100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r>
              <a:rPr lang="en-SE" sz="1400" b="1" kern="100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kern="100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changes in the local git repository to 		the remote repository</a:t>
            </a:r>
            <a:endParaRPr lang="en-SE" sz="1200" kern="100" dirty="0">
              <a:solidFill>
                <a:srgbClr val="40404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SzPts val="1000"/>
              <a:buFont typeface="Symbol" pitchFamily="2" charset="2"/>
              <a:buChar char=""/>
              <a:tabLst>
                <a:tab pos="1071563" algn="l"/>
              </a:tabLst>
            </a:pPr>
            <a:r>
              <a:rPr lang="en-GB" sz="1400" b="1" kern="100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 pull</a:t>
            </a:r>
            <a:r>
              <a:rPr lang="en-GB" sz="1400" kern="100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r>
              <a:rPr lang="en-GB" sz="1400" b="1" kern="100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kern="100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Update local git repository from the	corresponding remote git repository</a:t>
            </a:r>
          </a:p>
          <a:p>
            <a:pPr>
              <a:spcBef>
                <a:spcPts val="0"/>
              </a:spcBef>
              <a:spcAft>
                <a:spcPts val="600"/>
              </a:spcAft>
              <a:buSzPts val="1000"/>
              <a:tabLst>
                <a:tab pos="457200" algn="l"/>
              </a:tabLst>
            </a:pPr>
            <a:r>
              <a:rPr lang="en-SE" sz="1400" b="1" kern="100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 log</a:t>
            </a:r>
            <a:r>
              <a:rPr lang="en-SE" sz="1400" kern="100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r>
              <a:rPr lang="en-SE" sz="1400" b="1" kern="100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SE" sz="1200" kern="100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View commit history.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endParaRPr lang="en-SE" sz="1400" b="1" kern="100" dirty="0">
              <a:solidFill>
                <a:srgbClr val="40404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4" name="Picture 13" descr="A screen shot of a computer&#10;&#10;Description automatically generated">
            <a:extLst>
              <a:ext uri="{FF2B5EF4-FFF2-40B4-BE49-F238E27FC236}">
                <a16:creationId xmlns:a16="http://schemas.microsoft.com/office/drawing/2014/main" id="{AFD385FE-7CC9-7AC5-E938-2B6789C169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65" y="1482893"/>
            <a:ext cx="3746695" cy="217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283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203598"/>
            <a:ext cx="7772400" cy="2969120"/>
          </a:xfrm>
        </p:spPr>
        <p:txBody>
          <a:bodyPr/>
          <a:lstStyle/>
          <a:p>
            <a:pPr algn="l"/>
            <a:r>
              <a:rPr lang="en-GB" sz="1600" b="1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</a:rPr>
              <a:t>Isolated</a:t>
            </a:r>
            <a:r>
              <a:rPr lang="en-GB" sz="16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</a:rPr>
              <a:t>: Each project maintains its own private package library, preventing the installation or update of packages for one project from affecting others.</a:t>
            </a:r>
          </a:p>
          <a:p>
            <a:pPr algn="l">
              <a:spcBef>
                <a:spcPts val="2200"/>
              </a:spcBef>
              <a:spcAft>
                <a:spcPts val="2200"/>
              </a:spcAft>
            </a:pPr>
            <a:r>
              <a:rPr lang="en-GB" sz="1600" b="1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</a:rPr>
              <a:t>Portable</a:t>
            </a:r>
            <a:r>
              <a:rPr lang="en-GB" sz="16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</a:rPr>
              <a:t>: Projects can be effortlessly transferred between different computers and platforms with the help of </a:t>
            </a:r>
            <a:r>
              <a:rPr lang="en-GB" sz="1600" b="0" i="0" u="none" strike="noStrike" dirty="0" err="1">
                <a:solidFill>
                  <a:srgbClr val="404041"/>
                </a:solidFill>
                <a:effectLst/>
                <a:latin typeface="Open Sans" panose="020B0606030504020204" pitchFamily="34" charset="0"/>
              </a:rPr>
              <a:t>renv</a:t>
            </a:r>
            <a:r>
              <a:rPr lang="en-GB" sz="16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</a:rPr>
              <a:t>, which simplifies the process of installing required packages.</a:t>
            </a:r>
          </a:p>
          <a:p>
            <a:r>
              <a:rPr lang="en-GB" sz="1600" b="1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</a:rPr>
              <a:t>Reproducible</a:t>
            </a:r>
            <a:r>
              <a:rPr lang="en-GB" sz="16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</a:rPr>
              <a:t>: </a:t>
            </a:r>
            <a:r>
              <a:rPr lang="en-GB" sz="1600" b="0" i="0" u="none" strike="noStrike" dirty="0" err="1">
                <a:solidFill>
                  <a:srgbClr val="404041"/>
                </a:solidFill>
                <a:effectLst/>
                <a:latin typeface="Open Sans" panose="020B0606030504020204" pitchFamily="34" charset="0"/>
              </a:rPr>
              <a:t>renv</a:t>
            </a:r>
            <a:r>
              <a:rPr lang="en-GB" sz="16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</a:rPr>
              <a:t> records precise package versions, guaranteeing the same versions between collaborators</a:t>
            </a: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38BDF-F737-1F45-AA2F-C38E23C140A6}" type="datetime4">
              <a:rPr lang="en-US" smtClean="0"/>
              <a:t>November 17, 2024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Alen Lovric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9C56-CB7E-413F-8971-4226A1EF6823}" type="slidenum">
              <a:rPr lang="sv-SE" smtClean="0"/>
              <a:pPr/>
              <a:t>3</a:t>
            </a:fld>
            <a:endParaRPr lang="sv-SE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474C78C-D49E-2924-03A4-3101846C253D}"/>
              </a:ext>
            </a:extLst>
          </p:cNvPr>
          <p:cNvSpPr txBox="1">
            <a:spLocks/>
          </p:cNvSpPr>
          <p:nvPr/>
        </p:nvSpPr>
        <p:spPr bwMode="auto">
          <a:xfrm>
            <a:off x="806831" y="323908"/>
            <a:ext cx="77724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9pPr>
          </a:lstStyle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Why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renv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3680552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33E96-560F-DD49-DE1C-6A0FF3666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14C33-4FD8-F14F-B1BC-1E0EB3D61257}" type="datetime4">
              <a:rPr lang="sv-SE" smtClean="0"/>
              <a:t>17 november 2024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F4206-61F9-4CEB-FCC4-7621CC437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Alen Lovric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9B65B-EF72-9263-301A-73A654AAD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7FDE-2326-4C33-9302-481989129E64}" type="slidenum">
              <a:rPr lang="sv-SE" smtClean="0"/>
              <a:pPr/>
              <a:t>30</a:t>
            </a:fld>
            <a:endParaRPr lang="sv-SE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A2DCFB-FAC6-5F26-3FBB-7AA083E7F222}"/>
              </a:ext>
            </a:extLst>
          </p:cNvPr>
          <p:cNvSpPr txBox="1">
            <a:spLocks/>
          </p:cNvSpPr>
          <p:nvPr/>
        </p:nvSpPr>
        <p:spPr bwMode="auto">
          <a:xfrm>
            <a:off x="806831" y="1088710"/>
            <a:ext cx="4186807" cy="3499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à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1400">
                <a:solidFill>
                  <a:schemeClr val="accent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à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1300" b="1" i="0" u="none" strike="noStrike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Install Git:</a:t>
            </a:r>
            <a:endParaRPr lang="en-GB" sz="1300" b="0" i="0" u="none" strike="noStrike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algn="l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300" b="0" i="0" u="none" strike="noStrike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Download and install from </a:t>
            </a:r>
            <a:r>
              <a:rPr lang="en-GB" sz="1300" b="0" i="0" u="none" strike="noStrike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git-scm.com</a:t>
            </a:r>
            <a:r>
              <a:rPr lang="en-GB" sz="1300" b="0" i="0" u="none" strike="noStrike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r>
              <a:rPr lang="en-GB" sz="1300" b="1" i="0" u="none" strike="noStrike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Configure Git in RStudio:</a:t>
            </a:r>
            <a:endParaRPr lang="en-GB" sz="1300" b="0" i="0" u="none" strike="noStrike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300" b="0" i="0" u="none" strike="noStrike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Open RStudio.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300" b="0" i="0" u="none" strike="noStrike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 to Tools &gt; Global Options.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300" b="0" i="0" u="none" strike="noStrike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 the path to the Git executable.</a:t>
            </a:r>
          </a:p>
          <a:p>
            <a:r>
              <a:rPr lang="en-GB" sz="1300" b="1" i="0" u="none" strike="noStrike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a GitHub Account:</a:t>
            </a:r>
            <a:endParaRPr lang="en-GB" sz="1300" b="0" i="0" u="none" strike="noStrike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algn="l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300" b="0" i="0" u="none" strike="noStrike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Sign up at </a:t>
            </a:r>
            <a:r>
              <a:rPr lang="en-GB" sz="1300" b="0" i="0" u="none" strike="noStrike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github.com</a:t>
            </a:r>
            <a:r>
              <a:rPr lang="en-GB" sz="1300" b="0" i="0" u="none" strike="noStrike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r>
              <a:rPr lang="en-GB" sz="1300" b="1" i="0" u="none" strike="noStrike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R Project with Version Control:</a:t>
            </a:r>
            <a:endParaRPr lang="en-GB" sz="1300" b="0" i="0" u="none" strike="noStrike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GB" sz="1300" b="0" i="0" u="none" strike="noStrike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RStudio, go to File &gt; New Project &gt; Version Control &gt; Git.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GB" sz="1300" b="0" i="0" u="none" strike="noStrike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Enter GitHub repository URL.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GB" sz="1300" b="0" i="0" u="none" strike="noStrike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Choose a project directory and click "Create Project."</a:t>
            </a:r>
          </a:p>
          <a:p>
            <a:pPr marL="0" indent="0">
              <a:lnSpc>
                <a:spcPct val="90000"/>
              </a:lnSpc>
              <a:buNone/>
            </a:pPr>
            <a:endParaRPr lang="sv-SE" sz="1100" kern="1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710EA09-DB55-E4F6-22A3-B8812AA8B9C2}"/>
              </a:ext>
            </a:extLst>
          </p:cNvPr>
          <p:cNvSpPr txBox="1">
            <a:spLocks/>
          </p:cNvSpPr>
          <p:nvPr/>
        </p:nvSpPr>
        <p:spPr bwMode="auto">
          <a:xfrm>
            <a:off x="806831" y="323908"/>
            <a:ext cx="7772400" cy="439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9pPr>
          </a:lstStyle>
          <a:p>
            <a:r>
              <a:rPr lang="en-SE" sz="1800" b="1" kern="1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Integration with R</a:t>
            </a:r>
            <a:endParaRPr lang="en-SE" sz="1800" kern="1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2" name="Picture 11" descr="A logo of git&#10;&#10;Description automatically generated">
            <a:extLst>
              <a:ext uri="{FF2B5EF4-FFF2-40B4-BE49-F238E27FC236}">
                <a16:creationId xmlns:a16="http://schemas.microsoft.com/office/drawing/2014/main" id="{A57DF3B5-D998-6D81-0BA5-89F169599DC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28" t="26849" r="53662" b="24934"/>
          <a:stretch/>
        </p:blipFill>
        <p:spPr>
          <a:xfrm>
            <a:off x="6597928" y="1594737"/>
            <a:ext cx="648072" cy="771286"/>
          </a:xfrm>
          <a:prstGeom prst="rect">
            <a:avLst/>
          </a:prstGeom>
        </p:spPr>
      </p:pic>
      <p:pic>
        <p:nvPicPr>
          <p:cNvPr id="15" name="Picture 14" descr="A black cat in a circle&#10;&#10;Description automatically generated">
            <a:extLst>
              <a:ext uri="{FF2B5EF4-FFF2-40B4-BE49-F238E27FC236}">
                <a16:creationId xmlns:a16="http://schemas.microsoft.com/office/drawing/2014/main" id="{6ED491BA-B817-32A1-10A1-2A8443679D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372" y="2290832"/>
            <a:ext cx="609600" cy="609600"/>
          </a:xfrm>
          <a:prstGeom prst="rect">
            <a:avLst/>
          </a:prstGeom>
        </p:spPr>
      </p:pic>
      <p:pic>
        <p:nvPicPr>
          <p:cNvPr id="17" name="Picture 16" descr="A blue circle with black background&#10;&#10;Description automatically generated">
            <a:extLst>
              <a:ext uri="{FF2B5EF4-FFF2-40B4-BE49-F238E27FC236}">
                <a16:creationId xmlns:a16="http://schemas.microsoft.com/office/drawing/2014/main" id="{D74FDBD1-4B2E-157C-1F09-BDB23316F41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745"/>
          <a:stretch/>
        </p:blipFill>
        <p:spPr>
          <a:xfrm>
            <a:off x="6876256" y="2525821"/>
            <a:ext cx="1154088" cy="1086952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3F4FF2-D4B6-D9B4-EC07-712B9C566B7C}"/>
              </a:ext>
            </a:extLst>
          </p:cNvPr>
          <p:cNvCxnSpPr/>
          <p:nvPr/>
        </p:nvCxnSpPr>
        <p:spPr bwMode="auto">
          <a:xfrm>
            <a:off x="6567140" y="2756416"/>
            <a:ext cx="288032" cy="144016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9030BEC-D834-3080-357A-0A362D6830E6}"/>
              </a:ext>
            </a:extLst>
          </p:cNvPr>
          <p:cNvCxnSpPr/>
          <p:nvPr/>
        </p:nvCxnSpPr>
        <p:spPr bwMode="auto">
          <a:xfrm>
            <a:off x="7056556" y="2218824"/>
            <a:ext cx="144016" cy="294399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B59224B-2EC9-003A-5621-A16A870565CA}"/>
              </a:ext>
            </a:extLst>
          </p:cNvPr>
          <p:cNvCxnSpPr/>
          <p:nvPr/>
        </p:nvCxnSpPr>
        <p:spPr bwMode="auto">
          <a:xfrm flipH="1">
            <a:off x="6516216" y="2139702"/>
            <a:ext cx="216024" cy="226321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107895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A670B-F1C6-3FD3-B6B0-8849B2EB9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254D-F16D-D943-8924-31E338E2BFAC}" type="datetime4">
              <a:rPr lang="en-US" smtClean="0"/>
              <a:t>November 17, 2024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9A66F-F0A9-B7E0-D7F3-1FE903976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Alen Lovric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5AB8B-0CB1-3183-FE23-9C09049D3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7FDE-2326-4C33-9302-481989129E64}" type="slidenum">
              <a:rPr lang="sv-SE" smtClean="0"/>
              <a:pPr/>
              <a:t>31</a:t>
            </a:fld>
            <a:endParaRPr lang="sv-SE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A8416DE-697F-E091-481A-97A51B939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203598"/>
            <a:ext cx="4248472" cy="1224136"/>
          </a:xfrm>
        </p:spPr>
        <p:txBody>
          <a:bodyPr/>
          <a:lstStyle/>
          <a:p>
            <a:pPr algn="l"/>
            <a:r>
              <a:rPr lang="en-GB" sz="1400" b="1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is Git?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2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Open-source version control software.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2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Tracks and manages changes in code.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2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Allows viewing all previous versions of project code.</a:t>
            </a:r>
            <a:endParaRPr lang="en-GB" sz="1400" dirty="0">
              <a:solidFill>
                <a:srgbClr val="40404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400" dirty="0">
              <a:solidFill>
                <a:srgbClr val="40404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E804C37-B0DD-68CE-7235-771B9DE2DEAC}"/>
              </a:ext>
            </a:extLst>
          </p:cNvPr>
          <p:cNvSpPr txBox="1">
            <a:spLocks/>
          </p:cNvSpPr>
          <p:nvPr/>
        </p:nvSpPr>
        <p:spPr bwMode="auto">
          <a:xfrm>
            <a:off x="806831" y="323908"/>
            <a:ext cx="7772400" cy="591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kern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Summary and Discussion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9C8431A-B23C-ED3B-25CA-F3C7E4E82C39}"/>
              </a:ext>
            </a:extLst>
          </p:cNvPr>
          <p:cNvSpPr txBox="1">
            <a:spLocks/>
          </p:cNvSpPr>
          <p:nvPr/>
        </p:nvSpPr>
        <p:spPr bwMode="auto">
          <a:xfrm>
            <a:off x="4693031" y="1203598"/>
            <a:ext cx="4536306" cy="1243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à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2000">
                <a:solidFill>
                  <a:schemeClr val="accent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à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1400" b="1" kern="0" dirty="0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Why Git?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200" b="1" kern="0" dirty="0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Version Tracking: </a:t>
            </a:r>
            <a:r>
              <a:rPr lang="en-GB" sz="1100" kern="0" dirty="0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See and manage project history.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200" b="1" kern="0" dirty="0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Collaboration: </a:t>
            </a:r>
            <a:r>
              <a:rPr lang="en-GB" sz="1100" kern="0" dirty="0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 simultaneously with others.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200" b="1" kern="0" dirty="0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Backup and Recovery: </a:t>
            </a:r>
            <a:r>
              <a:rPr lang="en-GB" sz="1100" kern="0" dirty="0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Safeguard code and recover previous versions.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GB" sz="1400" kern="0" dirty="0">
              <a:solidFill>
                <a:srgbClr val="40404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Font typeface="Wingdings" charset="2"/>
              <a:buNone/>
            </a:pPr>
            <a:endParaRPr lang="en-GB" sz="1400" kern="0" dirty="0">
              <a:solidFill>
                <a:srgbClr val="40404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F9F4D08-218B-036C-C0E9-D3383EBB44C0}"/>
              </a:ext>
            </a:extLst>
          </p:cNvPr>
          <p:cNvSpPr txBox="1">
            <a:spLocks/>
          </p:cNvSpPr>
          <p:nvPr/>
        </p:nvSpPr>
        <p:spPr bwMode="auto">
          <a:xfrm>
            <a:off x="323528" y="2696493"/>
            <a:ext cx="4248472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à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2000">
                <a:solidFill>
                  <a:schemeClr val="accent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à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1400" b="1" kern="0" dirty="0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and why GitHub?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Collaboration Platform:</a:t>
            </a:r>
            <a:endParaRPr lang="en-GB" sz="1200" b="0" i="0" u="none" strike="noStrike" dirty="0">
              <a:solidFill>
                <a:srgbClr val="40404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Hosts Git repositories.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Popular for code collaboration.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Features:</a:t>
            </a:r>
            <a:endParaRPr lang="en-GB" sz="1200" b="0" i="0" u="none" strike="noStrike" dirty="0">
              <a:solidFill>
                <a:srgbClr val="40404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Issue tracking, project management.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11C9741-879C-D93B-DE16-4789B6754E45}"/>
              </a:ext>
            </a:extLst>
          </p:cNvPr>
          <p:cNvSpPr txBox="1">
            <a:spLocks/>
          </p:cNvSpPr>
          <p:nvPr/>
        </p:nvSpPr>
        <p:spPr bwMode="auto">
          <a:xfrm>
            <a:off x="4693031" y="2696493"/>
            <a:ext cx="4536306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à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2000">
                <a:solidFill>
                  <a:schemeClr val="accent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à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1400" b="1" kern="0" dirty="0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Integration with RStudio?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Streamlined Collaboration:</a:t>
            </a:r>
            <a:endParaRPr lang="en-GB" sz="1200" b="0" i="0" u="none" strike="noStrike" dirty="0">
              <a:solidFill>
                <a:srgbClr val="40404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Easily collaborate on R projects.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Version Control in RStudio:</a:t>
            </a:r>
            <a:endParaRPr lang="en-GB" sz="1200" b="0" i="0" u="none" strike="noStrike" dirty="0">
              <a:solidFill>
                <a:srgbClr val="40404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Track changes directly within RStudio.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Access GitHub Features:</a:t>
            </a:r>
            <a:endParaRPr lang="en-GB" sz="1200" b="0" i="0" u="none" strike="noStrike" dirty="0">
              <a:solidFill>
                <a:srgbClr val="40404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Leverage GitHub's collaboration tools.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GB" sz="1400" kern="0" dirty="0">
              <a:solidFill>
                <a:srgbClr val="40404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Font typeface="Wingdings" charset="2"/>
              <a:buNone/>
            </a:pPr>
            <a:endParaRPr lang="en-GB" sz="1400" kern="0" dirty="0">
              <a:solidFill>
                <a:srgbClr val="40404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85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576A2-D413-2C6E-9035-3F2F44B74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2838-F53A-AE43-8080-2AC7E4181D26}" type="datetime4">
              <a:rPr lang="en-US" smtClean="0"/>
              <a:t>November 17, 2024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CA72E-0A51-4200-F894-1B4CE19DB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Alen Lovric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B0F5B-F093-437C-4C1B-88F985EC2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9C56-CB7E-413F-8971-4226A1EF6823}" type="slidenum">
              <a:rPr lang="sv-SE" smtClean="0"/>
              <a:pPr/>
              <a:t>4</a:t>
            </a:fld>
            <a:endParaRPr lang="sv-SE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3EF3200-8769-93EA-6A47-2C2B4C16D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131590"/>
            <a:ext cx="8375650" cy="3401168"/>
          </a:xfrm>
        </p:spPr>
        <p:txBody>
          <a:bodyPr/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GB" sz="1600" b="1" dirty="0">
                <a:solidFill>
                  <a:srgbClr val="2E3A4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</a:t>
            </a:r>
            <a:r>
              <a:rPr lang="en-GB" sz="1600" b="1" i="0" u="none" strike="noStrike" dirty="0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ibrary</a:t>
            </a:r>
            <a:r>
              <a:rPr lang="en-GB" sz="1600" b="0" i="0" u="none" strike="noStrike" dirty="0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is a directory containing installed packages. 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b="0" i="0" u="none" strike="noStrike" dirty="0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see your current libraries use  </a:t>
            </a:r>
            <a:r>
              <a:rPr lang="en-GB" sz="1400" u="sng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.libPaths()</a:t>
            </a:r>
            <a:r>
              <a:rPr lang="en-GB" sz="1400" u="sng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  <a:r>
              <a:rPr lang="en-GB" sz="1400" b="0" i="0" u="none" strike="noStrike" dirty="0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and to see which packages are available in each library use </a:t>
            </a:r>
            <a:r>
              <a:rPr lang="en-GB" sz="1400" dirty="0" err="1">
                <a:solidFill>
                  <a:srgbClr val="D4086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lapply</a:t>
            </a:r>
            <a:r>
              <a:rPr lang="en-GB" sz="1400" dirty="0">
                <a:solidFill>
                  <a:srgbClr val="D4086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(.</a:t>
            </a:r>
            <a:r>
              <a:rPr lang="en-GB" sz="1400" dirty="0" err="1">
                <a:solidFill>
                  <a:srgbClr val="D4086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libPaths</a:t>
            </a:r>
            <a:r>
              <a:rPr lang="en-GB" sz="1400" dirty="0">
                <a:solidFill>
                  <a:srgbClr val="D4086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(), </a:t>
            </a:r>
            <a:r>
              <a:rPr lang="en-GB" sz="1400" dirty="0" err="1">
                <a:solidFill>
                  <a:srgbClr val="D4086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list.files</a:t>
            </a:r>
            <a:r>
              <a:rPr lang="en-GB" sz="1400" dirty="0">
                <a:solidFill>
                  <a:srgbClr val="D4086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GB" sz="1400" b="0" i="0" u="none" strike="noStrike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2E3A4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outdated packages use </a:t>
            </a:r>
            <a:r>
              <a:rPr lang="en-GB" sz="1400" dirty="0">
                <a:solidFill>
                  <a:srgbClr val="D4086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View(</a:t>
            </a:r>
            <a:r>
              <a:rPr lang="en-GB" sz="1400" dirty="0" err="1">
                <a:solidFill>
                  <a:srgbClr val="D4086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old.packages</a:t>
            </a:r>
            <a:r>
              <a:rPr lang="en-GB" sz="1400" dirty="0">
                <a:solidFill>
                  <a:srgbClr val="D4086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())</a:t>
            </a: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r>
              <a:rPr lang="en-GB" sz="1400" dirty="0">
                <a:solidFill>
                  <a:srgbClr val="D4086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GB" sz="1400" b="0" i="0" u="none" strike="noStrike" dirty="0">
              <a:solidFill>
                <a:srgbClr val="D40863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sz="1600" b="0" i="0" u="none" strike="noStrike" dirty="0">
              <a:solidFill>
                <a:srgbClr val="2E3A45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en-GB" sz="1600" b="1" dirty="0">
                <a:solidFill>
                  <a:srgbClr val="2E3A4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  <a:r>
              <a:rPr lang="en-GB" sz="1600" b="1" i="0" u="none" strike="noStrike" dirty="0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epository</a:t>
            </a:r>
            <a:r>
              <a:rPr lang="en-GB" sz="1600" b="0" i="0" u="none" strike="noStrike" dirty="0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is a source of packages, usually somewhere on the Internet. </a:t>
            </a:r>
          </a:p>
          <a:p>
            <a:pPr marL="457200" lvl="1" indent="0">
              <a:buNone/>
            </a:pPr>
            <a:endParaRPr lang="en-GB" sz="1400" b="0" i="0" u="none" strike="noStrike" dirty="0">
              <a:solidFill>
                <a:srgbClr val="2E3A45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CB86BA3-24AB-2D0B-E94F-5D84110926FF}"/>
              </a:ext>
            </a:extLst>
          </p:cNvPr>
          <p:cNvSpPr txBox="1">
            <a:spLocks/>
          </p:cNvSpPr>
          <p:nvPr/>
        </p:nvSpPr>
        <p:spPr bwMode="auto">
          <a:xfrm>
            <a:off x="539552" y="3075805"/>
            <a:ext cx="3810000" cy="1456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à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1400">
                <a:solidFill>
                  <a:schemeClr val="accent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à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GB" sz="1400" u="sng" dirty="0">
                <a:solidFill>
                  <a:srgbClr val="D4086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CRAN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D4086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Bioconductor</a:t>
            </a:r>
            <a:endParaRPr lang="en-GB" sz="1400" b="0" i="0" dirty="0">
              <a:solidFill>
                <a:srgbClr val="D40863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D4086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Posit Public Package Manager</a:t>
            </a:r>
            <a:endParaRPr lang="en-GB" sz="1400" b="0" i="0" dirty="0">
              <a:solidFill>
                <a:srgbClr val="D40863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D4086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 Universe</a:t>
            </a:r>
            <a:r>
              <a:rPr lang="en-GB" sz="1400" b="0" i="0" strike="noStrike" dirty="0">
                <a:solidFill>
                  <a:srgbClr val="D4086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400" u="sng" dirty="0" err="1">
                <a:solidFill>
                  <a:srgbClr val="D4086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GithHub</a:t>
            </a:r>
            <a:endParaRPr lang="en-GB" sz="1400" u="sng" dirty="0">
              <a:solidFill>
                <a:srgbClr val="D40863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SE" kern="0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F84B590D-83EF-C3DF-26BF-95DBEFB2A923}"/>
              </a:ext>
            </a:extLst>
          </p:cNvPr>
          <p:cNvSpPr txBox="1">
            <a:spLocks/>
          </p:cNvSpPr>
          <p:nvPr/>
        </p:nvSpPr>
        <p:spPr>
          <a:xfrm>
            <a:off x="3563888" y="3075805"/>
            <a:ext cx="5544616" cy="145695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à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1400">
                <a:solidFill>
                  <a:schemeClr val="accent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à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GB" sz="1400" kern="0" dirty="0">
                <a:solidFill>
                  <a:srgbClr val="D4086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SE" sz="1400" kern="0" dirty="0">
                <a:solidFill>
                  <a:srgbClr val="D4086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nstall.packages(); getOption("repos"); </a:t>
            </a:r>
            <a:r>
              <a:rPr lang="en-GB" sz="1400" kern="0" dirty="0" err="1">
                <a:solidFill>
                  <a:srgbClr val="D4086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setRepositories</a:t>
            </a:r>
            <a:r>
              <a:rPr lang="en-GB" sz="1400" kern="0" dirty="0">
                <a:solidFill>
                  <a:srgbClr val="D4086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</a:t>
            </a:r>
            <a:endParaRPr lang="en-SE" sz="1400" kern="0" dirty="0">
              <a:solidFill>
                <a:srgbClr val="D40863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400" kern="0" dirty="0" err="1">
                <a:solidFill>
                  <a:srgbClr val="D4086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BiocManager</a:t>
            </a:r>
            <a:r>
              <a:rPr lang="en-GB" sz="1400" kern="0" dirty="0">
                <a:solidFill>
                  <a:srgbClr val="D4086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::install()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400" kern="0" dirty="0" err="1">
                <a:solidFill>
                  <a:srgbClr val="D4086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renv</a:t>
            </a:r>
            <a:r>
              <a:rPr lang="en-GB" sz="1400" kern="0" dirty="0">
                <a:solidFill>
                  <a:srgbClr val="D4086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::install()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400" kern="0" dirty="0" err="1">
                <a:solidFill>
                  <a:srgbClr val="D4086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pak</a:t>
            </a:r>
            <a:r>
              <a:rPr lang="en-GB" sz="1400" kern="0" dirty="0">
                <a:solidFill>
                  <a:srgbClr val="D4086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::</a:t>
            </a:r>
            <a:r>
              <a:rPr lang="en-GB" sz="1400" kern="0" dirty="0" err="1">
                <a:solidFill>
                  <a:srgbClr val="D4086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pkg_install</a:t>
            </a:r>
            <a:r>
              <a:rPr lang="en-GB" sz="1400" kern="0" dirty="0">
                <a:solidFill>
                  <a:srgbClr val="D4086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SE" sz="1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1A64C49-1F61-7792-7637-B27148E88BCA}"/>
              </a:ext>
            </a:extLst>
          </p:cNvPr>
          <p:cNvSpPr txBox="1">
            <a:spLocks/>
          </p:cNvSpPr>
          <p:nvPr/>
        </p:nvSpPr>
        <p:spPr bwMode="auto">
          <a:xfrm>
            <a:off x="806831" y="323908"/>
            <a:ext cx="77724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9pPr>
          </a:lstStyle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Libraries and Repositories</a:t>
            </a:r>
            <a:r>
              <a:rPr lang="en-US" kern="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54388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2E36601C-E345-4775-54C0-4ECFF02DE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67482" y="1147184"/>
            <a:ext cx="4077081" cy="3672408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100" b="0" i="0" u="sng" strike="noStrike" dirty="0">
                <a:solidFill>
                  <a:srgbClr val="447099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renv::init()</a:t>
            </a:r>
            <a:r>
              <a:rPr lang="en-GB" sz="11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</a:t>
            </a:r>
            <a:r>
              <a:rPr lang="en-GB" sz="1100" dirty="0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en-GB" sz="11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initialize a new local environment. 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100" b="0" i="0" u="sng" strike="noStrike" dirty="0">
                <a:solidFill>
                  <a:srgbClr val="447099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renv::snapshot()</a:t>
            </a:r>
            <a:r>
              <a:rPr lang="en-GB" sz="11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save the state of the project library to the </a:t>
            </a:r>
            <a:r>
              <a:rPr lang="en-GB" sz="1100" i="0" u="none" strike="noStrike" dirty="0" err="1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lockfile</a:t>
            </a:r>
            <a:r>
              <a:rPr lang="en-GB" sz="110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100" b="0" i="0" u="none" strike="noStrike" dirty="0" err="1">
                <a:solidFill>
                  <a:srgbClr val="D4086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renv.lock</a:t>
            </a:r>
            <a:r>
              <a:rPr lang="en-GB" sz="1100" dirty="0">
                <a:solidFill>
                  <a:srgbClr val="D4086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100" dirty="0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GB" sz="1100" dirty="0" err="1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lockfile</a:t>
            </a:r>
            <a:r>
              <a:rPr lang="en-GB" sz="1100" dirty="0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- </a:t>
            </a:r>
            <a:r>
              <a:rPr lang="en-GB" sz="11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records metadata about every package in your local environment that can be re-installed (e.g. on a new machine). 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100" b="0" i="0" u="sng" strike="noStrike" dirty="0">
                <a:solidFill>
                  <a:srgbClr val="447099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renv::restore()</a:t>
            </a:r>
            <a:r>
              <a:rPr lang="en-GB" sz="11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- reverts to the previous state as encoded in the </a:t>
            </a:r>
            <a:r>
              <a:rPr lang="en-GB" sz="1100" b="0" i="0" u="none" strike="noStrike" dirty="0" err="1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lockfile</a:t>
            </a:r>
            <a:r>
              <a:rPr lang="en-GB" sz="11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100" u="sng" dirty="0" err="1">
                <a:solidFill>
                  <a:srgbClr val="D4086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renv</a:t>
            </a:r>
            <a:r>
              <a:rPr lang="en-GB" sz="1100" u="sng" dirty="0">
                <a:solidFill>
                  <a:srgbClr val="D4086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::install()</a:t>
            </a:r>
            <a:r>
              <a:rPr lang="en-GB" sz="1100" dirty="0">
                <a:solidFill>
                  <a:srgbClr val="D4086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100" dirty="0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en-GB" sz="1100" b="0" i="0" u="none" strike="noStrike" dirty="0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install packages from GitHub, Bioconductor, CRAN, and more.</a:t>
            </a:r>
            <a:endParaRPr lang="en-GB" sz="1100" b="0" i="0" u="none" strike="noStrike" dirty="0">
              <a:solidFill>
                <a:srgbClr val="40404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100" u="sng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7"/>
              </a:rPr>
              <a:t>renv::update()</a:t>
            </a:r>
            <a:r>
              <a:rPr lang="en-GB" sz="1100" dirty="0">
                <a:solidFill>
                  <a:srgbClr val="2E3A4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</a:t>
            </a:r>
            <a:r>
              <a:rPr lang="en-GB" sz="1100" b="0" i="0" u="none" strike="noStrike" dirty="0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update to latest versions of all dependencies.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100" u="sng" dirty="0" err="1">
                <a:solidFill>
                  <a:srgbClr val="D4086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  <a:r>
              <a:rPr lang="en-GB" sz="1100" b="0" i="0" u="sng" strike="noStrike" dirty="0" err="1">
                <a:solidFill>
                  <a:srgbClr val="D4086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env</a:t>
            </a:r>
            <a:r>
              <a:rPr lang="en-GB" sz="1100" b="0" i="0" u="sng" strike="noStrike" dirty="0">
                <a:solidFill>
                  <a:srgbClr val="D4086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::</a:t>
            </a:r>
            <a:r>
              <a:rPr lang="en-GB" sz="1100" b="0" i="0" u="sng" strike="noStrike" dirty="0">
                <a:solidFill>
                  <a:srgbClr val="D4086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8"/>
              </a:rPr>
              <a:t>status</a:t>
            </a:r>
            <a:r>
              <a:rPr lang="en-GB" sz="1100" b="0" i="0" u="sng" strike="noStrike" dirty="0">
                <a:solidFill>
                  <a:srgbClr val="D4086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 </a:t>
            </a:r>
            <a:r>
              <a:rPr lang="en-GB" sz="1100" dirty="0">
                <a:solidFill>
                  <a:srgbClr val="303F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r</a:t>
            </a:r>
            <a:r>
              <a:rPr lang="en-GB" sz="1100" b="0" i="0" u="none" strike="noStrike" dirty="0">
                <a:solidFill>
                  <a:srgbClr val="303F4D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eports inconsistencies between </a:t>
            </a:r>
            <a:r>
              <a:rPr lang="en-GB" sz="1100" b="0" i="0" u="none" strike="noStrike" dirty="0" err="1">
                <a:solidFill>
                  <a:srgbClr val="303F4D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lockfile</a:t>
            </a:r>
            <a:r>
              <a:rPr lang="en-GB" sz="1100" b="0" i="0" u="none" strike="noStrike" dirty="0">
                <a:solidFill>
                  <a:srgbClr val="303F4D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library, and dependencies.</a:t>
            </a:r>
            <a:br>
              <a:rPr lang="en-GB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35EDB-8A0C-3151-CBF9-923AFE55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53200" y="4857750"/>
            <a:ext cx="1905000" cy="171450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2582838-F53A-AE43-8080-2AC7E4181D26}" type="datetime4">
              <a:rPr lang="en-US" sz="500" smtClean="0"/>
              <a:pPr>
                <a:lnSpc>
                  <a:spcPct val="90000"/>
                </a:lnSpc>
                <a:spcAft>
                  <a:spcPts val="600"/>
                </a:spcAft>
              </a:pPr>
              <a:t>November 17, 2024</a:t>
            </a:fld>
            <a:endParaRPr lang="sv-SE" sz="5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7596B-3B3B-3537-8AAB-B7BE61CB1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4857750"/>
            <a:ext cx="2895600" cy="171450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v-SE" sz="500"/>
              <a:t>Alen Lovric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ADD92-AE41-5F26-6E64-C54AF5384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29600" y="4857750"/>
            <a:ext cx="685800" cy="171450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5859C56-CB7E-413F-8971-4226A1EF6823}" type="slidenum">
              <a:rPr lang="sv-SE" sz="500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sv-SE" sz="50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5D1E65D-D2D3-CA87-A9A1-2C9DB8EA4C0E}"/>
              </a:ext>
            </a:extLst>
          </p:cNvPr>
          <p:cNvSpPr txBox="1">
            <a:spLocks/>
          </p:cNvSpPr>
          <p:nvPr/>
        </p:nvSpPr>
        <p:spPr bwMode="auto">
          <a:xfrm>
            <a:off x="806831" y="323908"/>
            <a:ext cx="77724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9pPr>
          </a:lstStyle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General workflow with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renv</a:t>
            </a:r>
            <a:endParaRPr lang="en-US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5" name="Picture 14" descr="A diagram of a software development process&#10;&#10;Description automatically generated">
            <a:extLst>
              <a:ext uri="{FF2B5EF4-FFF2-40B4-BE49-F238E27FC236}">
                <a16:creationId xmlns:a16="http://schemas.microsoft.com/office/drawing/2014/main" id="{DF04E2AF-55A9-67CF-626D-CBDF43DFAE9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56" y="1563638"/>
            <a:ext cx="3539212" cy="22322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50013A-3CA1-853B-9F85-5343A621FBDC}"/>
              </a:ext>
            </a:extLst>
          </p:cNvPr>
          <p:cNvSpPr txBox="1"/>
          <p:nvPr/>
        </p:nvSpPr>
        <p:spPr>
          <a:xfrm>
            <a:off x="1264605" y="4587974"/>
            <a:ext cx="249951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i="0" u="none" strike="noStrike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Adopted from: </a:t>
            </a:r>
            <a:r>
              <a:rPr lang="en-GB" sz="600" i="0" u="none" strike="noStrike" dirty="0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</a:t>
            </a:r>
            <a:r>
              <a:rPr lang="en-GB" sz="600" i="0" u="none" strike="noStrike" dirty="0" err="1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rstudio.github.io</a:t>
            </a:r>
            <a:r>
              <a:rPr lang="en-GB" sz="600" i="0" u="none" strike="noStrike" dirty="0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lang="en-GB" sz="600" i="0" u="none" strike="noStrike" dirty="0" err="1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renv</a:t>
            </a:r>
            <a:r>
              <a:rPr lang="en-GB" sz="600" i="0" u="none" strike="noStrike" dirty="0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/articles/</a:t>
            </a:r>
            <a:r>
              <a:rPr lang="en-GB" sz="600" i="0" u="none" strike="noStrike" dirty="0" err="1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renv.html</a:t>
            </a:r>
            <a:endParaRPr lang="en-GB" sz="600" i="0" u="none" strike="noStrike" dirty="0">
              <a:solidFill>
                <a:srgbClr val="2E3A45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112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55D0056-80E9-192E-8CB4-98C12836D185}"/>
              </a:ext>
            </a:extLst>
          </p:cNvPr>
          <p:cNvSpPr txBox="1">
            <a:spLocks/>
          </p:cNvSpPr>
          <p:nvPr/>
        </p:nvSpPr>
        <p:spPr bwMode="auto">
          <a:xfrm>
            <a:off x="4667482" y="1147184"/>
            <a:ext cx="4077081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à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1800">
                <a:solidFill>
                  <a:schemeClr val="accent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à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100" u="sng" kern="0">
                <a:solidFill>
                  <a:srgbClr val="4470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renv::init()</a:t>
            </a:r>
            <a:r>
              <a:rPr lang="en-GB" sz="1100" kern="0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- initialize a new local environment. 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100" u="sng" kern="0">
                <a:solidFill>
                  <a:srgbClr val="4470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renv::snapshot()</a:t>
            </a:r>
            <a:r>
              <a:rPr lang="en-GB" sz="1100" kern="0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save the state of the project library to the lockfile.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100" kern="0">
                <a:solidFill>
                  <a:srgbClr val="D4086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renv.lock </a:t>
            </a:r>
            <a:r>
              <a:rPr lang="en-GB" sz="1100" kern="0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(lockfile) - records metadata about every package in your local environment that can be re-installed (e.g. on a new machine). 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100" u="sng" kern="0">
                <a:solidFill>
                  <a:srgbClr val="4470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renv::restore()</a:t>
            </a:r>
            <a:r>
              <a:rPr lang="en-GB" sz="1100" kern="0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- reverts to the previous state as encoded in the lockfile. 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100" u="sng" kern="0">
                <a:solidFill>
                  <a:srgbClr val="D4086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renv::install()</a:t>
            </a:r>
            <a:r>
              <a:rPr lang="en-GB" sz="1100" kern="0">
                <a:solidFill>
                  <a:srgbClr val="D4086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100" kern="0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en-GB" sz="1100" kern="0">
                <a:solidFill>
                  <a:srgbClr val="2E3A4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install packages from GitHub, Bioconductor, CRAN, and more.</a:t>
            </a:r>
            <a:endParaRPr lang="en-GB" sz="1100" kern="0">
              <a:solidFill>
                <a:srgbClr val="40404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100" u="sng" ker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7"/>
              </a:rPr>
              <a:t>renv::update()</a:t>
            </a:r>
            <a:r>
              <a:rPr lang="en-GB" sz="1100" kern="0">
                <a:solidFill>
                  <a:srgbClr val="2E3A4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 update to latest versions of all dependencies.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100" u="sng" kern="0">
                <a:solidFill>
                  <a:srgbClr val="D4086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renv::</a:t>
            </a:r>
            <a:r>
              <a:rPr lang="en-GB" sz="1100" u="sng" kern="0">
                <a:solidFill>
                  <a:srgbClr val="D4086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8"/>
              </a:rPr>
              <a:t>status</a:t>
            </a:r>
            <a:r>
              <a:rPr lang="en-GB" sz="1100" u="sng" kern="0">
                <a:solidFill>
                  <a:srgbClr val="D4086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 </a:t>
            </a:r>
            <a:r>
              <a:rPr lang="en-GB" sz="1100" kern="0">
                <a:solidFill>
                  <a:srgbClr val="303F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reports inconsistencies between lockfile, library, and dependencies.</a:t>
            </a:r>
            <a:br>
              <a:rPr lang="en-GB" sz="1100" ker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sz="11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35EDB-8A0C-3151-CBF9-923AFE55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53200" y="4857750"/>
            <a:ext cx="1905000" cy="171450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2582838-F53A-AE43-8080-2AC7E4181D26}" type="datetime4">
              <a:rPr lang="en-US" sz="500" smtClean="0"/>
              <a:pPr>
                <a:lnSpc>
                  <a:spcPct val="90000"/>
                </a:lnSpc>
                <a:spcAft>
                  <a:spcPts val="600"/>
                </a:spcAft>
              </a:pPr>
              <a:t>November 17, 2024</a:t>
            </a:fld>
            <a:endParaRPr lang="sv-SE" sz="5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7596B-3B3B-3537-8AAB-B7BE61CB1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4857750"/>
            <a:ext cx="2895600" cy="171450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v-SE" sz="500"/>
              <a:t>Alen Lovric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ADD92-AE41-5F26-6E64-C54AF5384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29600" y="4857750"/>
            <a:ext cx="685800" cy="171450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5859C56-CB7E-413F-8971-4226A1EF6823}" type="slidenum">
              <a:rPr lang="sv-SE" sz="500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sv-SE" sz="50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5D1E65D-D2D3-CA87-A9A1-2C9DB8EA4C0E}"/>
              </a:ext>
            </a:extLst>
          </p:cNvPr>
          <p:cNvSpPr txBox="1">
            <a:spLocks/>
          </p:cNvSpPr>
          <p:nvPr/>
        </p:nvSpPr>
        <p:spPr bwMode="auto">
          <a:xfrm>
            <a:off x="806831" y="323908"/>
            <a:ext cx="77724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9pPr>
          </a:lstStyle>
          <a:p>
            <a:r>
              <a:rPr lang="en-US" dirty="0"/>
              <a:t>Getting started with </a:t>
            </a:r>
            <a:r>
              <a:rPr lang="en-US" dirty="0" err="1"/>
              <a:t>renv</a:t>
            </a:r>
            <a:endParaRPr lang="en-US" kern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19038C-5FDE-9E8E-203B-4162CEEEA4A0}"/>
              </a:ext>
            </a:extLst>
          </p:cNvPr>
          <p:cNvSpPr/>
          <p:nvPr/>
        </p:nvSpPr>
        <p:spPr bwMode="auto">
          <a:xfrm>
            <a:off x="4502150" y="1419622"/>
            <a:ext cx="4318322" cy="3096344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8686FE0F-9F97-DCD5-428D-C365FCD782D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275606"/>
            <a:ext cx="3384376" cy="304791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DE42DD-CF92-9E74-FA07-3FB4FA82CF37}"/>
              </a:ext>
            </a:extLst>
          </p:cNvPr>
          <p:cNvCxnSpPr>
            <a:cxnSpLocks/>
          </p:cNvCxnSpPr>
          <p:nvPr/>
        </p:nvCxnSpPr>
        <p:spPr bwMode="auto">
          <a:xfrm>
            <a:off x="1331640" y="3720944"/>
            <a:ext cx="864096" cy="0"/>
          </a:xfrm>
          <a:prstGeom prst="line">
            <a:avLst/>
          </a:prstGeom>
          <a:ln w="254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08C797C-6203-67EA-3A8C-1DBB0A0E6736}"/>
              </a:ext>
            </a:extLst>
          </p:cNvPr>
          <p:cNvCxnSpPr>
            <a:cxnSpLocks/>
          </p:cNvCxnSpPr>
          <p:nvPr/>
        </p:nvCxnSpPr>
        <p:spPr bwMode="auto">
          <a:xfrm>
            <a:off x="1331640" y="2804740"/>
            <a:ext cx="864096" cy="0"/>
          </a:xfrm>
          <a:prstGeom prst="line">
            <a:avLst/>
          </a:prstGeom>
          <a:ln w="254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606084-2606-2191-536A-53AD6DC61A84}"/>
              </a:ext>
            </a:extLst>
          </p:cNvPr>
          <p:cNvCxnSpPr>
            <a:cxnSpLocks/>
          </p:cNvCxnSpPr>
          <p:nvPr/>
        </p:nvCxnSpPr>
        <p:spPr bwMode="auto">
          <a:xfrm>
            <a:off x="1336330" y="4176000"/>
            <a:ext cx="864096" cy="0"/>
          </a:xfrm>
          <a:prstGeom prst="line">
            <a:avLst/>
          </a:prstGeom>
          <a:ln w="254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598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35EDB-8A0C-3151-CBF9-923AFE55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53200" y="4857750"/>
            <a:ext cx="1905000" cy="171450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2582838-F53A-AE43-8080-2AC7E4181D26}" type="datetime4">
              <a:rPr lang="en-US" sz="500" smtClean="0"/>
              <a:pPr>
                <a:lnSpc>
                  <a:spcPct val="90000"/>
                </a:lnSpc>
                <a:spcAft>
                  <a:spcPts val="600"/>
                </a:spcAft>
              </a:pPr>
              <a:t>November 17, 2024</a:t>
            </a:fld>
            <a:endParaRPr lang="sv-SE" sz="5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7596B-3B3B-3537-8AAB-B7BE61CB1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4857750"/>
            <a:ext cx="2895600" cy="171450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v-SE" sz="500"/>
              <a:t>Alen Lovric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ADD92-AE41-5F26-6E64-C54AF5384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29600" y="4857750"/>
            <a:ext cx="685800" cy="171450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5859C56-CB7E-413F-8971-4226A1EF6823}" type="slidenum">
              <a:rPr lang="sv-SE" sz="500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sv-SE" sz="50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5D1E65D-D2D3-CA87-A9A1-2C9DB8EA4C0E}"/>
              </a:ext>
            </a:extLst>
          </p:cNvPr>
          <p:cNvSpPr txBox="1">
            <a:spLocks/>
          </p:cNvSpPr>
          <p:nvPr/>
        </p:nvSpPr>
        <p:spPr bwMode="auto">
          <a:xfrm>
            <a:off x="806831" y="323908"/>
            <a:ext cx="77724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9pPr>
          </a:lstStyle>
          <a:p>
            <a:r>
              <a:rPr lang="en-US" dirty="0"/>
              <a:t>Getting started with </a:t>
            </a:r>
            <a:r>
              <a:rPr lang="en-US" dirty="0" err="1"/>
              <a:t>renv</a:t>
            </a:r>
            <a:endParaRPr lang="en-US" kern="0" dirty="0"/>
          </a:p>
        </p:txBody>
      </p:sp>
      <p:pic>
        <p:nvPicPr>
          <p:cNvPr id="15" name="Picture 14" descr="A diagram of a software development process&#10;&#10;Description automatically generated">
            <a:extLst>
              <a:ext uri="{FF2B5EF4-FFF2-40B4-BE49-F238E27FC236}">
                <a16:creationId xmlns:a16="http://schemas.microsoft.com/office/drawing/2014/main" id="{DF04E2AF-55A9-67CF-626D-CBDF43DFAE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56" y="1563638"/>
            <a:ext cx="3539212" cy="2232248"/>
          </a:xfrm>
          <a:prstGeom prst="rect">
            <a:avLst/>
          </a:prstGeom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BD46AAA6-F60E-9F52-04BF-915AB0CB0FED}"/>
              </a:ext>
            </a:extLst>
          </p:cNvPr>
          <p:cNvSpPr txBox="1">
            <a:spLocks/>
          </p:cNvSpPr>
          <p:nvPr/>
        </p:nvSpPr>
        <p:spPr bwMode="auto">
          <a:xfrm>
            <a:off x="4667482" y="1147184"/>
            <a:ext cx="4077081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à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1800">
                <a:solidFill>
                  <a:schemeClr val="accent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à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100" u="sng" kern="0" dirty="0">
                <a:solidFill>
                  <a:srgbClr val="4470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renv::init()</a:t>
            </a:r>
            <a:r>
              <a:rPr lang="en-GB" sz="1100" kern="0" dirty="0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- initialize a new local environment. 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100" u="sng" kern="0" dirty="0">
                <a:solidFill>
                  <a:srgbClr val="4470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renv::snapshot()</a:t>
            </a:r>
            <a:r>
              <a:rPr lang="en-GB" sz="1100" kern="0" dirty="0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save the state of the project library to the </a:t>
            </a:r>
            <a:r>
              <a:rPr lang="en-GB" sz="1100" kern="0" dirty="0" err="1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lockfile</a:t>
            </a:r>
            <a:r>
              <a:rPr lang="en-GB" sz="1100" kern="0" dirty="0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100" kern="0" dirty="0" err="1">
                <a:solidFill>
                  <a:srgbClr val="D4086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renv.lock</a:t>
            </a:r>
            <a:r>
              <a:rPr lang="en-GB" sz="1100" kern="0" dirty="0">
                <a:solidFill>
                  <a:srgbClr val="D4086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100" kern="0" dirty="0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GB" sz="1100" kern="0" dirty="0" err="1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lockfile</a:t>
            </a:r>
            <a:r>
              <a:rPr lang="en-GB" sz="1100" kern="0" dirty="0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- records metadata about every package in your local environment that can be re-installed (e.g. on a new machine). 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100" u="sng" kern="0" dirty="0">
                <a:solidFill>
                  <a:srgbClr val="4470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renv::restore()</a:t>
            </a:r>
            <a:r>
              <a:rPr lang="en-GB" sz="1100" kern="0" dirty="0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- reverts to the previous state as encoded in the </a:t>
            </a:r>
            <a:r>
              <a:rPr lang="en-GB" sz="1100" kern="0" dirty="0" err="1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lockfile</a:t>
            </a:r>
            <a:r>
              <a:rPr lang="en-GB" sz="1100" kern="0" dirty="0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100" u="sng" kern="0" dirty="0">
                <a:solidFill>
                  <a:srgbClr val="D4086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7"/>
              </a:rPr>
              <a:t>renv::install()</a:t>
            </a:r>
            <a:r>
              <a:rPr lang="en-GB" sz="1100" kern="0" dirty="0">
                <a:solidFill>
                  <a:srgbClr val="D4086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100" kern="0" dirty="0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en-GB" sz="1100" kern="0" dirty="0">
                <a:solidFill>
                  <a:srgbClr val="2E3A4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install packages from GitHub, Bioconductor, CRAN, and more.</a:t>
            </a:r>
            <a:endParaRPr lang="en-GB" sz="1100" kern="0" dirty="0">
              <a:solidFill>
                <a:srgbClr val="40404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100" u="sng" kern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8"/>
              </a:rPr>
              <a:t>renv::update()</a:t>
            </a:r>
            <a:r>
              <a:rPr lang="en-GB" sz="1100" kern="0" dirty="0">
                <a:solidFill>
                  <a:srgbClr val="2E3A4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 update to latest versions of all dependencies.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100" u="sng" kern="0" dirty="0" err="1">
                <a:solidFill>
                  <a:srgbClr val="D4086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renv</a:t>
            </a:r>
            <a:r>
              <a:rPr lang="en-GB" sz="1100" u="sng" kern="0" dirty="0">
                <a:solidFill>
                  <a:srgbClr val="D4086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::</a:t>
            </a:r>
            <a:r>
              <a:rPr lang="en-GB" sz="1100" u="sng" kern="0" dirty="0">
                <a:solidFill>
                  <a:srgbClr val="D4086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9"/>
              </a:rPr>
              <a:t>status</a:t>
            </a:r>
            <a:r>
              <a:rPr lang="en-GB" sz="1100" u="sng" kern="0" dirty="0">
                <a:solidFill>
                  <a:srgbClr val="D4086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 </a:t>
            </a:r>
            <a:r>
              <a:rPr lang="en-GB" sz="1100" kern="0" dirty="0">
                <a:solidFill>
                  <a:srgbClr val="303F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reports inconsistencies between </a:t>
            </a:r>
            <a:r>
              <a:rPr lang="en-GB" sz="1100" kern="0" dirty="0" err="1">
                <a:solidFill>
                  <a:srgbClr val="303F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lockfile</a:t>
            </a:r>
            <a:r>
              <a:rPr lang="en-GB" sz="1100" kern="0" dirty="0">
                <a:solidFill>
                  <a:srgbClr val="303F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library, and dependencies.</a:t>
            </a:r>
            <a:br>
              <a:rPr lang="en-GB" sz="1100" kern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sz="11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6D5441-7B00-3AA8-245F-B706A201A98E}"/>
              </a:ext>
            </a:extLst>
          </p:cNvPr>
          <p:cNvSpPr/>
          <p:nvPr/>
        </p:nvSpPr>
        <p:spPr bwMode="auto">
          <a:xfrm>
            <a:off x="4574158" y="3075806"/>
            <a:ext cx="4318322" cy="1440160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AA3E8B-9612-B02B-2391-703ABE5239D1}"/>
              </a:ext>
            </a:extLst>
          </p:cNvPr>
          <p:cNvSpPr/>
          <p:nvPr/>
        </p:nvSpPr>
        <p:spPr bwMode="auto">
          <a:xfrm>
            <a:off x="4574158" y="1109026"/>
            <a:ext cx="4318322" cy="312696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B8A749-0385-2EC0-2308-B4C0D6AF5578}"/>
              </a:ext>
            </a:extLst>
          </p:cNvPr>
          <p:cNvSpPr txBox="1"/>
          <p:nvPr/>
        </p:nvSpPr>
        <p:spPr>
          <a:xfrm>
            <a:off x="1264605" y="4587974"/>
            <a:ext cx="249951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i="0" u="none" strike="noStrike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Adopted from: </a:t>
            </a:r>
            <a:r>
              <a:rPr lang="en-GB" sz="600" i="0" u="none" strike="noStrike" dirty="0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</a:t>
            </a:r>
            <a:r>
              <a:rPr lang="en-GB" sz="600" i="0" u="none" strike="noStrike" dirty="0" err="1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rstudio.github.io</a:t>
            </a:r>
            <a:r>
              <a:rPr lang="en-GB" sz="600" i="0" u="none" strike="noStrike" dirty="0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lang="en-GB" sz="600" i="0" u="none" strike="noStrike" dirty="0" err="1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renv</a:t>
            </a:r>
            <a:r>
              <a:rPr lang="en-GB" sz="600" i="0" u="none" strike="noStrike" dirty="0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/articles/</a:t>
            </a:r>
            <a:r>
              <a:rPr lang="en-GB" sz="600" i="0" u="none" strike="noStrike" dirty="0" err="1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renv.html</a:t>
            </a:r>
            <a:endParaRPr lang="en-GB" sz="600" i="0" u="none" strike="noStrike" dirty="0">
              <a:solidFill>
                <a:srgbClr val="2E3A45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211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BC6BE-0DC2-F5C7-5076-987778345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95E25-E215-364E-AE8E-900A2EF36DD0}" type="datetime4">
              <a:rPr lang="en-US" smtClean="0"/>
              <a:t>November 17, 2024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EE07F-4F56-3DB7-486E-82EE7E42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Alen </a:t>
            </a:r>
            <a:r>
              <a:rPr lang="sv-SE" dirty="0" err="1"/>
              <a:t>Lovric</a:t>
            </a:r>
            <a:endParaRPr lang="sv-S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38382-F218-20C1-D1D7-C980BE948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98C6-00F0-4387-A9BA-FB521E0564CA}" type="slidenum">
              <a:rPr lang="sv-SE" smtClean="0"/>
              <a:pPr/>
              <a:t>8</a:t>
            </a:fld>
            <a:endParaRPr lang="sv-SE"/>
          </a:p>
        </p:txBody>
      </p:sp>
      <p:pic>
        <p:nvPicPr>
          <p:cNvPr id="9" name="Picture 8" descr="A diagram of a software development process&#10;&#10;Description automatically generated">
            <a:extLst>
              <a:ext uri="{FF2B5EF4-FFF2-40B4-BE49-F238E27FC236}">
                <a16:creationId xmlns:a16="http://schemas.microsoft.com/office/drawing/2014/main" id="{9FC8AB00-8BAC-000E-36D8-5E016E5985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56" y="1563638"/>
            <a:ext cx="3539212" cy="223224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44B7AA6-BC6A-D39C-C70B-E2C77D723D48}"/>
              </a:ext>
            </a:extLst>
          </p:cNvPr>
          <p:cNvSpPr txBox="1">
            <a:spLocks/>
          </p:cNvSpPr>
          <p:nvPr/>
        </p:nvSpPr>
        <p:spPr bwMode="auto">
          <a:xfrm>
            <a:off x="806831" y="323908"/>
            <a:ext cx="77724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9pPr>
          </a:lstStyle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Installing and updating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pckgs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with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renv</a:t>
            </a:r>
            <a:endParaRPr lang="en-US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6DEA393E-E1AF-1D0C-4050-41DE2D6362CF}"/>
              </a:ext>
            </a:extLst>
          </p:cNvPr>
          <p:cNvSpPr txBox="1">
            <a:spLocks/>
          </p:cNvSpPr>
          <p:nvPr/>
        </p:nvSpPr>
        <p:spPr bwMode="auto">
          <a:xfrm>
            <a:off x="4667482" y="1147184"/>
            <a:ext cx="4077081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à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1800">
                <a:solidFill>
                  <a:schemeClr val="accent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à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100" u="sng" kern="0" dirty="0">
                <a:solidFill>
                  <a:srgbClr val="4470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renv::init()</a:t>
            </a:r>
            <a:r>
              <a:rPr lang="en-GB" sz="1100" kern="0" dirty="0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- initialize a new local environment. 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100" u="sng" kern="0" dirty="0">
                <a:solidFill>
                  <a:srgbClr val="4470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renv::snapshot()</a:t>
            </a:r>
            <a:r>
              <a:rPr lang="en-GB" sz="1100" kern="0" dirty="0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save the state of the project library to the </a:t>
            </a:r>
            <a:r>
              <a:rPr lang="en-GB" sz="1100" kern="0" dirty="0" err="1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lockfile</a:t>
            </a:r>
            <a:r>
              <a:rPr lang="en-GB" sz="1100" kern="0" dirty="0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100" kern="0" dirty="0" err="1">
                <a:solidFill>
                  <a:srgbClr val="D4086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renv.lock</a:t>
            </a:r>
            <a:r>
              <a:rPr lang="en-GB" sz="1100" kern="0" dirty="0">
                <a:solidFill>
                  <a:srgbClr val="D4086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100" kern="0" dirty="0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GB" sz="1100" kern="0" dirty="0" err="1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lockfile</a:t>
            </a:r>
            <a:r>
              <a:rPr lang="en-GB" sz="1100" kern="0" dirty="0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- records metadata about every package in your local environment that can be re-installed (e.g. on a new machine). 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100" u="sng" kern="0" dirty="0">
                <a:solidFill>
                  <a:srgbClr val="4470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renv::restore()</a:t>
            </a:r>
            <a:r>
              <a:rPr lang="en-GB" sz="1100" kern="0" dirty="0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- reverts to the previous state as encoded in the </a:t>
            </a:r>
            <a:r>
              <a:rPr lang="en-GB" sz="1100" kern="0" dirty="0" err="1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lockfile</a:t>
            </a:r>
            <a:r>
              <a:rPr lang="en-GB" sz="1100" kern="0" dirty="0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100" u="sng" kern="0" dirty="0">
                <a:solidFill>
                  <a:srgbClr val="D4086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7"/>
              </a:rPr>
              <a:t>renv::install()</a:t>
            </a:r>
            <a:r>
              <a:rPr lang="en-GB" sz="1100" kern="0" dirty="0">
                <a:solidFill>
                  <a:srgbClr val="D4086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100" kern="0" dirty="0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en-GB" sz="1100" kern="0" dirty="0">
                <a:solidFill>
                  <a:srgbClr val="2E3A4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install packages from GitHub, Bioconductor, CRAN, and more.</a:t>
            </a:r>
            <a:endParaRPr lang="en-GB" sz="1100" kern="0" dirty="0">
              <a:solidFill>
                <a:srgbClr val="40404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100" u="sng" kern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8"/>
              </a:rPr>
              <a:t>renv::update()</a:t>
            </a:r>
            <a:r>
              <a:rPr lang="en-GB" sz="1100" kern="0" dirty="0">
                <a:solidFill>
                  <a:srgbClr val="2E3A4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 update to latest versions of all dependencies.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100" u="sng" kern="0" dirty="0" err="1">
                <a:solidFill>
                  <a:srgbClr val="D4086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renv</a:t>
            </a:r>
            <a:r>
              <a:rPr lang="en-GB" sz="1100" u="sng" kern="0" dirty="0">
                <a:solidFill>
                  <a:srgbClr val="D4086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::</a:t>
            </a:r>
            <a:r>
              <a:rPr lang="en-GB" sz="1100" u="sng" kern="0" dirty="0">
                <a:solidFill>
                  <a:srgbClr val="D4086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9"/>
              </a:rPr>
              <a:t>status</a:t>
            </a:r>
            <a:r>
              <a:rPr lang="en-GB" sz="1100" u="sng" kern="0" dirty="0">
                <a:solidFill>
                  <a:srgbClr val="D4086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 </a:t>
            </a:r>
            <a:r>
              <a:rPr lang="en-GB" sz="1100" kern="0" dirty="0">
                <a:solidFill>
                  <a:srgbClr val="303F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reports inconsistencies between </a:t>
            </a:r>
            <a:r>
              <a:rPr lang="en-GB" sz="1100" kern="0" dirty="0" err="1">
                <a:solidFill>
                  <a:srgbClr val="303F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lockfile</a:t>
            </a:r>
            <a:r>
              <a:rPr lang="en-GB" sz="1100" kern="0" dirty="0">
                <a:solidFill>
                  <a:srgbClr val="303F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library, and dependencies.</a:t>
            </a:r>
            <a:br>
              <a:rPr lang="en-GB" sz="1100" kern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sz="11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9D643B-E327-3361-E673-E0E0315BC8BA}"/>
              </a:ext>
            </a:extLst>
          </p:cNvPr>
          <p:cNvSpPr/>
          <p:nvPr/>
        </p:nvSpPr>
        <p:spPr bwMode="auto">
          <a:xfrm>
            <a:off x="4574158" y="1059582"/>
            <a:ext cx="4318322" cy="2016224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015BC2-4CF9-A06D-AD4A-4391DC106AD7}"/>
              </a:ext>
            </a:extLst>
          </p:cNvPr>
          <p:cNvSpPr txBox="1"/>
          <p:nvPr/>
        </p:nvSpPr>
        <p:spPr>
          <a:xfrm>
            <a:off x="1264605" y="4587974"/>
            <a:ext cx="249951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i="0" u="none" strike="noStrike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Adopted from: </a:t>
            </a:r>
            <a:r>
              <a:rPr lang="en-GB" sz="600" i="0" u="none" strike="noStrike" dirty="0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</a:t>
            </a:r>
            <a:r>
              <a:rPr lang="en-GB" sz="600" i="0" u="none" strike="noStrike" dirty="0" err="1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rstudio.github.io</a:t>
            </a:r>
            <a:r>
              <a:rPr lang="en-GB" sz="600" i="0" u="none" strike="noStrike" dirty="0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lang="en-GB" sz="600" i="0" u="none" strike="noStrike" dirty="0" err="1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renv</a:t>
            </a:r>
            <a:r>
              <a:rPr lang="en-GB" sz="600" i="0" u="none" strike="noStrike" dirty="0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/articles/</a:t>
            </a:r>
            <a:r>
              <a:rPr lang="en-GB" sz="600" i="0" u="none" strike="noStrike" dirty="0" err="1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renv.html</a:t>
            </a:r>
            <a:endParaRPr lang="en-GB" sz="600" i="0" u="none" strike="noStrike" dirty="0">
              <a:solidFill>
                <a:srgbClr val="2E3A45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028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9571-9247-194F-BA76-32B282887B04}" type="datetime4">
              <a:rPr lang="en-US" smtClean="0"/>
              <a:t>November 17, 2024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Alen Lovric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9C56-CB7E-413F-8971-4226A1EF6823}" type="slidenum">
              <a:rPr lang="sv-SE" smtClean="0"/>
              <a:pPr/>
              <a:t>9</a:t>
            </a:fld>
            <a:endParaRPr lang="sv-SE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A2ABDFC-822A-C167-9BDC-59D10F633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347614"/>
            <a:ext cx="7918450" cy="309634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GB" sz="1600" b="1" i="0" u="none" strike="noStrike" dirty="0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 version</a:t>
            </a:r>
            <a:r>
              <a:rPr lang="en-GB" sz="1600" b="0" i="0" u="none" strike="noStrike" dirty="0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GB" sz="1600" b="0" i="0" u="none" strike="noStrike" dirty="0" err="1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renv</a:t>
            </a:r>
            <a:r>
              <a:rPr lang="en-GB" sz="1600" b="0" i="0" u="none" strike="noStrike" dirty="0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tracks the R version but doesn't assist R version management. You might find tools like </a:t>
            </a:r>
            <a:r>
              <a:rPr lang="en-GB" sz="1600" b="0" i="0" u="sng" strike="noStrike" dirty="0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rig</a:t>
            </a:r>
            <a:r>
              <a:rPr lang="en-GB" sz="1600" dirty="0">
                <a:solidFill>
                  <a:srgbClr val="2E3A4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GB" sz="1600" u="sng" dirty="0" err="1">
                <a:solidFill>
                  <a:srgbClr val="D4086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rswitch</a:t>
            </a:r>
            <a:r>
              <a:rPr lang="en-GB" sz="1600" dirty="0">
                <a:solidFill>
                  <a:srgbClr val="2E3A4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b="0" i="0" u="none" strike="noStrike" dirty="0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</a:t>
            </a:r>
            <a:r>
              <a:rPr lang="en-GB" sz="1600" u="sng" dirty="0" err="1">
                <a:solidFill>
                  <a:srgbClr val="D4086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conda</a:t>
            </a:r>
            <a:r>
              <a:rPr lang="en-GB" sz="1600" b="0" i="0" u="none" strike="noStrike" dirty="0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as they make it easier to switch between multiple version of R on one computer.</a:t>
            </a:r>
          </a:p>
          <a:p>
            <a:pPr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GB" sz="1600" b="1" i="0" u="none" strike="noStrike" dirty="0" err="1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Pandoc</a:t>
            </a:r>
            <a:r>
              <a:rPr lang="en-GB" sz="1600" b="0" i="0" u="none" strike="noStrike" dirty="0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GB" sz="1600" b="0" i="0" u="none" strike="noStrike" dirty="0" err="1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rmarkdown</a:t>
            </a:r>
            <a:r>
              <a:rPr lang="en-GB" sz="1600" b="0" i="0" u="none" strike="noStrike" dirty="0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heavily relies on </a:t>
            </a:r>
            <a:r>
              <a:rPr lang="en-GB" sz="1600" b="0" i="0" u="none" strike="noStrike" dirty="0" err="1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pandoc</a:t>
            </a:r>
            <a:r>
              <a:rPr lang="en-GB" sz="1600" b="0" i="0" u="none" strike="noStrike" dirty="0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but it's not bundled with the package. Restoring </a:t>
            </a:r>
            <a:r>
              <a:rPr lang="en-GB" sz="1600" b="0" i="0" u="none" strike="noStrike" dirty="0" err="1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rmarkdown</a:t>
            </a:r>
            <a:r>
              <a:rPr lang="en-GB" sz="1600" b="0" i="0" u="none" strike="noStrike" dirty="0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from the </a:t>
            </a:r>
            <a:r>
              <a:rPr lang="en-GB" sz="1600" b="0" i="0" u="none" strike="noStrike" dirty="0" err="1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lockfile</a:t>
            </a:r>
            <a:r>
              <a:rPr lang="en-GB" sz="1600" b="0" i="0" u="none" strike="noStrike" dirty="0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may not ensure identical rendering. For debugging refer to </a:t>
            </a:r>
            <a:r>
              <a:rPr lang="en-GB" sz="1600" b="0" i="0" u="sng" strike="noStrike" dirty="0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pandoc package</a:t>
            </a:r>
            <a:r>
              <a:rPr lang="en-GB" sz="1600" dirty="0">
                <a:solidFill>
                  <a:srgbClr val="2E3A4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i="0" u="none" strike="noStrike" dirty="0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Operating system, versions of system libraries, compiler versions</a:t>
            </a:r>
            <a:r>
              <a:rPr lang="en-GB" sz="1600" b="0" i="0" u="none" strike="noStrike" dirty="0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GB" sz="1600" b="0" i="0" u="sng" strike="noStrike" dirty="0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7"/>
              </a:rPr>
              <a:t>Docker</a:t>
            </a:r>
            <a:r>
              <a:rPr lang="en-GB" sz="1600" b="0" i="0" u="none" strike="noStrike" dirty="0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is one popular solution for keeping stable machine image.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D424E7-83DD-9F97-A6C6-89EC5ECBA29D}"/>
              </a:ext>
            </a:extLst>
          </p:cNvPr>
          <p:cNvSpPr txBox="1">
            <a:spLocks/>
          </p:cNvSpPr>
          <p:nvPr/>
        </p:nvSpPr>
        <p:spPr bwMode="auto">
          <a:xfrm>
            <a:off x="806831" y="323908"/>
            <a:ext cx="77724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9pPr>
          </a:lstStyle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Caveats of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renv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702838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870052"/>
      </a:accent1>
      <a:accent2>
        <a:srgbClr val="9FE6E9"/>
      </a:accent2>
      <a:accent3>
        <a:srgbClr val="FFFFFF"/>
      </a:accent3>
      <a:accent4>
        <a:srgbClr val="000000"/>
      </a:accent4>
      <a:accent5>
        <a:srgbClr val="C3AAB3"/>
      </a:accent5>
      <a:accent6>
        <a:srgbClr val="90D0D3"/>
      </a:accent6>
      <a:hlink>
        <a:srgbClr val="D40963"/>
      </a:hlink>
      <a:folHlink>
        <a:srgbClr val="CBCBCB"/>
      </a:folHlink>
    </a:clrScheme>
    <a:fontScheme name="Office-tem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solidFill>
          <a:schemeClr val="accent1"/>
        </a:solidFill>
        <a:ln w="381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1600" dirty="0" smtClean="0">
            <a:latin typeface="+mj-lt"/>
          </a:defRPr>
        </a:defPPr>
      </a:lstStyle>
    </a:txDef>
  </a:objectDefaults>
  <a:extraClrSchemeLst>
    <a:extraClrScheme>
      <a:clrScheme name="Office-te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61B54"/>
        </a:accent1>
        <a:accent2>
          <a:srgbClr val="97D8DA"/>
        </a:accent2>
        <a:accent3>
          <a:srgbClr val="FFFFFF"/>
        </a:accent3>
        <a:accent4>
          <a:srgbClr val="000000"/>
        </a:accent4>
        <a:accent5>
          <a:srgbClr val="BDABB3"/>
        </a:accent5>
        <a:accent6>
          <a:srgbClr val="88C4C5"/>
        </a:accent6>
        <a:hlink>
          <a:srgbClr val="CF0063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16.9_plommonfargad_mall</Template>
  <TotalTime>21629</TotalTime>
  <Words>2650</Words>
  <Application>Microsoft Macintosh PowerPoint</Application>
  <PresentationFormat>On-screen Show (16:9)</PresentationFormat>
  <Paragraphs>360</Paragraphs>
  <Slides>31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</vt:lpstr>
      <vt:lpstr>Courier New</vt:lpstr>
      <vt:lpstr>Helvetica Neue</vt:lpstr>
      <vt:lpstr>Open Sans</vt:lpstr>
      <vt:lpstr>PT Serif</vt:lpstr>
      <vt:lpstr>Source Sans Pro</vt:lpstr>
      <vt:lpstr>Symbol</vt:lpstr>
      <vt:lpstr>Times</vt:lpstr>
      <vt:lpstr>Wingdings</vt:lpstr>
      <vt:lpstr>Office-tema</vt:lpstr>
      <vt:lpstr>Mastering R – Advanced Data Science and Statistical Analysis – Lecture #2  Reproducible research with renv and github    Alen Lovric and Billy Langlet</vt:lpstr>
      <vt:lpstr>Today’s Lecture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Break 😊 </vt:lpstr>
      <vt:lpstr>What, why,  and how  with Rmarkdown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Break 😊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Karolinska Institutet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Sofia Lindberg</dc:creator>
  <cp:lastModifiedBy>Alen Lovric</cp:lastModifiedBy>
  <cp:revision>137</cp:revision>
  <cp:lastPrinted>2005-09-23T14:22:03Z</cp:lastPrinted>
  <dcterms:created xsi:type="dcterms:W3CDTF">2017-11-08T09:06:42Z</dcterms:created>
  <dcterms:modified xsi:type="dcterms:W3CDTF">2024-11-17T22:22:19Z</dcterms:modified>
</cp:coreProperties>
</file>