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97" r:id="rId3"/>
    <p:sldId id="499" r:id="rId4"/>
    <p:sldId id="507" r:id="rId5"/>
    <p:sldId id="500" r:id="rId6"/>
    <p:sldId id="501" r:id="rId7"/>
    <p:sldId id="503" r:id="rId8"/>
    <p:sldId id="510" r:id="rId9"/>
    <p:sldId id="506" r:id="rId10"/>
    <p:sldId id="509" r:id="rId11"/>
    <p:sldId id="269" r:id="rId12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347" autoAdjust="0"/>
    <p:restoredTop sz="94660"/>
  </p:normalViewPr>
  <p:slideViewPr>
    <p:cSldViewPr>
      <p:cViewPr varScale="1">
        <p:scale>
          <a:sx n="81" d="100"/>
          <a:sy n="81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153C3-6BED-4EE6-8FB9-C2A5F24B547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A7B1D3B-0D7B-4C2E-8A8B-34BC82AD041D}">
      <dgm:prSet/>
      <dgm:spPr/>
      <dgm:t>
        <a:bodyPr/>
        <a:lstStyle/>
        <a:p>
          <a:r>
            <a:rPr lang="en-IN" b="1"/>
            <a:t>Requirement Analysis</a:t>
          </a:r>
          <a:r>
            <a:rPr lang="en-IN"/>
            <a:t> </a:t>
          </a:r>
        </a:p>
      </dgm:t>
    </dgm:pt>
    <dgm:pt modelId="{A384E935-EB36-4336-AF30-536193228427}" type="parTrans" cxnId="{364FF8EE-D9C8-4ED1-B091-2014562D22B9}">
      <dgm:prSet/>
      <dgm:spPr/>
      <dgm:t>
        <a:bodyPr/>
        <a:lstStyle/>
        <a:p>
          <a:endParaRPr lang="en-IN"/>
        </a:p>
      </dgm:t>
    </dgm:pt>
    <dgm:pt modelId="{E5FFA352-B585-464E-991E-FF0BEF382F53}" type="sibTrans" cxnId="{364FF8EE-D9C8-4ED1-B091-2014562D22B9}">
      <dgm:prSet/>
      <dgm:spPr/>
      <dgm:t>
        <a:bodyPr/>
        <a:lstStyle/>
        <a:p>
          <a:endParaRPr lang="en-IN"/>
        </a:p>
      </dgm:t>
    </dgm:pt>
    <dgm:pt modelId="{B970CD1B-8193-486A-87C3-1C8EB7A3E012}">
      <dgm:prSet/>
      <dgm:spPr/>
      <dgm:t>
        <a:bodyPr/>
        <a:lstStyle/>
        <a:p>
          <a:r>
            <a:rPr lang="en-IN" b="1"/>
            <a:t>System Design &amp; Prototyping</a:t>
          </a:r>
          <a:r>
            <a:rPr lang="en-IN"/>
            <a:t> </a:t>
          </a:r>
        </a:p>
      </dgm:t>
    </dgm:pt>
    <dgm:pt modelId="{1A34CB46-D09C-4EDA-BC5D-9C489717429D}" type="parTrans" cxnId="{D95147A8-27CC-45EE-8D7B-6F63BA7E5F1A}">
      <dgm:prSet/>
      <dgm:spPr/>
      <dgm:t>
        <a:bodyPr/>
        <a:lstStyle/>
        <a:p>
          <a:endParaRPr lang="en-IN"/>
        </a:p>
      </dgm:t>
    </dgm:pt>
    <dgm:pt modelId="{FFF45AEB-D5E8-474A-8B85-016D47831230}" type="sibTrans" cxnId="{D95147A8-27CC-45EE-8D7B-6F63BA7E5F1A}">
      <dgm:prSet/>
      <dgm:spPr/>
      <dgm:t>
        <a:bodyPr/>
        <a:lstStyle/>
        <a:p>
          <a:endParaRPr lang="en-IN"/>
        </a:p>
      </dgm:t>
    </dgm:pt>
    <dgm:pt modelId="{CDD876DD-39E3-4B1E-87B0-BDAEF1BB3157}">
      <dgm:prSet/>
      <dgm:spPr/>
      <dgm:t>
        <a:bodyPr/>
        <a:lstStyle/>
        <a:p>
          <a:r>
            <a:rPr lang="en-IN" b="1"/>
            <a:t>Development Phase</a:t>
          </a:r>
          <a:r>
            <a:rPr lang="en-IN"/>
            <a:t> (Frontend, Backend, AI/ML) </a:t>
          </a:r>
        </a:p>
      </dgm:t>
    </dgm:pt>
    <dgm:pt modelId="{37467EEF-D2D9-4353-9E61-E53223AAB198}" type="parTrans" cxnId="{1AD5D9E3-A76A-41F8-8011-5D9E4D683BD3}">
      <dgm:prSet/>
      <dgm:spPr/>
      <dgm:t>
        <a:bodyPr/>
        <a:lstStyle/>
        <a:p>
          <a:endParaRPr lang="en-IN"/>
        </a:p>
      </dgm:t>
    </dgm:pt>
    <dgm:pt modelId="{86879913-3B3D-4F91-A2B0-49B247F60E2E}" type="sibTrans" cxnId="{1AD5D9E3-A76A-41F8-8011-5D9E4D683BD3}">
      <dgm:prSet/>
      <dgm:spPr/>
      <dgm:t>
        <a:bodyPr/>
        <a:lstStyle/>
        <a:p>
          <a:endParaRPr lang="en-IN"/>
        </a:p>
      </dgm:t>
    </dgm:pt>
    <dgm:pt modelId="{5D9D6243-DCF1-4143-A546-57A0EF37BAF0}">
      <dgm:prSet/>
      <dgm:spPr/>
      <dgm:t>
        <a:bodyPr/>
        <a:lstStyle/>
        <a:p>
          <a:r>
            <a:rPr lang="en-IN" b="1"/>
            <a:t>Testing &amp; Validation</a:t>
          </a:r>
          <a:r>
            <a:rPr lang="en-IN"/>
            <a:t> </a:t>
          </a:r>
        </a:p>
      </dgm:t>
    </dgm:pt>
    <dgm:pt modelId="{FBC64AFA-A325-49C6-9482-64B5C2DEB5EA}" type="parTrans" cxnId="{AA4645D0-6771-4327-BC56-3B40E1F620F5}">
      <dgm:prSet/>
      <dgm:spPr/>
      <dgm:t>
        <a:bodyPr/>
        <a:lstStyle/>
        <a:p>
          <a:endParaRPr lang="en-IN"/>
        </a:p>
      </dgm:t>
    </dgm:pt>
    <dgm:pt modelId="{0AAF103A-9EFC-45E5-8AC5-63B964AF5296}" type="sibTrans" cxnId="{AA4645D0-6771-4327-BC56-3B40E1F620F5}">
      <dgm:prSet/>
      <dgm:spPr/>
      <dgm:t>
        <a:bodyPr/>
        <a:lstStyle/>
        <a:p>
          <a:endParaRPr lang="en-IN"/>
        </a:p>
      </dgm:t>
    </dgm:pt>
    <dgm:pt modelId="{096D4847-BF18-48E4-9E34-90CDFAB90F82}">
      <dgm:prSet/>
      <dgm:spPr/>
      <dgm:t>
        <a:bodyPr/>
        <a:lstStyle/>
        <a:p>
          <a:r>
            <a:rPr lang="en-IN" b="1"/>
            <a:t>Deployment &amp; Implementation</a:t>
          </a:r>
          <a:r>
            <a:rPr lang="en-IN"/>
            <a:t> </a:t>
          </a:r>
        </a:p>
      </dgm:t>
    </dgm:pt>
    <dgm:pt modelId="{CA074EC1-1D5E-4102-AB8D-33463361B393}" type="parTrans" cxnId="{5D7C13BF-CD68-4F54-8D1C-7CA084994CF8}">
      <dgm:prSet/>
      <dgm:spPr/>
      <dgm:t>
        <a:bodyPr/>
        <a:lstStyle/>
        <a:p>
          <a:endParaRPr lang="en-IN"/>
        </a:p>
      </dgm:t>
    </dgm:pt>
    <dgm:pt modelId="{9B36CC4F-622E-4E80-A744-AA97BEE3980D}" type="sibTrans" cxnId="{5D7C13BF-CD68-4F54-8D1C-7CA084994CF8}">
      <dgm:prSet/>
      <dgm:spPr/>
      <dgm:t>
        <a:bodyPr/>
        <a:lstStyle/>
        <a:p>
          <a:endParaRPr lang="en-IN"/>
        </a:p>
      </dgm:t>
    </dgm:pt>
    <dgm:pt modelId="{943BBE43-CA90-4F67-AF7B-5FDC0BC7B594}">
      <dgm:prSet/>
      <dgm:spPr/>
      <dgm:t>
        <a:bodyPr/>
        <a:lstStyle/>
        <a:p>
          <a:r>
            <a:rPr lang="en-IN" b="1"/>
            <a:t>Evaluation &amp; Improvement</a:t>
          </a:r>
          <a:endParaRPr lang="en-IN"/>
        </a:p>
      </dgm:t>
    </dgm:pt>
    <dgm:pt modelId="{5CBC150E-FD3D-4084-8A5E-F35A90015083}" type="parTrans" cxnId="{A4D1B8F6-7F43-4EBA-9012-B3DFA6040579}">
      <dgm:prSet/>
      <dgm:spPr/>
      <dgm:t>
        <a:bodyPr/>
        <a:lstStyle/>
        <a:p>
          <a:endParaRPr lang="en-IN"/>
        </a:p>
      </dgm:t>
    </dgm:pt>
    <dgm:pt modelId="{7739F0D8-B08D-4A87-8835-73EEA9661A43}" type="sibTrans" cxnId="{A4D1B8F6-7F43-4EBA-9012-B3DFA6040579}">
      <dgm:prSet/>
      <dgm:spPr/>
      <dgm:t>
        <a:bodyPr/>
        <a:lstStyle/>
        <a:p>
          <a:endParaRPr lang="en-IN"/>
        </a:p>
      </dgm:t>
    </dgm:pt>
    <dgm:pt modelId="{61A47E14-F276-4830-A33E-B46CDF40815F}" type="pres">
      <dgm:prSet presAssocID="{D98153C3-6BED-4EE6-8FB9-C2A5F24B547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74D1D5-B9B0-4BE8-B47C-0616845795E9}" type="pres">
      <dgm:prSet presAssocID="{CA7B1D3B-0D7B-4C2E-8A8B-34BC82AD041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53913-B4F1-419C-A041-DBA279E483FE}" type="pres">
      <dgm:prSet presAssocID="{E5FFA352-B585-464E-991E-FF0BEF382F5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3BB7888-F1E7-46F4-A89E-2D1F8A697023}" type="pres">
      <dgm:prSet presAssocID="{E5FFA352-B585-464E-991E-FF0BEF382F5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173BD55-FE94-4E37-A40D-BB1E7F551F31}" type="pres">
      <dgm:prSet presAssocID="{B970CD1B-8193-486A-87C3-1C8EB7A3E01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DA42B-72E0-4F52-81D5-CECB70E0C432}" type="pres">
      <dgm:prSet presAssocID="{FFF45AEB-D5E8-474A-8B85-016D4783123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F5156BC-DD72-442B-A36B-37FE7E590552}" type="pres">
      <dgm:prSet presAssocID="{FFF45AEB-D5E8-474A-8B85-016D4783123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91D9289-8702-406D-ABDF-ED7999265700}" type="pres">
      <dgm:prSet presAssocID="{CDD876DD-39E3-4B1E-87B0-BDAEF1BB315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65A88-6EDB-4D55-A7E8-851A6FF1194D}" type="pres">
      <dgm:prSet presAssocID="{86879913-3B3D-4F91-A2B0-49B247F60E2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07A87C4-A0C7-4A1A-8CF1-724B781E9E9C}" type="pres">
      <dgm:prSet presAssocID="{86879913-3B3D-4F91-A2B0-49B247F60E2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2388729-3FED-47C2-BD42-6D80ADF742FB}" type="pres">
      <dgm:prSet presAssocID="{5D9D6243-DCF1-4143-A546-57A0EF37BAF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F319F-87B1-49A7-9C72-255430D0F3B0}" type="pres">
      <dgm:prSet presAssocID="{0AAF103A-9EFC-45E5-8AC5-63B964AF529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5D436C2-F468-4749-9509-C345FF50121D}" type="pres">
      <dgm:prSet presAssocID="{0AAF103A-9EFC-45E5-8AC5-63B964AF529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C98FB4A-E0ED-4741-B66C-8AAD9799932D}" type="pres">
      <dgm:prSet presAssocID="{096D4847-BF18-48E4-9E34-90CDFAB90F8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ACB89-8C34-46C8-BAF0-8AB02A2E26AB}" type="pres">
      <dgm:prSet presAssocID="{9B36CC4F-622E-4E80-A744-AA97BEE3980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1D6D6A3-CA96-4B65-99F7-C97AE0C0FEDC}" type="pres">
      <dgm:prSet presAssocID="{9B36CC4F-622E-4E80-A744-AA97BEE3980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A54FC38-CFA5-4BFC-8241-E2A50CE46965}" type="pres">
      <dgm:prSet presAssocID="{943BBE43-CA90-4F67-AF7B-5FDC0BC7B59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D55E9E-4956-454C-BDF3-FEC95FE14EE1}" type="presOf" srcId="{FFF45AEB-D5E8-474A-8B85-016D47831230}" destId="{BF5156BC-DD72-442B-A36B-37FE7E590552}" srcOrd="1" destOrd="0" presId="urn:microsoft.com/office/officeart/2005/8/layout/process1"/>
    <dgm:cxn modelId="{5D7C13BF-CD68-4F54-8D1C-7CA084994CF8}" srcId="{D98153C3-6BED-4EE6-8FB9-C2A5F24B5475}" destId="{096D4847-BF18-48E4-9E34-90CDFAB90F82}" srcOrd="4" destOrd="0" parTransId="{CA074EC1-1D5E-4102-AB8D-33463361B393}" sibTransId="{9B36CC4F-622E-4E80-A744-AA97BEE3980D}"/>
    <dgm:cxn modelId="{179B9DC1-7C18-4D29-99FA-B7D3AE101C52}" type="presOf" srcId="{5D9D6243-DCF1-4143-A546-57A0EF37BAF0}" destId="{D2388729-3FED-47C2-BD42-6D80ADF742FB}" srcOrd="0" destOrd="0" presId="urn:microsoft.com/office/officeart/2005/8/layout/process1"/>
    <dgm:cxn modelId="{364FF8EE-D9C8-4ED1-B091-2014562D22B9}" srcId="{D98153C3-6BED-4EE6-8FB9-C2A5F24B5475}" destId="{CA7B1D3B-0D7B-4C2E-8A8B-34BC82AD041D}" srcOrd="0" destOrd="0" parTransId="{A384E935-EB36-4336-AF30-536193228427}" sibTransId="{E5FFA352-B585-464E-991E-FF0BEF382F53}"/>
    <dgm:cxn modelId="{9063C040-3A88-4609-8F54-BAF4D6AA1102}" type="presOf" srcId="{CDD876DD-39E3-4B1E-87B0-BDAEF1BB3157}" destId="{C91D9289-8702-406D-ABDF-ED7999265700}" srcOrd="0" destOrd="0" presId="urn:microsoft.com/office/officeart/2005/8/layout/process1"/>
    <dgm:cxn modelId="{92A5748A-C322-4683-9C2A-350062F92CD9}" type="presOf" srcId="{CA7B1D3B-0D7B-4C2E-8A8B-34BC82AD041D}" destId="{DD74D1D5-B9B0-4BE8-B47C-0616845795E9}" srcOrd="0" destOrd="0" presId="urn:microsoft.com/office/officeart/2005/8/layout/process1"/>
    <dgm:cxn modelId="{34016E67-8D21-48AA-A784-1C960864E9C4}" type="presOf" srcId="{9B36CC4F-622E-4E80-A744-AA97BEE3980D}" destId="{0A2ACB89-8C34-46C8-BAF0-8AB02A2E26AB}" srcOrd="0" destOrd="0" presId="urn:microsoft.com/office/officeart/2005/8/layout/process1"/>
    <dgm:cxn modelId="{1AD5D9E3-A76A-41F8-8011-5D9E4D683BD3}" srcId="{D98153C3-6BED-4EE6-8FB9-C2A5F24B5475}" destId="{CDD876DD-39E3-4B1E-87B0-BDAEF1BB3157}" srcOrd="2" destOrd="0" parTransId="{37467EEF-D2D9-4353-9E61-E53223AAB198}" sibTransId="{86879913-3B3D-4F91-A2B0-49B247F60E2E}"/>
    <dgm:cxn modelId="{05D7E2E8-992C-4F80-ADBB-105F02E6517C}" type="presOf" srcId="{86879913-3B3D-4F91-A2B0-49B247F60E2E}" destId="{3E565A88-6EDB-4D55-A7E8-851A6FF1194D}" srcOrd="0" destOrd="0" presId="urn:microsoft.com/office/officeart/2005/8/layout/process1"/>
    <dgm:cxn modelId="{7DFA5E4A-07A4-4D73-9392-DBDC44DB49D3}" type="presOf" srcId="{0AAF103A-9EFC-45E5-8AC5-63B964AF5296}" destId="{47DF319F-87B1-49A7-9C72-255430D0F3B0}" srcOrd="0" destOrd="0" presId="urn:microsoft.com/office/officeart/2005/8/layout/process1"/>
    <dgm:cxn modelId="{7AC7FB0A-985B-49F8-82D4-33D035764A9C}" type="presOf" srcId="{B970CD1B-8193-486A-87C3-1C8EB7A3E012}" destId="{B173BD55-FE94-4E37-A40D-BB1E7F551F31}" srcOrd="0" destOrd="0" presId="urn:microsoft.com/office/officeart/2005/8/layout/process1"/>
    <dgm:cxn modelId="{E1FE2F97-14F3-48FC-9014-93DCB04E60BA}" type="presOf" srcId="{0AAF103A-9EFC-45E5-8AC5-63B964AF5296}" destId="{E5D436C2-F468-4749-9509-C345FF50121D}" srcOrd="1" destOrd="0" presId="urn:microsoft.com/office/officeart/2005/8/layout/process1"/>
    <dgm:cxn modelId="{27835A4B-D826-4DD8-B9D0-89573A823323}" type="presOf" srcId="{E5FFA352-B585-464E-991E-FF0BEF382F53}" destId="{43753913-B4F1-419C-A041-DBA279E483FE}" srcOrd="0" destOrd="0" presId="urn:microsoft.com/office/officeart/2005/8/layout/process1"/>
    <dgm:cxn modelId="{7F8B8D3F-D29F-4D7F-BB3A-D9D38EAE08E1}" type="presOf" srcId="{86879913-3B3D-4F91-A2B0-49B247F60E2E}" destId="{507A87C4-A0C7-4A1A-8CF1-724B781E9E9C}" srcOrd="1" destOrd="0" presId="urn:microsoft.com/office/officeart/2005/8/layout/process1"/>
    <dgm:cxn modelId="{5C04B63E-59F2-4C45-8B60-0453E32A4E20}" type="presOf" srcId="{D98153C3-6BED-4EE6-8FB9-C2A5F24B5475}" destId="{61A47E14-F276-4830-A33E-B46CDF40815F}" srcOrd="0" destOrd="0" presId="urn:microsoft.com/office/officeart/2005/8/layout/process1"/>
    <dgm:cxn modelId="{A4D1B8F6-7F43-4EBA-9012-B3DFA6040579}" srcId="{D98153C3-6BED-4EE6-8FB9-C2A5F24B5475}" destId="{943BBE43-CA90-4F67-AF7B-5FDC0BC7B594}" srcOrd="5" destOrd="0" parTransId="{5CBC150E-FD3D-4084-8A5E-F35A90015083}" sibTransId="{7739F0D8-B08D-4A87-8835-73EEA9661A43}"/>
    <dgm:cxn modelId="{D95147A8-27CC-45EE-8D7B-6F63BA7E5F1A}" srcId="{D98153C3-6BED-4EE6-8FB9-C2A5F24B5475}" destId="{B970CD1B-8193-486A-87C3-1C8EB7A3E012}" srcOrd="1" destOrd="0" parTransId="{1A34CB46-D09C-4EDA-BC5D-9C489717429D}" sibTransId="{FFF45AEB-D5E8-474A-8B85-016D47831230}"/>
    <dgm:cxn modelId="{F7E27E0D-D71B-4766-96BC-BA6F11062138}" type="presOf" srcId="{943BBE43-CA90-4F67-AF7B-5FDC0BC7B594}" destId="{7A54FC38-CFA5-4BFC-8241-E2A50CE46965}" srcOrd="0" destOrd="0" presId="urn:microsoft.com/office/officeart/2005/8/layout/process1"/>
    <dgm:cxn modelId="{39410DC2-B51F-42BE-B53B-4FB3E617C023}" type="presOf" srcId="{9B36CC4F-622E-4E80-A744-AA97BEE3980D}" destId="{C1D6D6A3-CA96-4B65-99F7-C97AE0C0FEDC}" srcOrd="1" destOrd="0" presId="urn:microsoft.com/office/officeart/2005/8/layout/process1"/>
    <dgm:cxn modelId="{38D1A713-5996-4AB0-8AD9-02B3B92C80D0}" type="presOf" srcId="{FFF45AEB-D5E8-474A-8B85-016D47831230}" destId="{59CDA42B-72E0-4F52-81D5-CECB70E0C432}" srcOrd="0" destOrd="0" presId="urn:microsoft.com/office/officeart/2005/8/layout/process1"/>
    <dgm:cxn modelId="{FDEB6D8E-E461-4AAB-AB09-C0657BB2D102}" type="presOf" srcId="{096D4847-BF18-48E4-9E34-90CDFAB90F82}" destId="{EC98FB4A-E0ED-4741-B66C-8AAD9799932D}" srcOrd="0" destOrd="0" presId="urn:microsoft.com/office/officeart/2005/8/layout/process1"/>
    <dgm:cxn modelId="{AA4645D0-6771-4327-BC56-3B40E1F620F5}" srcId="{D98153C3-6BED-4EE6-8FB9-C2A5F24B5475}" destId="{5D9D6243-DCF1-4143-A546-57A0EF37BAF0}" srcOrd="3" destOrd="0" parTransId="{FBC64AFA-A325-49C6-9482-64B5C2DEB5EA}" sibTransId="{0AAF103A-9EFC-45E5-8AC5-63B964AF5296}"/>
    <dgm:cxn modelId="{409BE6F0-AA19-4D3A-AEE4-7F54919E40B8}" type="presOf" srcId="{E5FFA352-B585-464E-991E-FF0BEF382F53}" destId="{A3BB7888-F1E7-46F4-A89E-2D1F8A697023}" srcOrd="1" destOrd="0" presId="urn:microsoft.com/office/officeart/2005/8/layout/process1"/>
    <dgm:cxn modelId="{5DE4E4A2-BFB8-47AC-81E9-E48836817DF7}" type="presParOf" srcId="{61A47E14-F276-4830-A33E-B46CDF40815F}" destId="{DD74D1D5-B9B0-4BE8-B47C-0616845795E9}" srcOrd="0" destOrd="0" presId="urn:microsoft.com/office/officeart/2005/8/layout/process1"/>
    <dgm:cxn modelId="{B99F3D08-6217-4967-8FAB-C465CBE01820}" type="presParOf" srcId="{61A47E14-F276-4830-A33E-B46CDF40815F}" destId="{43753913-B4F1-419C-A041-DBA279E483FE}" srcOrd="1" destOrd="0" presId="urn:microsoft.com/office/officeart/2005/8/layout/process1"/>
    <dgm:cxn modelId="{8FFBF50D-5740-4F99-B174-D37B1589DB92}" type="presParOf" srcId="{43753913-B4F1-419C-A041-DBA279E483FE}" destId="{A3BB7888-F1E7-46F4-A89E-2D1F8A697023}" srcOrd="0" destOrd="0" presId="urn:microsoft.com/office/officeart/2005/8/layout/process1"/>
    <dgm:cxn modelId="{7322D149-A89C-4CC1-BD41-95F95A0CD1B1}" type="presParOf" srcId="{61A47E14-F276-4830-A33E-B46CDF40815F}" destId="{B173BD55-FE94-4E37-A40D-BB1E7F551F31}" srcOrd="2" destOrd="0" presId="urn:microsoft.com/office/officeart/2005/8/layout/process1"/>
    <dgm:cxn modelId="{E9F70F5C-AC65-444D-B0B0-97CB2E5BE5BF}" type="presParOf" srcId="{61A47E14-F276-4830-A33E-B46CDF40815F}" destId="{59CDA42B-72E0-4F52-81D5-CECB70E0C432}" srcOrd="3" destOrd="0" presId="urn:microsoft.com/office/officeart/2005/8/layout/process1"/>
    <dgm:cxn modelId="{9411EF7E-E623-4215-96FE-99E7BC5F1FD0}" type="presParOf" srcId="{59CDA42B-72E0-4F52-81D5-CECB70E0C432}" destId="{BF5156BC-DD72-442B-A36B-37FE7E590552}" srcOrd="0" destOrd="0" presId="urn:microsoft.com/office/officeart/2005/8/layout/process1"/>
    <dgm:cxn modelId="{61721B19-2D7E-43AC-A73C-7F3B56E80E5D}" type="presParOf" srcId="{61A47E14-F276-4830-A33E-B46CDF40815F}" destId="{C91D9289-8702-406D-ABDF-ED7999265700}" srcOrd="4" destOrd="0" presId="urn:microsoft.com/office/officeart/2005/8/layout/process1"/>
    <dgm:cxn modelId="{8F3B321E-B5A6-4A1D-BF3E-9B797D522A96}" type="presParOf" srcId="{61A47E14-F276-4830-A33E-B46CDF40815F}" destId="{3E565A88-6EDB-4D55-A7E8-851A6FF1194D}" srcOrd="5" destOrd="0" presId="urn:microsoft.com/office/officeart/2005/8/layout/process1"/>
    <dgm:cxn modelId="{8C65826F-F407-4BBC-B4CD-E3FC3276B548}" type="presParOf" srcId="{3E565A88-6EDB-4D55-A7E8-851A6FF1194D}" destId="{507A87C4-A0C7-4A1A-8CF1-724B781E9E9C}" srcOrd="0" destOrd="0" presId="urn:microsoft.com/office/officeart/2005/8/layout/process1"/>
    <dgm:cxn modelId="{7384E995-91A7-48E5-B95F-40BEC7F6C7F8}" type="presParOf" srcId="{61A47E14-F276-4830-A33E-B46CDF40815F}" destId="{D2388729-3FED-47C2-BD42-6D80ADF742FB}" srcOrd="6" destOrd="0" presId="urn:microsoft.com/office/officeart/2005/8/layout/process1"/>
    <dgm:cxn modelId="{9F20492B-DD55-4ECD-BCD0-573FFFC27F76}" type="presParOf" srcId="{61A47E14-F276-4830-A33E-B46CDF40815F}" destId="{47DF319F-87B1-49A7-9C72-255430D0F3B0}" srcOrd="7" destOrd="0" presId="urn:microsoft.com/office/officeart/2005/8/layout/process1"/>
    <dgm:cxn modelId="{5011B29D-2B53-49D0-B715-A7958FB79E18}" type="presParOf" srcId="{47DF319F-87B1-49A7-9C72-255430D0F3B0}" destId="{E5D436C2-F468-4749-9509-C345FF50121D}" srcOrd="0" destOrd="0" presId="urn:microsoft.com/office/officeart/2005/8/layout/process1"/>
    <dgm:cxn modelId="{8126A0CB-ED04-40D2-BA6F-D67A52208926}" type="presParOf" srcId="{61A47E14-F276-4830-A33E-B46CDF40815F}" destId="{EC98FB4A-E0ED-4741-B66C-8AAD9799932D}" srcOrd="8" destOrd="0" presId="urn:microsoft.com/office/officeart/2005/8/layout/process1"/>
    <dgm:cxn modelId="{C62AC53D-328E-43E5-B874-1D52F3FA990A}" type="presParOf" srcId="{61A47E14-F276-4830-A33E-B46CDF40815F}" destId="{0A2ACB89-8C34-46C8-BAF0-8AB02A2E26AB}" srcOrd="9" destOrd="0" presId="urn:microsoft.com/office/officeart/2005/8/layout/process1"/>
    <dgm:cxn modelId="{0E025A84-B49E-4679-80DF-51236485F70D}" type="presParOf" srcId="{0A2ACB89-8C34-46C8-BAF0-8AB02A2E26AB}" destId="{C1D6D6A3-CA96-4B65-99F7-C97AE0C0FEDC}" srcOrd="0" destOrd="0" presId="urn:microsoft.com/office/officeart/2005/8/layout/process1"/>
    <dgm:cxn modelId="{D304BDB0-3FB8-4156-810C-11196221C057}" type="presParOf" srcId="{61A47E14-F276-4830-A33E-B46CDF40815F}" destId="{7A54FC38-CFA5-4BFC-8241-E2A50CE4696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D1D5-B9B0-4BE8-B47C-0616845795E9}">
      <dsp:nvSpPr>
        <dsp:cNvPr id="0" name=""/>
        <dsp:cNvSpPr/>
      </dsp:nvSpPr>
      <dsp:spPr>
        <a:xfrm>
          <a:off x="0" y="1748741"/>
          <a:ext cx="1116124" cy="669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Requirement Analysis</a:t>
          </a:r>
          <a:r>
            <a:rPr lang="en-IN" sz="1100" kern="1200"/>
            <a:t> </a:t>
          </a:r>
        </a:p>
      </dsp:txBody>
      <dsp:txXfrm>
        <a:off x="19614" y="1768355"/>
        <a:ext cx="1076896" cy="630446"/>
      </dsp:txXfrm>
    </dsp:sp>
    <dsp:sp modelId="{43753913-B4F1-419C-A041-DBA279E483FE}">
      <dsp:nvSpPr>
        <dsp:cNvPr id="0" name=""/>
        <dsp:cNvSpPr/>
      </dsp:nvSpPr>
      <dsp:spPr>
        <a:xfrm>
          <a:off x="1227736" y="1945179"/>
          <a:ext cx="236618" cy="2767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227736" y="2000539"/>
        <a:ext cx="165633" cy="166078"/>
      </dsp:txXfrm>
    </dsp:sp>
    <dsp:sp modelId="{B173BD55-FE94-4E37-A40D-BB1E7F551F31}">
      <dsp:nvSpPr>
        <dsp:cNvPr id="0" name=""/>
        <dsp:cNvSpPr/>
      </dsp:nvSpPr>
      <dsp:spPr>
        <a:xfrm>
          <a:off x="1562573" y="1748741"/>
          <a:ext cx="1116124" cy="669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System Design &amp; Prototyping</a:t>
          </a:r>
          <a:r>
            <a:rPr lang="en-IN" sz="1100" kern="1200"/>
            <a:t> </a:t>
          </a:r>
        </a:p>
      </dsp:txBody>
      <dsp:txXfrm>
        <a:off x="1582187" y="1768355"/>
        <a:ext cx="1076896" cy="630446"/>
      </dsp:txXfrm>
    </dsp:sp>
    <dsp:sp modelId="{59CDA42B-72E0-4F52-81D5-CECB70E0C432}">
      <dsp:nvSpPr>
        <dsp:cNvPr id="0" name=""/>
        <dsp:cNvSpPr/>
      </dsp:nvSpPr>
      <dsp:spPr>
        <a:xfrm>
          <a:off x="2790310" y="1945179"/>
          <a:ext cx="236618" cy="2767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790310" y="2000539"/>
        <a:ext cx="165633" cy="166078"/>
      </dsp:txXfrm>
    </dsp:sp>
    <dsp:sp modelId="{C91D9289-8702-406D-ABDF-ED7999265700}">
      <dsp:nvSpPr>
        <dsp:cNvPr id="0" name=""/>
        <dsp:cNvSpPr/>
      </dsp:nvSpPr>
      <dsp:spPr>
        <a:xfrm>
          <a:off x="3125147" y="1748741"/>
          <a:ext cx="1116124" cy="669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Development Phase</a:t>
          </a:r>
          <a:r>
            <a:rPr lang="en-IN" sz="1100" kern="1200"/>
            <a:t> (Frontend, Backend, AI/ML) </a:t>
          </a:r>
        </a:p>
      </dsp:txBody>
      <dsp:txXfrm>
        <a:off x="3144761" y="1768355"/>
        <a:ext cx="1076896" cy="630446"/>
      </dsp:txXfrm>
    </dsp:sp>
    <dsp:sp modelId="{3E565A88-6EDB-4D55-A7E8-851A6FF1194D}">
      <dsp:nvSpPr>
        <dsp:cNvPr id="0" name=""/>
        <dsp:cNvSpPr/>
      </dsp:nvSpPr>
      <dsp:spPr>
        <a:xfrm>
          <a:off x="4352884" y="1945179"/>
          <a:ext cx="236618" cy="2767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352884" y="2000539"/>
        <a:ext cx="165633" cy="166078"/>
      </dsp:txXfrm>
    </dsp:sp>
    <dsp:sp modelId="{D2388729-3FED-47C2-BD42-6D80ADF742FB}">
      <dsp:nvSpPr>
        <dsp:cNvPr id="0" name=""/>
        <dsp:cNvSpPr/>
      </dsp:nvSpPr>
      <dsp:spPr>
        <a:xfrm>
          <a:off x="4687721" y="1748741"/>
          <a:ext cx="1116124" cy="669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Testing &amp; Validation</a:t>
          </a:r>
          <a:r>
            <a:rPr lang="en-IN" sz="1100" kern="1200"/>
            <a:t> </a:t>
          </a:r>
        </a:p>
      </dsp:txBody>
      <dsp:txXfrm>
        <a:off x="4707335" y="1768355"/>
        <a:ext cx="1076896" cy="630446"/>
      </dsp:txXfrm>
    </dsp:sp>
    <dsp:sp modelId="{47DF319F-87B1-49A7-9C72-255430D0F3B0}">
      <dsp:nvSpPr>
        <dsp:cNvPr id="0" name=""/>
        <dsp:cNvSpPr/>
      </dsp:nvSpPr>
      <dsp:spPr>
        <a:xfrm>
          <a:off x="5915457" y="1945179"/>
          <a:ext cx="236618" cy="2767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915457" y="2000539"/>
        <a:ext cx="165633" cy="166078"/>
      </dsp:txXfrm>
    </dsp:sp>
    <dsp:sp modelId="{EC98FB4A-E0ED-4741-B66C-8AAD9799932D}">
      <dsp:nvSpPr>
        <dsp:cNvPr id="0" name=""/>
        <dsp:cNvSpPr/>
      </dsp:nvSpPr>
      <dsp:spPr>
        <a:xfrm>
          <a:off x="6250295" y="1748741"/>
          <a:ext cx="1116124" cy="669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Deployment &amp; Implementation</a:t>
          </a:r>
          <a:r>
            <a:rPr lang="en-IN" sz="1100" kern="1200"/>
            <a:t> </a:t>
          </a:r>
        </a:p>
      </dsp:txBody>
      <dsp:txXfrm>
        <a:off x="6269909" y="1768355"/>
        <a:ext cx="1076896" cy="630446"/>
      </dsp:txXfrm>
    </dsp:sp>
    <dsp:sp modelId="{0A2ACB89-8C34-46C8-BAF0-8AB02A2E26AB}">
      <dsp:nvSpPr>
        <dsp:cNvPr id="0" name=""/>
        <dsp:cNvSpPr/>
      </dsp:nvSpPr>
      <dsp:spPr>
        <a:xfrm>
          <a:off x="7478031" y="1945179"/>
          <a:ext cx="236618" cy="2767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7478031" y="2000539"/>
        <a:ext cx="165633" cy="166078"/>
      </dsp:txXfrm>
    </dsp:sp>
    <dsp:sp modelId="{7A54FC38-CFA5-4BFC-8241-E2A50CE46965}">
      <dsp:nvSpPr>
        <dsp:cNvPr id="0" name=""/>
        <dsp:cNvSpPr/>
      </dsp:nvSpPr>
      <dsp:spPr>
        <a:xfrm>
          <a:off x="7812868" y="1748741"/>
          <a:ext cx="1116124" cy="669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Evaluation &amp; Improvement</a:t>
          </a:r>
          <a:endParaRPr lang="en-IN" sz="1100" kern="1200"/>
        </a:p>
      </dsp:txBody>
      <dsp:txXfrm>
        <a:off x="7832482" y="1768355"/>
        <a:ext cx="1076896" cy="63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560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0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964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3565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36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68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pPr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GB" sz="3200" b="1" kern="100" dirty="0" smtClean="0"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Impact</a:t>
            </a:r>
            <a:endParaRPr lang="en-IN" sz="3200" b="1" dirty="0"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1357298"/>
            <a:ext cx="850112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Greater Independence for the Deaf-Mute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Community: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the platform evolves, it will empower users to communicate confidently without assistance, fostering self-reliance in social, educational, and professional settings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Global Standard for Inclusive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Communication: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incorporating AI and sign language recognition, the platform has the potential to become a global model for inclusive, real-time communication tools—encouraging other platforms to adopt similar technologies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Increased Employment and Education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Opportunities: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communication barriers are reduced, deaf-mute individuals will gain improved access to remote learning, virtual interviews, online jobs, and collaborative work environments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Expansion of Assistive Tech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Ecosystem: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success of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InclusiveConnect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could inspire further innovation in assistive technology, driving investment and research in accessibility-focused solutions across tech industries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Social Awareness and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Inclusion: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normalizing the use of sign language recognition in everyday digital interactions, the project will promote broader social understanding and encourage more inclusive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behaviors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in society at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537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0031481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Himanshi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Tushar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Sourabh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F18845-4075-32C5-8F4A-4F40F86E837F}"/>
              </a:ext>
            </a:extLst>
          </p:cNvPr>
          <p:cNvSpPr txBox="1"/>
          <p:nvPr/>
        </p:nvSpPr>
        <p:spPr>
          <a:xfrm>
            <a:off x="2299287" y="1212054"/>
            <a:ext cx="4659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 err="1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InclusiveConnect</a:t>
            </a:r>
            <a:endParaRPr lang="en-IN" sz="4000" b="1" dirty="0">
              <a:solidFill>
                <a:srgbClr val="C0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</a:t>
            </a:r>
            <a:r>
              <a:rPr lang="en-IN" sz="1800" b="1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Khem chand 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b="1" dirty="0" err="1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Dr.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Digvijay Singh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93044A-BD0D-E3F7-B6E0-02BF697009EE}"/>
              </a:ext>
            </a:extLst>
          </p:cNvPr>
          <p:cNvSpPr txBox="1"/>
          <p:nvPr/>
        </p:nvSpPr>
        <p:spPr>
          <a:xfrm>
            <a:off x="408777" y="1480231"/>
            <a:ext cx="7848872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InclusiveConnect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groundbreaking video calling platform built to support deaf-mute individuals by making communication smooth and accessible through symbolic expression and instant symbol-to-text translation.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communication tools often leave out deaf-mute users, mainly because sign language isn't universally understood and other barriers get in the way.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InclusiveConnect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tackles these issues head-on with an easy-to-use interface, where users can communicate using a set of predefined symbols or gestures. These are instantly translated into text or speech, making real-time conversations possible for everyone.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593"/>
            <a:ext cx="45079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Arial"/>
              </a:rPr>
              <a:t>A</a:t>
            </a:r>
            <a:r>
              <a:rPr lang="en-IN" sz="3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Arial"/>
              </a:rPr>
              <a:t>bout the Problem</a:t>
            </a:r>
            <a:endParaRPr lang="en-IN" sz="3200" b="1" dirty="0">
              <a:solidFill>
                <a:srgbClr val="E31E24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3DEF35-11EC-5059-39F1-AC5BCC365022}"/>
              </a:ext>
            </a:extLst>
          </p:cNvPr>
          <p:cNvSpPr txBox="1"/>
          <p:nvPr/>
        </p:nvSpPr>
        <p:spPr>
          <a:xfrm>
            <a:off x="200100" y="1124744"/>
            <a:ext cx="8640960" cy="583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691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People who are deaf-mute often struggle to communicate and take part in conversations because there’s no single method of communication that’s understood by everyone.</a:t>
            </a:r>
          </a:p>
          <a:p>
            <a:pPr marL="67691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7691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While sign language is widely used within the deaf community, it isn’t commonly known among hearing individuals, creating obstacles in everyday interactions.</a:t>
            </a:r>
          </a:p>
          <a:p>
            <a:pPr marL="391160" algn="just">
              <a:lnSpc>
                <a:spcPct val="150000"/>
              </a:lnSpc>
              <a:spcAft>
                <a:spcPts val="600"/>
              </a:spcAft>
            </a:pPr>
            <a:endParaRPr lang="en-US" sz="1600" dirty="0"/>
          </a:p>
          <a:p>
            <a:pPr marL="67691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Existing technologies — such as text-based applications and speech-to-text tools — often don't deliver the fast, natural communication needed for real-time situations like video chats or face-to-face meetings.</a:t>
            </a:r>
          </a:p>
          <a:p>
            <a:pPr marL="67691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7691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These gaps contribute to feelings of social isolation, limit involvement in work and community activities, and can impact the confidence of deaf-mute individuals.</a:t>
            </a:r>
          </a:p>
          <a:p>
            <a:pPr marL="67691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7691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2D7EC8-BFDC-C4B6-F5D1-9906B7D02893}"/>
              </a:ext>
            </a:extLst>
          </p:cNvPr>
          <p:cNvSpPr txBox="1"/>
          <p:nvPr/>
        </p:nvSpPr>
        <p:spPr>
          <a:xfrm>
            <a:off x="323528" y="1320198"/>
            <a:ext cx="75608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Clear Problem Statement: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People who are deaf and mute often struggle to communicate effectively because sign language is not universally recognized or understood. Current tools do not offer real-time translation of sign language into text, nor do they integrate well with video calling platforms.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Why This Matters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able to communicate clearly is vital for participating in society, advancing in the workplace, and living independently. Without effective communication tools, deaf-mute individuals may face isolation and fewer opportunities in both social and professional settings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Potential Impact of a Solution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: Developing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a system that translates sign language into text in real time—especially during video calls—would greatly enhance the ability of deaf-mute individuals to engage in everyday conversations. This would promote inclusion, increase independence, and raise awareness about the importance of accessible communication.</a:t>
            </a:r>
            <a:endParaRPr lang="en-GB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14FE12-9F36-1DAE-B174-062D669256D2}"/>
              </a:ext>
            </a:extLst>
          </p:cNvPr>
          <p:cNvSpPr txBox="1"/>
          <p:nvPr/>
        </p:nvSpPr>
        <p:spPr>
          <a:xfrm>
            <a:off x="428596" y="1214422"/>
            <a:ext cx="80648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Build an Inclusive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a user-friendly platform that allows deaf-mute individuals to communicate easily by converting symbolic gestures into written text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Accessibility:</a:t>
            </a: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the platform simple to use and compatible with a wide range of devices, ensuring it’s accessible to users regardless of their tech experience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Support Social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Connection:</a:t>
            </a: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language barriers to help deaf-mute individuals engage more fully in social and personal interactions, fostering a sense of belonging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Advance Equal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Access:</a:t>
            </a: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Equip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users with tools that open up better opportunities in education, employment, and daily services, promoting fairness and inclusion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Encourage Widespread Awareness: </a:t>
            </a:r>
          </a:p>
          <a:p>
            <a:pPr algn="just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Raise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public understanding of communication challenges faced by the deaf-mute community and highlight the importance of inclusive technology. </a:t>
            </a:r>
            <a:r>
              <a:rPr lang="en-US" sz="1600" kern="0" dirty="0">
                <a:effectLst/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
</a:t>
            </a:r>
            <a:endParaRPr lang="en-IN" sz="1600" kern="0" dirty="0">
              <a:effectLst/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256" y="21205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xmlns="" id="{D9CD7D85-11AD-C008-0DFE-71E016C2A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64877217"/>
              </p:ext>
            </p:extLst>
          </p:nvPr>
        </p:nvGraphicFramePr>
        <p:xfrm>
          <a:off x="251519" y="1278065"/>
          <a:ext cx="8928993" cy="416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209337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-27384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593"/>
            <a:ext cx="41264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GB" sz="3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Arial"/>
              </a:rPr>
              <a:t>Tech Stack Used:</a:t>
            </a:r>
            <a:endParaRPr lang="en-IN" sz="3200" b="1" dirty="0">
              <a:solidFill>
                <a:srgbClr val="E31E24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4824933-86C5-EFBA-36B9-358001A06AC0}"/>
              </a:ext>
            </a:extLst>
          </p:cNvPr>
          <p:cNvCxnSpPr/>
          <p:nvPr/>
        </p:nvCxnSpPr>
        <p:spPr>
          <a:xfrm>
            <a:off x="0" y="857232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3DEF35-11EC-5059-39F1-AC5BCC365022}"/>
              </a:ext>
            </a:extLst>
          </p:cNvPr>
          <p:cNvSpPr txBox="1"/>
          <p:nvPr/>
        </p:nvSpPr>
        <p:spPr>
          <a:xfrm>
            <a:off x="214282" y="928670"/>
            <a:ext cx="864096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. Frontend (User Interface &amp; Experience)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React.js / Vue.js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For building responsive and dynamic web interfaces.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Flutter / React Native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To develop cross-platform mobile applications (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&amp; Android) from a single codebase.</a:t>
            </a:r>
          </a:p>
          <a:p>
            <a:pPr>
              <a:lnSpc>
                <a:spcPct val="150000"/>
              </a:lnSpc>
            </a:pP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WebRTC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Enables real-time video calling within the app.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2. Backend (Logic, Data Handling, Integration)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Node.js / </a:t>
            </a: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FastAPI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Scalable server-side frameworks to manage API requests, data processing, and integrations.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Socket.IO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For real-time communication features (e.g., live symbol-to-text conversion).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3. Sign Language Recognition (AI/ML Component)</a:t>
            </a:r>
          </a:p>
          <a:p>
            <a:pPr>
              <a:lnSpc>
                <a:spcPct val="150000"/>
              </a:lnSpc>
            </a:pP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Frameworks for training deep learning models to recognize sign language gestures.</a:t>
            </a:r>
          </a:p>
          <a:p>
            <a:pPr>
              <a:lnSpc>
                <a:spcPct val="150000"/>
              </a:lnSpc>
            </a:pP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MediaPipe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 (Google)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Real-time hand tracking and pose estimation for gesture recognition.</a:t>
            </a:r>
          </a:p>
          <a:p>
            <a:pPr>
              <a:lnSpc>
                <a:spcPct val="150000"/>
              </a:lnSpc>
            </a:pP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For image and video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and gesture tracking.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4. Text Conversion &amp;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Display :- Natural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Language Processing (NLP)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For context-aware text suggestions or auto-correction (using Hugging Face Transformers or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spaCy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 OCR (if using drawn or visual symbols)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For recognizing symbols or handwritten signs.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Database:- Firebase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GB" sz="1400" b="1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– To store user data, chat history, or training data efficiently and securely.</a:t>
            </a:r>
          </a:p>
          <a:p>
            <a:pPr marL="67691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4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-2738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 smtClean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A0BA87-FFCE-0AD9-17CC-A811FB343CCE}"/>
              </a:ext>
            </a:extLst>
          </p:cNvPr>
          <p:cNvSpPr txBox="1"/>
          <p:nvPr/>
        </p:nvSpPr>
        <p:spPr>
          <a:xfrm>
            <a:off x="214282" y="1142984"/>
            <a:ext cx="86409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Real-Time Communication Without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Barriers: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platform will enable deaf-mute individuals to engage in live video conversations, where their gestures or symbol-based language are instantly translated into readable text—eliminating the need for a human interpreter and allowing for natural, uninterrupted communication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Advanced Gesture Recognition with High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Accuracy: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Leveraging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AI and machine learning, the system will precisely interpret a wide range of gestures and predefined symbols, ensuring clear and accurate message delivery during conversations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Intuitive and Inclusive User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Experience: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with accessibility in mind, the interface will be simple, visually clear, and user-friendly, making it suitable for deaf-mute users of all ages and varying levels of technical literacy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Cross-Platform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Accessibility: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system will function smoothly across multiple devices—including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 tablets, and desktops—allowing users to communicate wherever they are, without needing specialized hardware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Standard Sign Language Support with Future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Customization: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platform will initially operate using widely accepted standard sign language for gesture recognition. In future iterations, users will be able to customize and expand their symbol set to include region-specific signs or personalized gestures, making the system more adaptable to individual needs.</a:t>
            </a: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5626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</TotalTime>
  <Words>1174</Words>
  <Application>Microsoft Office PowerPoint</Application>
  <PresentationFormat>On-screen Show (4:3)</PresentationFormat>
  <Paragraphs>116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DELL</cp:lastModifiedBy>
  <cp:revision>334</cp:revision>
  <cp:lastPrinted>2022-09-05T08:43:44Z</cp:lastPrinted>
  <dcterms:created xsi:type="dcterms:W3CDTF">2020-01-16T09:05:56Z</dcterms:created>
  <dcterms:modified xsi:type="dcterms:W3CDTF">2025-04-28T15:58:06Z</dcterms:modified>
</cp:coreProperties>
</file>