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65" r:id="rId5"/>
    <p:sldId id="266" r:id="rId6"/>
    <p:sldId id="268" r:id="rId7"/>
    <p:sldId id="267" r:id="rId8"/>
    <p:sldId id="259" r:id="rId9"/>
    <p:sldId id="264" r:id="rId10"/>
    <p:sldId id="269" r:id="rId11"/>
    <p:sldId id="270" r:id="rId12"/>
    <p:sldId id="261" r:id="rId13"/>
    <p:sldId id="262" r:id="rId14"/>
    <p:sldId id="263" r:id="rId15"/>
    <p:sldId id="271" r:id="rId16"/>
    <p:sldId id="272" r:id="rId17"/>
    <p:sldId id="273" r:id="rId18"/>
    <p:sldId id="274" r:id="rId19"/>
    <p:sldId id="275" r:id="rId20"/>
    <p:sldId id="276" r:id="rId21"/>
    <p:sldId id="26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C71D4B-E32E-43F2-9B95-32807D9F64FF}" v="132" dt="2023-12-02T11:51:41.806"/>
    <p1510:client id="{ADE80DEB-18FC-405B-867D-6235F11B41DE}" v="450" dt="2023-12-01T12:17:43.097"/>
    <p1510:client id="{DE5BCC6F-46E7-4690-8886-44DD2731D65B}" v="3" dt="2023-12-02T13:56:17.6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838200" y="1122363"/>
            <a:ext cx="9829800" cy="2387600"/>
          </a:xfrm>
        </p:spPr>
        <p:txBody>
          <a:bodyPr anchor="b">
            <a:normAutofit/>
          </a:bodyPr>
          <a:lstStyle>
            <a:lvl1pPr algn="l">
              <a:defRPr sz="5200"/>
            </a:lvl1pPr>
          </a:lstStyle>
          <a:p>
            <a:r>
              <a:rPr lang="en-US"/>
              <a:t>Click to edit Master title style</a:t>
            </a:r>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838200" y="3602038"/>
            <a:ext cx="98298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838200" y="136525"/>
            <a:ext cx="2743200" cy="365125"/>
          </a:xfrm>
        </p:spPr>
        <p:txBody>
          <a:bodyPr/>
          <a:lstStyle>
            <a:lvl1pPr algn="l">
              <a:defRPr/>
            </a:lvl1pPr>
          </a:lstStyle>
          <a:p>
            <a:fld id="{9549D6DC-E1CB-4874-BF52-C3407230D20E}" type="datetime1">
              <a:rPr lang="en-US" smtClean="0"/>
              <a:t>12/2/2023</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838200"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978206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F7701D81-C4B9-4A87-89A7-22E29E6C9200}" type="datetime1">
              <a:rPr lang="en-US" smtClean="0"/>
              <a:t>12/2/2023</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933149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8724900" y="731520"/>
            <a:ext cx="2628900" cy="537807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838200" y="731520"/>
            <a:ext cx="7734300" cy="53780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EE307718-69F7-427E-95A3-C1246AF46913}" type="datetime1">
              <a:rPr lang="en-US" smtClean="0"/>
              <a:t>12/2/2023</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37282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p:txBody>
          <a:bodyPr/>
          <a:lstStyle/>
          <a:p>
            <a:fld id="{48913E51-B7F7-4C24-B8E3-5471755DC0E0}" type="datetime1">
              <a:rPr lang="en-US" smtClean="0"/>
              <a:t>12/2/2023</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817638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831850" y="1709738"/>
            <a:ext cx="10515600" cy="2852737"/>
          </a:xfrm>
        </p:spPr>
        <p:txBody>
          <a:bodyPr anchor="b">
            <a:normAutofit/>
          </a:bodyPr>
          <a:lstStyle>
            <a:lvl1pPr>
              <a:defRPr sz="5200"/>
            </a:lvl1pPr>
          </a:lstStyle>
          <a:p>
            <a:r>
              <a:rPr lang="en-US"/>
              <a:t>Click to edit Master title style</a:t>
            </a:r>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831850" y="4589463"/>
            <a:ext cx="10515600" cy="1500187"/>
          </a:xfrm>
        </p:spPr>
        <p:txBody>
          <a:bodyPr>
            <a:normAutofit/>
          </a:bodyPr>
          <a:lstStyle>
            <a:lvl1pPr marL="0" indent="0">
              <a:buNone/>
              <a:defRPr sz="2000">
                <a:solidFill>
                  <a:schemeClr val="tx2">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DA91A59F-D956-4598-A3C1-AE72A5387751}" type="datetime1">
              <a:rPr lang="en-US" smtClean="0"/>
              <a:t>12/2/2023</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526074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838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6172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D70BBD69-7BD3-4731-8064-242619E92CBE}" type="datetime1">
              <a:rPr lang="en-US" smtClean="0"/>
              <a:t>12/2/2023</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560929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839788" y="731520"/>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839788" y="2149131"/>
            <a:ext cx="5157787"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839788" y="2910625"/>
            <a:ext cx="5157787"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6172200" y="2149131"/>
            <a:ext cx="5183188"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6172200" y="2910625"/>
            <a:ext cx="5183188"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38BD77D9-239F-488B-9358-023C46BC7084}" type="datetime1">
              <a:rPr lang="en-US" smtClean="0"/>
              <a:t>12/2/2023</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562941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838200" y="73152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1EE61C24-7140-4FDE-92F3-654C6E2D3C1C}" type="datetime1">
              <a:rPr lang="en-US" smtClean="0"/>
              <a:t>12/2/2023</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439745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DC4D6ACF-ECB9-4B5F-A429-08B8AC75E8EF}" type="datetime1">
              <a:rPr lang="en-US" smtClean="0"/>
              <a:t>12/2/2023</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056025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839788" y="731520"/>
            <a:ext cx="3932237" cy="2346326"/>
          </a:xfrm>
        </p:spPr>
        <p:txBody>
          <a:bodyPr anchor="b">
            <a:no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731521"/>
            <a:ext cx="6172200" cy="512953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839788" y="3429000"/>
            <a:ext cx="3932237"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788B429B-EE2A-486A-BDB9-0C848B4FAFDD}" type="datetime1">
              <a:rPr lang="en-US" smtClean="0"/>
              <a:t>12/2/2023</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403852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839788" y="731520"/>
            <a:ext cx="3932237" cy="2341564"/>
          </a:xfrm>
        </p:spPr>
        <p:txBody>
          <a:bodyPr anchor="b">
            <a:noAutofit/>
          </a:bodyPr>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687257"/>
            <a:ext cx="6172200" cy="51737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839788"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8DA5FE4A-CB8D-40AB-BFFC-AAF37EA071CB}" type="datetime1">
              <a:rPr lang="en-US" smtClean="0"/>
              <a:t>12/2/2023</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779438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p:nvPr/>
        </p:nvGrpSpPr>
        <p:grpSpPr>
          <a:xfrm>
            <a:off x="572" y="-1"/>
            <a:ext cx="12192000" cy="6857996"/>
            <a:chOff x="572" y="-1"/>
            <a:chExt cx="12192000" cy="6857996"/>
          </a:xfrm>
        </p:grpSpPr>
        <p:cxnSp>
          <p:nvCxnSpPr>
            <p:cNvPr id="9" name="Straight Connector 8">
              <a:extLst>
                <a:ext uri="{FF2B5EF4-FFF2-40B4-BE49-F238E27FC236}">
                  <a16:creationId xmlns:a16="http://schemas.microsoft.com/office/drawing/2014/main" id="{D3DD55E4-EA4F-4874-8B5B-6E0EAF4BBFC4}"/>
                </a:ext>
              </a:extLst>
            </p:cNvPr>
            <p:cNvCxnSpPr>
              <a:cxnSpLocks/>
            </p:cNvCxnSpPr>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950BAF-7673-4138-AEA2-DE7D368CC357}"/>
                </a:ext>
              </a:extLst>
            </p:cNvPr>
            <p:cNvCxnSpPr>
              <a:cxnSpLocks/>
            </p:cNvCxnSpPr>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E3E2B5-EA1C-415A-941A-843C7EA148E1}"/>
                </a:ext>
              </a:extLst>
            </p:cNvPr>
            <p:cNvCxnSpPr>
              <a:cxnSpLocks/>
            </p:cNvCxnSpPr>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7FA3A6-E398-4576-B6B8-3328028D84B2}"/>
                </a:ext>
              </a:extLst>
            </p:cNvPr>
            <p:cNvCxnSpPr>
              <a:cxnSpLocks/>
            </p:cNvCxnSpPr>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Graphic 33">
              <a:extLst>
                <a:ext uri="{FF2B5EF4-FFF2-40B4-BE49-F238E27FC236}">
                  <a16:creationId xmlns:a16="http://schemas.microsoft.com/office/drawing/2014/main" id="{EFB597D7-65E0-476A-B9EB-3AA6ED33884C}"/>
                </a:ext>
              </a:extLst>
            </p:cNvPr>
            <p:cNvSpPr/>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a:p>
          </p:txBody>
        </p:sp>
        <p:sp>
          <p:nvSpPr>
            <p:cNvPr id="14" name="Graphic 33">
              <a:extLst>
                <a:ext uri="{FF2B5EF4-FFF2-40B4-BE49-F238E27FC236}">
                  <a16:creationId xmlns:a16="http://schemas.microsoft.com/office/drawing/2014/main" id="{11AA060A-BE0E-4687-8F9E-0E2955D9796D}"/>
                </a:ext>
              </a:extLst>
            </p:cNvPr>
            <p:cNvSpPr/>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a:p>
          </p:txBody>
        </p:sp>
      </p:gr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838200" y="727323"/>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838200" y="2189408"/>
            <a:ext cx="10515600" cy="3821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838200" y="136525"/>
            <a:ext cx="2743200"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fld id="{C0517C94-3B1E-4991-BED3-41F8B0158A00}" type="datetime1">
              <a:rPr lang="en-US" smtClean="0"/>
              <a:t>12/2/2023</a:t>
            </a:fld>
            <a:endParaRPr lang="en-US"/>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838200" y="6356350"/>
            <a:ext cx="3450659"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563467" y="3246434"/>
            <a:ext cx="628533" cy="365125"/>
          </a:xfrm>
          <a:prstGeom prst="rect">
            <a:avLst/>
          </a:prstGeom>
        </p:spPr>
        <p:txBody>
          <a:bodyPr vert="horz" lIns="91440" tIns="45720" rIns="91440" bIns="45720" rtlCol="0" anchor="ctr"/>
          <a:lstStyle>
            <a:lvl1pPr algn="ctr">
              <a:defRPr sz="1100" cap="all" spc="150" baseline="0">
                <a:solidFill>
                  <a:schemeClr val="tx2">
                    <a:lumMod val="60000"/>
                    <a:lumOff val="40000"/>
                  </a:schemeClr>
                </a:solidFill>
              </a:defRPr>
            </a:lvl1pPr>
          </a:lstStyle>
          <a:p>
            <a:fld id="{273BAE12-D270-459D-897B-6833652BB167}" type="slidenum">
              <a:rPr lang="en-US" smtClean="0"/>
              <a:pPr/>
              <a:t>‹#›</a:t>
            </a:fld>
            <a:endParaRPr lang="en-US"/>
          </a:p>
        </p:txBody>
      </p:sp>
    </p:spTree>
    <p:extLst>
      <p:ext uri="{BB962C8B-B14F-4D97-AF65-F5344CB8AC3E}">
        <p14:creationId xmlns:p14="http://schemas.microsoft.com/office/powerpoint/2010/main" val="313255571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43" r:id="rId6"/>
    <p:sldLayoutId id="2147483739" r:id="rId7"/>
    <p:sldLayoutId id="2147483740" r:id="rId8"/>
    <p:sldLayoutId id="2147483741" r:id="rId9"/>
    <p:sldLayoutId id="2147483742" r:id="rId10"/>
    <p:sldLayoutId id="2147483744" r:id="rId11"/>
  </p:sldLayoutIdLst>
  <p:hf sldNum="0" hdr="0" ftr="0" dt="0"/>
  <p:txStyles>
    <p:title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38827F1-3359-44F6-9009-43AE2B17F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7AFAD67-5350-4773-886F-D6DD7E66D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7346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esthetic liquid watercolor and ink">
            <a:extLst>
              <a:ext uri="{FF2B5EF4-FFF2-40B4-BE49-F238E27FC236}">
                <a16:creationId xmlns:a16="http://schemas.microsoft.com/office/drawing/2014/main" id="{4B87387F-93EB-1C2A-5621-FBC061C058EF}"/>
              </a:ext>
            </a:extLst>
          </p:cNvPr>
          <p:cNvPicPr>
            <a:picLocks noChangeAspect="1"/>
          </p:cNvPicPr>
          <p:nvPr/>
        </p:nvPicPr>
        <p:blipFill rotWithShape="1">
          <a:blip r:embed="rId2">
            <a:alphaModFix amt="40000"/>
          </a:blip>
          <a:srcRect t="2586" r="-2" b="5726"/>
          <a:stretch/>
        </p:blipFill>
        <p:spPr>
          <a:xfrm>
            <a:off x="20" y="-1"/>
            <a:ext cx="12189789" cy="6873457"/>
          </a:xfrm>
          <a:prstGeom prst="rect">
            <a:avLst/>
          </a:prstGeom>
          <a:ln w="12700">
            <a:noFill/>
          </a:ln>
        </p:spPr>
      </p:pic>
      <p:grpSp>
        <p:nvGrpSpPr>
          <p:cNvPr id="35" name="Group 34">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
            <a:ext cx="12192000" cy="6857996"/>
            <a:chOff x="572" y="-1"/>
            <a:chExt cx="12192000" cy="6857996"/>
          </a:xfrm>
        </p:grpSpPr>
        <p:cxnSp>
          <p:nvCxnSpPr>
            <p:cNvPr id="36" name="Straight Connector 35">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0"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1"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 name="Title 1"/>
          <p:cNvSpPr>
            <a:spLocks noGrp="1"/>
          </p:cNvSpPr>
          <p:nvPr>
            <p:ph type="ctrTitle"/>
          </p:nvPr>
        </p:nvSpPr>
        <p:spPr>
          <a:xfrm>
            <a:off x="967265" y="803526"/>
            <a:ext cx="10126288" cy="3577571"/>
          </a:xfrm>
        </p:spPr>
        <p:txBody>
          <a:bodyPr anchor="t">
            <a:normAutofit/>
          </a:bodyPr>
          <a:lstStyle/>
          <a:p>
            <a:pPr algn="ctr"/>
            <a:r>
              <a:rPr lang="en-US" sz="4800">
                <a:solidFill>
                  <a:srgbClr val="FFFFFF"/>
                </a:solidFill>
                <a:latin typeface="Batang"/>
                <a:ea typeface="Batang"/>
              </a:rPr>
              <a:t>CSE 3042 - Machine Intelligence for Medical Image Analysis</a:t>
            </a:r>
            <a:br>
              <a:rPr lang="en-US" sz="4800">
                <a:solidFill>
                  <a:srgbClr val="FFFFFF"/>
                </a:solidFill>
                <a:latin typeface="Batang"/>
                <a:ea typeface="Batang"/>
              </a:rPr>
            </a:br>
            <a:br>
              <a:rPr lang="en-US" sz="4800">
                <a:latin typeface="Batang"/>
                <a:ea typeface="Batang"/>
              </a:rPr>
            </a:br>
            <a:r>
              <a:rPr lang="en-US" sz="3600">
                <a:latin typeface="Batang"/>
                <a:ea typeface="Batang"/>
              </a:rPr>
              <a:t>An ensemble approach to Prediction and Classification of Gastrointestinal diseases</a:t>
            </a:r>
            <a:endParaRPr lang="en-US" sz="3600">
              <a:latin typeface="Footlight MT Light"/>
              <a:ea typeface="Batang"/>
            </a:endParaRPr>
          </a:p>
        </p:txBody>
      </p:sp>
      <p:sp>
        <p:nvSpPr>
          <p:cNvPr id="3" name="Subtitle 2"/>
          <p:cNvSpPr>
            <a:spLocks noGrp="1"/>
          </p:cNvSpPr>
          <p:nvPr>
            <p:ph type="subTitle" idx="1"/>
          </p:nvPr>
        </p:nvSpPr>
        <p:spPr>
          <a:xfrm>
            <a:off x="6670238" y="4211977"/>
            <a:ext cx="5021933" cy="1917579"/>
          </a:xfrm>
        </p:spPr>
        <p:txBody>
          <a:bodyPr vert="horz" lIns="91440" tIns="45720" rIns="91440" bIns="45720" rtlCol="0" anchor="b">
            <a:noAutofit/>
          </a:bodyPr>
          <a:lstStyle/>
          <a:p>
            <a:r>
              <a:rPr lang="en-US" sz="2400">
                <a:solidFill>
                  <a:srgbClr val="FFFFFF"/>
                </a:solidFill>
              </a:rPr>
              <a:t>By Vishal L – 20BAI1038</a:t>
            </a:r>
          </a:p>
          <a:p>
            <a:r>
              <a:rPr lang="en-US" sz="2400">
                <a:solidFill>
                  <a:srgbClr val="FFFFFF"/>
                </a:solidFill>
              </a:rPr>
              <a:t>Jhagan AM – 20BAI1042</a:t>
            </a:r>
          </a:p>
          <a:p>
            <a:r>
              <a:rPr lang="en-US" sz="2400">
                <a:solidFill>
                  <a:srgbClr val="FFFFFF"/>
                </a:solidFill>
              </a:rPr>
              <a:t>Amaan Mohamed K - 20BAI1081</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par>
                                <p:cTn id="18" presetID="10" presetClass="entr" presetSubtype="0" fill="hold" grpId="0" nodeType="withEffect">
                                  <p:stCondLst>
                                    <p:cond delay="1000"/>
                                  </p:stCondLst>
                                  <p:iterate>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9BB74-5E45-29BB-A100-03EC4033D941}"/>
              </a:ext>
            </a:extLst>
          </p:cNvPr>
          <p:cNvSpPr>
            <a:spLocks noGrp="1"/>
          </p:cNvSpPr>
          <p:nvPr>
            <p:ph type="title"/>
          </p:nvPr>
        </p:nvSpPr>
        <p:spPr>
          <a:xfrm>
            <a:off x="838200" y="591624"/>
            <a:ext cx="10515600" cy="1325563"/>
          </a:xfrm>
        </p:spPr>
        <p:txBody>
          <a:bodyPr/>
          <a:lstStyle/>
          <a:p>
            <a:r>
              <a:rPr lang="en-US" b="1"/>
              <a:t>Why CNN?</a:t>
            </a:r>
          </a:p>
        </p:txBody>
      </p:sp>
      <p:sp>
        <p:nvSpPr>
          <p:cNvPr id="3" name="Content Placeholder 2">
            <a:extLst>
              <a:ext uri="{FF2B5EF4-FFF2-40B4-BE49-F238E27FC236}">
                <a16:creationId xmlns:a16="http://schemas.microsoft.com/office/drawing/2014/main" id="{E13AEE60-3ACE-A57F-EB5C-55781F47212F}"/>
              </a:ext>
            </a:extLst>
          </p:cNvPr>
          <p:cNvSpPr>
            <a:spLocks noGrp="1"/>
          </p:cNvSpPr>
          <p:nvPr>
            <p:ph idx="1"/>
          </p:nvPr>
        </p:nvSpPr>
        <p:spPr>
          <a:xfrm>
            <a:off x="838200" y="1834505"/>
            <a:ext cx="10515600" cy="4375010"/>
          </a:xfrm>
        </p:spPr>
        <p:txBody>
          <a:bodyPr vert="horz" lIns="91440" tIns="45720" rIns="91440" bIns="45720" rtlCol="0" anchor="t">
            <a:normAutofit/>
          </a:bodyPr>
          <a:lstStyle/>
          <a:p>
            <a:r>
              <a:rPr lang="en-US" b="1">
                <a:ea typeface="+mn-lt"/>
                <a:cs typeface="+mn-lt"/>
              </a:rPr>
              <a:t>This specialized neural network, designed for classification purposes, incorporates a dense layer, average pooling, dropout, and output layers. </a:t>
            </a:r>
          </a:p>
          <a:p>
            <a:r>
              <a:rPr lang="en-US" b="1">
                <a:ea typeface="+mn-lt"/>
                <a:cs typeface="+mn-lt"/>
              </a:rPr>
              <a:t>The dense layer receives the combined features from the three pre-trained models and transforms them into a lower-dimensional vector. </a:t>
            </a:r>
          </a:p>
          <a:p>
            <a:r>
              <a:rPr lang="en-US" b="1">
                <a:ea typeface="+mn-lt"/>
                <a:cs typeface="+mn-lt"/>
              </a:rPr>
              <a:t>Subsequently, the average pooling layer reduces the spatial dimensions of the vector by averaging the values within each region. The dropout layer randomly removes certain units of the vector to prevent overfitting. </a:t>
            </a:r>
          </a:p>
          <a:p>
            <a:r>
              <a:rPr lang="en-US" b="1">
                <a:ea typeface="+mn-lt"/>
                <a:cs typeface="+mn-lt"/>
              </a:rPr>
              <a:t>Finally, the output layer, a </a:t>
            </a:r>
            <a:r>
              <a:rPr lang="en-US" b="1" err="1">
                <a:ea typeface="+mn-lt"/>
                <a:cs typeface="+mn-lt"/>
              </a:rPr>
              <a:t>softmax</a:t>
            </a:r>
            <a:r>
              <a:rPr lang="en-US" b="1">
                <a:ea typeface="+mn-lt"/>
                <a:cs typeface="+mn-lt"/>
              </a:rPr>
              <a:t> layer, generates a probability distribution over the potential classes of gastrointestinal diseases, including ulcers, polyps, and cancer. </a:t>
            </a:r>
          </a:p>
          <a:p>
            <a:r>
              <a:rPr lang="en-US" b="1">
                <a:ea typeface="+mn-lt"/>
                <a:cs typeface="+mn-lt"/>
              </a:rPr>
              <a:t>The CNN is trained utilizing a dataset of labeled gastrointestinal endoscopy images, where the labels represent the true diagnoses. Upon completion of training, the CNN can make predictions for new images. </a:t>
            </a:r>
            <a:endParaRPr lang="en-US" b="1"/>
          </a:p>
        </p:txBody>
      </p:sp>
    </p:spTree>
    <p:extLst>
      <p:ext uri="{BB962C8B-B14F-4D97-AF65-F5344CB8AC3E}">
        <p14:creationId xmlns:p14="http://schemas.microsoft.com/office/powerpoint/2010/main" val="4005507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FB578-028C-A7BF-BE49-92DBA790712C}"/>
              </a:ext>
            </a:extLst>
          </p:cNvPr>
          <p:cNvSpPr>
            <a:spLocks noGrp="1"/>
          </p:cNvSpPr>
          <p:nvPr>
            <p:ph type="title"/>
          </p:nvPr>
        </p:nvSpPr>
        <p:spPr>
          <a:xfrm>
            <a:off x="838200" y="581186"/>
            <a:ext cx="10515600" cy="1137673"/>
          </a:xfrm>
        </p:spPr>
        <p:txBody>
          <a:bodyPr/>
          <a:lstStyle/>
          <a:p>
            <a:r>
              <a:rPr lang="en-US" b="1"/>
              <a:t>Why did we use Multi-Fused Approach?</a:t>
            </a:r>
          </a:p>
        </p:txBody>
      </p:sp>
      <p:sp>
        <p:nvSpPr>
          <p:cNvPr id="3" name="Content Placeholder 2">
            <a:extLst>
              <a:ext uri="{FF2B5EF4-FFF2-40B4-BE49-F238E27FC236}">
                <a16:creationId xmlns:a16="http://schemas.microsoft.com/office/drawing/2014/main" id="{22CB34BB-4785-23EF-52B5-56FED6CEC18B}"/>
              </a:ext>
            </a:extLst>
          </p:cNvPr>
          <p:cNvSpPr>
            <a:spLocks noGrp="1"/>
          </p:cNvSpPr>
          <p:nvPr>
            <p:ph idx="1"/>
          </p:nvPr>
        </p:nvSpPr>
        <p:spPr>
          <a:xfrm>
            <a:off x="838200" y="1625737"/>
            <a:ext cx="10670208" cy="4648677"/>
          </a:xfrm>
        </p:spPr>
        <p:txBody>
          <a:bodyPr vert="horz" lIns="91440" tIns="45720" rIns="91440" bIns="45720" rtlCol="0" anchor="t">
            <a:normAutofit fontScale="92500" lnSpcReduction="20000"/>
          </a:bodyPr>
          <a:lstStyle/>
          <a:p>
            <a:r>
              <a:rPr lang="en-US" b="1">
                <a:ea typeface="+mn-lt"/>
                <a:cs typeface="+mn-lt"/>
              </a:rPr>
              <a:t>The Multi-Fused Residual CNN model incorporates three pre-trained models, namely </a:t>
            </a:r>
            <a:r>
              <a:rPr lang="en-US" b="1" err="1">
                <a:ea typeface="+mn-lt"/>
                <a:cs typeface="+mn-lt"/>
              </a:rPr>
              <a:t>NASNet</a:t>
            </a:r>
            <a:r>
              <a:rPr lang="en-US" b="1">
                <a:ea typeface="+mn-lt"/>
                <a:cs typeface="+mn-lt"/>
              </a:rPr>
              <a:t> Mobile, MobileNetV3 Large, and EfficientNetB7, in a synergistic manner, capitalizing on their respective strengths. </a:t>
            </a:r>
          </a:p>
          <a:p>
            <a:r>
              <a:rPr lang="en-US" b="1">
                <a:ea typeface="+mn-lt"/>
                <a:cs typeface="+mn-lt"/>
              </a:rPr>
              <a:t>This model utilizes an input layer to receive the input image, followed by parallel branches that feed into each of the three pre-trained models. As the outputs of these models emerge, they are concatenated to form a comprehensive representation of the input image. </a:t>
            </a:r>
          </a:p>
          <a:p>
            <a:r>
              <a:rPr lang="en-US" b="1">
                <a:ea typeface="+mn-lt"/>
                <a:cs typeface="+mn-lt"/>
              </a:rPr>
              <a:t>Subsequently, this fused feature representation is processed through a series of residual blocks. These blocks, illustrated in , play a crucial role in enabling the model to effectively learn complex patterns and relationships within the data.</a:t>
            </a:r>
            <a:endParaRPr lang="en-US" b="1"/>
          </a:p>
          <a:p>
            <a:r>
              <a:rPr lang="en-US" b="1">
                <a:ea typeface="+mn-lt"/>
                <a:cs typeface="+mn-lt"/>
              </a:rPr>
              <a:t>The model is a </a:t>
            </a:r>
            <a:r>
              <a:rPr lang="en-US" b="1" err="1">
                <a:ea typeface="+mn-lt"/>
                <a:cs typeface="+mn-lt"/>
              </a:rPr>
              <a:t>softmax</a:t>
            </a:r>
            <a:r>
              <a:rPr lang="en-US" b="1">
                <a:ea typeface="+mn-lt"/>
                <a:cs typeface="+mn-lt"/>
              </a:rPr>
              <a:t> layer, responsible for producing probability distributions for the various gastrointestinal diseases. This layer enables the model to make predictions regarding the most likely disease based on the input data. Notably, this model leverages transfer learning to facilitate training. </a:t>
            </a:r>
          </a:p>
          <a:p>
            <a:r>
              <a:rPr lang="en-US" b="1">
                <a:ea typeface="+mn-lt"/>
                <a:cs typeface="+mn-lt"/>
              </a:rPr>
              <a:t>Transfer learning involves replacing the final learnable layer and the classification layer in each network with new layers tailored for the specific task of gastrointestinal disease prediction and classification. This approach streamlines the training process and enhances the model's specialization in gastrointestinal disease identification. </a:t>
            </a:r>
            <a:endParaRPr lang="en-US" b="1"/>
          </a:p>
        </p:txBody>
      </p:sp>
    </p:spTree>
    <p:extLst>
      <p:ext uri="{BB962C8B-B14F-4D97-AF65-F5344CB8AC3E}">
        <p14:creationId xmlns:p14="http://schemas.microsoft.com/office/powerpoint/2010/main" val="1731393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F10C978-51B5-420C-9A05-C8F194E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8D34D1C-4E49-4D32-96F1-E49CEBBF8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A46A4AE4-5520-4815-852D-CB05E9F5A5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3" name="Straight Connector 12">
              <a:extLst>
                <a:ext uri="{FF2B5EF4-FFF2-40B4-BE49-F238E27FC236}">
                  <a16:creationId xmlns:a16="http://schemas.microsoft.com/office/drawing/2014/main" id="{0229F6CD-5D84-4EEB-B66D-84415969A0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24BD253-E9E1-473E-88AD-E22D668B91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911447-A6C3-48A4-91A8-DAEDB7FF41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BEAE0C5-340D-416D-9DE8-4A73670496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Graphic 33">
              <a:extLst>
                <a:ext uri="{FF2B5EF4-FFF2-40B4-BE49-F238E27FC236}">
                  <a16:creationId xmlns:a16="http://schemas.microsoft.com/office/drawing/2014/main" id="{C0FED11B-5B5E-48CF-810B-4BA77BBDF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a:p>
          </p:txBody>
        </p:sp>
        <p:sp>
          <p:nvSpPr>
            <p:cNvPr id="18" name="Graphic 33">
              <a:extLst>
                <a:ext uri="{FF2B5EF4-FFF2-40B4-BE49-F238E27FC236}">
                  <a16:creationId xmlns:a16="http://schemas.microsoft.com/office/drawing/2014/main" id="{D75A73DE-5BA7-44CE-A718-52385E65D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06204D92-95E6-4862-273C-0952336861B1}"/>
              </a:ext>
            </a:extLst>
          </p:cNvPr>
          <p:cNvSpPr>
            <a:spLocks noGrp="1"/>
          </p:cNvSpPr>
          <p:nvPr>
            <p:ph type="title"/>
          </p:nvPr>
        </p:nvSpPr>
        <p:spPr>
          <a:xfrm>
            <a:off x="838200" y="686528"/>
            <a:ext cx="8648158" cy="1417880"/>
          </a:xfrm>
        </p:spPr>
        <p:txBody>
          <a:bodyPr>
            <a:normAutofit/>
          </a:bodyPr>
          <a:lstStyle/>
          <a:p>
            <a:r>
              <a:rPr lang="en-US" b="1" err="1"/>
              <a:t>NASNet</a:t>
            </a:r>
            <a:r>
              <a:rPr lang="en-US" b="1"/>
              <a:t> Mobile</a:t>
            </a:r>
          </a:p>
        </p:txBody>
      </p:sp>
      <p:sp>
        <p:nvSpPr>
          <p:cNvPr id="3" name="Content Placeholder 2">
            <a:extLst>
              <a:ext uri="{FF2B5EF4-FFF2-40B4-BE49-F238E27FC236}">
                <a16:creationId xmlns:a16="http://schemas.microsoft.com/office/drawing/2014/main" id="{879206E2-F65D-C7EA-D215-DD1C61067806}"/>
              </a:ext>
            </a:extLst>
          </p:cNvPr>
          <p:cNvSpPr>
            <a:spLocks noGrp="1"/>
          </p:cNvSpPr>
          <p:nvPr>
            <p:ph idx="1"/>
          </p:nvPr>
        </p:nvSpPr>
        <p:spPr>
          <a:xfrm>
            <a:off x="838200" y="2277621"/>
            <a:ext cx="10602853" cy="3806355"/>
          </a:xfrm>
        </p:spPr>
        <p:txBody>
          <a:bodyPr vert="horz" lIns="91440" tIns="45720" rIns="91440" bIns="45720" rtlCol="0" anchor="t">
            <a:normAutofit/>
          </a:bodyPr>
          <a:lstStyle/>
          <a:p>
            <a:r>
              <a:rPr lang="en-US" b="1" err="1">
                <a:ea typeface="+mn-lt"/>
                <a:cs typeface="+mn-lt"/>
              </a:rPr>
              <a:t>NASNet</a:t>
            </a:r>
            <a:r>
              <a:rPr lang="en-US" b="1">
                <a:ea typeface="+mn-lt"/>
                <a:cs typeface="+mn-lt"/>
              </a:rPr>
              <a:t> represents Neural Search Architecture Network and serves as a Machine Learning model. It features a convolutional neural network meticulously trained on over a million images from the ImageNet database. </a:t>
            </a:r>
          </a:p>
          <a:p>
            <a:r>
              <a:rPr lang="en-US" b="1">
                <a:ea typeface="+mn-lt"/>
                <a:cs typeface="+mn-lt"/>
              </a:rPr>
              <a:t>This model boasts the capability of classifying images into 1000 distinct object categories, encompassing familiar items like keyboards, mice, pencils, and a vast array of animals. As a consequence, </a:t>
            </a:r>
            <a:r>
              <a:rPr lang="en-US" b="1" err="1">
                <a:ea typeface="+mn-lt"/>
                <a:cs typeface="+mn-lt"/>
              </a:rPr>
              <a:t>NASNet</a:t>
            </a:r>
            <a:r>
              <a:rPr lang="en-US" b="1">
                <a:ea typeface="+mn-lt"/>
                <a:cs typeface="+mn-lt"/>
              </a:rPr>
              <a:t> has assimilated rich feature representations for a diverse spectrum of images. </a:t>
            </a:r>
          </a:p>
          <a:p>
            <a:r>
              <a:rPr lang="en-US" b="1" err="1">
                <a:ea typeface="+mn-lt"/>
                <a:cs typeface="+mn-lt"/>
              </a:rPr>
              <a:t>NASNet</a:t>
            </a:r>
            <a:r>
              <a:rPr lang="en-US" b="1">
                <a:ea typeface="+mn-lt"/>
                <a:cs typeface="+mn-lt"/>
              </a:rPr>
              <a:t>-Mobile emerges as a variation of </a:t>
            </a:r>
            <a:r>
              <a:rPr lang="en-US" b="1" err="1">
                <a:ea typeface="+mn-lt"/>
                <a:cs typeface="+mn-lt"/>
              </a:rPr>
              <a:t>NASNet</a:t>
            </a:r>
            <a:r>
              <a:rPr lang="en-US" b="1">
                <a:ea typeface="+mn-lt"/>
                <a:cs typeface="+mn-lt"/>
              </a:rPr>
              <a:t> specifically tailored for mobile applications. Characterized by a smaller and more streamlined design, </a:t>
            </a:r>
            <a:r>
              <a:rPr lang="en-US" b="1" err="1">
                <a:ea typeface="+mn-lt"/>
                <a:cs typeface="+mn-lt"/>
              </a:rPr>
              <a:t>NASNet</a:t>
            </a:r>
            <a:r>
              <a:rPr lang="en-US" b="1">
                <a:ea typeface="+mn-lt"/>
                <a:cs typeface="+mn-lt"/>
              </a:rPr>
              <a:t>-Mobile proves well-suited for operation on devices constrained by limited computational resources.</a:t>
            </a:r>
            <a:endParaRPr lang="en-US" b="1"/>
          </a:p>
        </p:txBody>
      </p:sp>
    </p:spTree>
    <p:extLst>
      <p:ext uri="{BB962C8B-B14F-4D97-AF65-F5344CB8AC3E}">
        <p14:creationId xmlns:p14="http://schemas.microsoft.com/office/powerpoint/2010/main" val="1058861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E779D-947F-FA0D-CA19-7B2CF776A947}"/>
              </a:ext>
            </a:extLst>
          </p:cNvPr>
          <p:cNvSpPr>
            <a:spLocks noGrp="1"/>
          </p:cNvSpPr>
          <p:nvPr>
            <p:ph type="title"/>
          </p:nvPr>
        </p:nvSpPr>
        <p:spPr/>
        <p:txBody>
          <a:bodyPr/>
          <a:lstStyle/>
          <a:p>
            <a:r>
              <a:rPr lang="en-US" b="1"/>
              <a:t>MobileNet V3 Large</a:t>
            </a:r>
          </a:p>
        </p:txBody>
      </p:sp>
      <p:sp>
        <p:nvSpPr>
          <p:cNvPr id="3" name="Content Placeholder 2">
            <a:extLst>
              <a:ext uri="{FF2B5EF4-FFF2-40B4-BE49-F238E27FC236}">
                <a16:creationId xmlns:a16="http://schemas.microsoft.com/office/drawing/2014/main" id="{1D57C80D-3119-B8A5-4A03-59D0A9A7A312}"/>
              </a:ext>
            </a:extLst>
          </p:cNvPr>
          <p:cNvSpPr>
            <a:spLocks noGrp="1"/>
          </p:cNvSpPr>
          <p:nvPr>
            <p:ph idx="1"/>
          </p:nvPr>
        </p:nvSpPr>
        <p:spPr>
          <a:xfrm>
            <a:off x="827762" y="2001517"/>
            <a:ext cx="10515600" cy="3821778"/>
          </a:xfrm>
        </p:spPr>
        <p:txBody>
          <a:bodyPr vert="horz" lIns="91440" tIns="45720" rIns="91440" bIns="45720" rtlCol="0" anchor="t">
            <a:normAutofit/>
          </a:bodyPr>
          <a:lstStyle/>
          <a:p>
            <a:r>
              <a:rPr lang="en-US" b="1">
                <a:ea typeface="+mn-lt"/>
                <a:cs typeface="+mn-lt"/>
              </a:rPr>
              <a:t>MobileNetV3 Large represents a variation of MobileNetV3 specifically crafted for applications demanding larger models. Its enhanced capabilities render it suitable for operation on devices boasting more abundant computational resources. </a:t>
            </a:r>
          </a:p>
          <a:p>
            <a:r>
              <a:rPr lang="en-US" b="1">
                <a:ea typeface="+mn-lt"/>
                <a:cs typeface="+mn-lt"/>
              </a:rPr>
              <a:t>The underlying components of MobileNetV3 comprise normal and reduction cells. These cells emanate from a process termed neural architecture search, which streamlines the design of neural networks. </a:t>
            </a:r>
          </a:p>
          <a:p>
            <a:r>
              <a:rPr lang="en-US" b="1">
                <a:ea typeface="+mn-lt"/>
                <a:cs typeface="+mn-lt"/>
              </a:rPr>
              <a:t>Transfer learning techniques can seamlessly integrate with MobileNetV3 Large for retraining purposes, encompassing a new collection of images. This process entails substituting the final learnable layer and the classification layer within your network with novel layers crafted for retraining objectives.</a:t>
            </a:r>
            <a:endParaRPr lang="en-US" b="1"/>
          </a:p>
        </p:txBody>
      </p:sp>
    </p:spTree>
    <p:extLst>
      <p:ext uri="{BB962C8B-B14F-4D97-AF65-F5344CB8AC3E}">
        <p14:creationId xmlns:p14="http://schemas.microsoft.com/office/powerpoint/2010/main" val="2005833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28FC2-C0FC-9878-9262-A32A96088969}"/>
              </a:ext>
            </a:extLst>
          </p:cNvPr>
          <p:cNvSpPr>
            <a:spLocks noGrp="1"/>
          </p:cNvSpPr>
          <p:nvPr>
            <p:ph type="title"/>
          </p:nvPr>
        </p:nvSpPr>
        <p:spPr>
          <a:xfrm>
            <a:off x="827762" y="612501"/>
            <a:ext cx="10515600" cy="1325563"/>
          </a:xfrm>
        </p:spPr>
        <p:txBody>
          <a:bodyPr/>
          <a:lstStyle/>
          <a:p>
            <a:r>
              <a:rPr lang="en-US" b="1" err="1"/>
              <a:t>EfficientNet</a:t>
            </a:r>
            <a:r>
              <a:rPr lang="en-US" b="1"/>
              <a:t> B7</a:t>
            </a:r>
          </a:p>
        </p:txBody>
      </p:sp>
      <p:sp>
        <p:nvSpPr>
          <p:cNvPr id="3" name="Content Placeholder 2">
            <a:extLst>
              <a:ext uri="{FF2B5EF4-FFF2-40B4-BE49-F238E27FC236}">
                <a16:creationId xmlns:a16="http://schemas.microsoft.com/office/drawing/2014/main" id="{28778325-EA20-DA83-830A-CC7B95C9BF16}"/>
              </a:ext>
            </a:extLst>
          </p:cNvPr>
          <p:cNvSpPr>
            <a:spLocks noGrp="1"/>
          </p:cNvSpPr>
          <p:nvPr>
            <p:ph idx="1"/>
          </p:nvPr>
        </p:nvSpPr>
        <p:spPr>
          <a:xfrm>
            <a:off x="838200" y="1771874"/>
            <a:ext cx="10515600" cy="4239312"/>
          </a:xfrm>
        </p:spPr>
        <p:txBody>
          <a:bodyPr vert="horz" lIns="91440" tIns="45720" rIns="91440" bIns="45720" rtlCol="0" anchor="t">
            <a:normAutofit/>
          </a:bodyPr>
          <a:lstStyle/>
          <a:p>
            <a:r>
              <a:rPr lang="en-US" b="1" err="1">
                <a:ea typeface="+mn-lt"/>
                <a:cs typeface="+mn-lt"/>
              </a:rPr>
              <a:t>EfficientNet</a:t>
            </a:r>
            <a:r>
              <a:rPr lang="en-US" b="1">
                <a:ea typeface="+mn-lt"/>
                <a:cs typeface="+mn-lt"/>
              </a:rPr>
              <a:t> B7, the largest model in the </a:t>
            </a:r>
            <a:r>
              <a:rPr lang="en-US" b="1" err="1">
                <a:ea typeface="+mn-lt"/>
                <a:cs typeface="+mn-lt"/>
              </a:rPr>
              <a:t>EfficientNet</a:t>
            </a:r>
            <a:r>
              <a:rPr lang="en-US" b="1">
                <a:ea typeface="+mn-lt"/>
                <a:cs typeface="+mn-lt"/>
              </a:rPr>
              <a:t> series, holds the distinction of attaining superior performance across the ImageNet and CIFAR-100 datasets. With remarkable accuracy scores of 84.4% (top-1) and 97.3% (top-5) on ImageNet, </a:t>
            </a:r>
            <a:r>
              <a:rPr lang="en-US" b="1" err="1">
                <a:ea typeface="+mn-lt"/>
                <a:cs typeface="+mn-lt"/>
              </a:rPr>
              <a:t>EfficientNet</a:t>
            </a:r>
            <a:r>
              <a:rPr lang="en-US" b="1">
                <a:ea typeface="+mn-lt"/>
                <a:cs typeface="+mn-lt"/>
              </a:rPr>
              <a:t> B7 emerged as a groundbreaking innovation in the realm of convolutional neural networks (CNNs). </a:t>
            </a:r>
          </a:p>
          <a:p>
            <a:r>
              <a:rPr lang="en-US" b="1">
                <a:ea typeface="+mn-lt"/>
                <a:cs typeface="+mn-lt"/>
              </a:rPr>
              <a:t>Its compact size, a mere 8.4 times smaller than its predecessor, combined with its exceptional speed, 6.1 times faster than the previous best CNN model, further underscores its efficiency and versatility. </a:t>
            </a:r>
          </a:p>
          <a:p>
            <a:r>
              <a:rPr lang="en-US" b="1">
                <a:ea typeface="+mn-lt"/>
                <a:cs typeface="+mn-lt"/>
              </a:rPr>
              <a:t>As a powerful and adaptable model, </a:t>
            </a:r>
            <a:r>
              <a:rPr lang="en-US" b="1" err="1">
                <a:ea typeface="+mn-lt"/>
                <a:cs typeface="+mn-lt"/>
              </a:rPr>
              <a:t>EfficientNet</a:t>
            </a:r>
            <a:r>
              <a:rPr lang="en-US" b="1">
                <a:ea typeface="+mn-lt"/>
                <a:cs typeface="+mn-lt"/>
              </a:rPr>
              <a:t> B7 demonstrates remarkable capabilities in handling a diverse range of image classification tasks. Its underlying design principles and inherent adaptability to retraining on new tasks elevate it to an invaluable tool for a myriad of applications.</a:t>
            </a:r>
            <a:endParaRPr lang="en-US" b="1"/>
          </a:p>
        </p:txBody>
      </p:sp>
    </p:spTree>
    <p:extLst>
      <p:ext uri="{BB962C8B-B14F-4D97-AF65-F5344CB8AC3E}">
        <p14:creationId xmlns:p14="http://schemas.microsoft.com/office/powerpoint/2010/main" val="1014875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2B086-91D0-1CD1-246D-60F64DDBFB3E}"/>
              </a:ext>
            </a:extLst>
          </p:cNvPr>
          <p:cNvSpPr>
            <a:spLocks noGrp="1"/>
          </p:cNvSpPr>
          <p:nvPr>
            <p:ph type="title"/>
          </p:nvPr>
        </p:nvSpPr>
        <p:spPr/>
        <p:txBody>
          <a:bodyPr/>
          <a:lstStyle/>
          <a:p>
            <a:r>
              <a:rPr lang="en-US" b="1"/>
              <a:t>Research Gaps</a:t>
            </a:r>
          </a:p>
        </p:txBody>
      </p:sp>
      <p:sp>
        <p:nvSpPr>
          <p:cNvPr id="3" name="Content Placeholder 2">
            <a:extLst>
              <a:ext uri="{FF2B5EF4-FFF2-40B4-BE49-F238E27FC236}">
                <a16:creationId xmlns:a16="http://schemas.microsoft.com/office/drawing/2014/main" id="{47384A80-0817-C5C5-CDF7-E4116B1DFB5E}"/>
              </a:ext>
            </a:extLst>
          </p:cNvPr>
          <p:cNvSpPr>
            <a:spLocks noGrp="1"/>
          </p:cNvSpPr>
          <p:nvPr>
            <p:ph idx="1"/>
          </p:nvPr>
        </p:nvSpPr>
        <p:spPr>
          <a:xfrm>
            <a:off x="838200" y="2189408"/>
            <a:ext cx="10515600" cy="4040983"/>
          </a:xfrm>
        </p:spPr>
        <p:txBody>
          <a:bodyPr vert="horz" lIns="91440" tIns="45720" rIns="91440" bIns="45720" rtlCol="0" anchor="t">
            <a:normAutofit/>
          </a:bodyPr>
          <a:lstStyle/>
          <a:p>
            <a:r>
              <a:rPr lang="en-US" b="1">
                <a:ea typeface="+mn-lt"/>
                <a:cs typeface="+mn-lt"/>
              </a:rPr>
              <a:t>The advancement of deep learning models for gastrointestinal (GI) disease diagnosis hinges heavily on the availability of extensive, representative datasets of GI images. </a:t>
            </a:r>
          </a:p>
          <a:p>
            <a:r>
              <a:rPr lang="en-US" b="1">
                <a:ea typeface="+mn-lt"/>
                <a:cs typeface="+mn-lt"/>
              </a:rPr>
              <a:t>However, a significant challenge lies in the lack of standardization and harmonization in the collection, annotation, and preprocessing of these datasets. </a:t>
            </a:r>
          </a:p>
          <a:p>
            <a:r>
              <a:rPr lang="en-US" b="1">
                <a:ea typeface="+mn-lt"/>
                <a:cs typeface="+mn-lt"/>
              </a:rPr>
              <a:t>This inconsistency in data quality and uniformity can impede the generalizability of deep learning models and make it difficult to accurately compare the performance of different models. </a:t>
            </a:r>
          </a:p>
          <a:p>
            <a:r>
              <a:rPr lang="en-US" b="1">
                <a:ea typeface="+mn-lt"/>
                <a:cs typeface="+mn-lt"/>
              </a:rPr>
              <a:t>Therefore, future research should prioritize the development of standardized protocols and guidelines for the collection, annotation, and preprocessing of GI image datasets. </a:t>
            </a:r>
          </a:p>
          <a:p>
            <a:r>
              <a:rPr lang="en-US" b="1">
                <a:ea typeface="+mn-lt"/>
                <a:cs typeface="+mn-lt"/>
              </a:rPr>
              <a:t>This would ensure greater consistency and comparability among datasets, enabling more reliable evaluation and comparison of deep learning models.</a:t>
            </a:r>
            <a:endParaRPr lang="en-US" b="1"/>
          </a:p>
        </p:txBody>
      </p:sp>
    </p:spTree>
    <p:extLst>
      <p:ext uri="{BB962C8B-B14F-4D97-AF65-F5344CB8AC3E}">
        <p14:creationId xmlns:p14="http://schemas.microsoft.com/office/powerpoint/2010/main" val="2097050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F81AFA-AFD0-E59D-E6C5-6BE901AF41EA}"/>
              </a:ext>
            </a:extLst>
          </p:cNvPr>
          <p:cNvSpPr>
            <a:spLocks noGrp="1"/>
          </p:cNvSpPr>
          <p:nvPr>
            <p:ph idx="1"/>
          </p:nvPr>
        </p:nvSpPr>
        <p:spPr>
          <a:xfrm>
            <a:off x="738809" y="597182"/>
            <a:ext cx="10747512" cy="5717169"/>
          </a:xfrm>
        </p:spPr>
        <p:txBody>
          <a:bodyPr vert="horz" lIns="91440" tIns="45720" rIns="91440" bIns="45720" rtlCol="0" anchor="t">
            <a:normAutofit fontScale="92500" lnSpcReduction="10000"/>
          </a:bodyPr>
          <a:lstStyle/>
          <a:p>
            <a:r>
              <a:rPr lang="en-US" b="1">
                <a:ea typeface="+mn-lt"/>
                <a:cs typeface="+mn-lt"/>
              </a:rPr>
              <a:t>Despite the remarkable performance demonstrated by deep learning models in various medical imaging tasks, including GI disease diagnosis, they are often criticized as "black boxes" due to their intricate internal mechanisms. </a:t>
            </a:r>
          </a:p>
          <a:p>
            <a:r>
              <a:rPr lang="en-US" b="1">
                <a:ea typeface="+mn-lt"/>
                <a:cs typeface="+mn-lt"/>
              </a:rPr>
              <a:t>This lack of </a:t>
            </a:r>
            <a:r>
              <a:rPr lang="en-US" b="1" err="1">
                <a:ea typeface="+mn-lt"/>
                <a:cs typeface="+mn-lt"/>
              </a:rPr>
              <a:t>explainability</a:t>
            </a:r>
            <a:r>
              <a:rPr lang="en-US" b="1">
                <a:ea typeface="+mn-lt"/>
                <a:cs typeface="+mn-lt"/>
              </a:rPr>
              <a:t> can hinder trust and adoption of deep learning models in clinical practice. </a:t>
            </a:r>
          </a:p>
          <a:p>
            <a:r>
              <a:rPr lang="en-US" b="1">
                <a:ea typeface="+mn-lt"/>
                <a:cs typeface="+mn-lt"/>
              </a:rPr>
              <a:t>Hence, future research should focus on developing methods for explaining and interpreting deep learning models for GI disease diagnosis. This would empower clinicians to better understand the reasoning behind the model's predictions and facilitate more informed diagnostic decisions.</a:t>
            </a:r>
            <a:endParaRPr lang="en-US" b="1"/>
          </a:p>
          <a:p>
            <a:r>
              <a:rPr lang="en-US" b="1">
                <a:ea typeface="+mn-lt"/>
                <a:cs typeface="+mn-lt"/>
              </a:rPr>
              <a:t>GI disease diagnosis using deep learning models is often constrained by the domain shift between the training and testing datasets. This domain shift can arise from discrepancies in image quality, patient demographics, and imaging equipment. </a:t>
            </a:r>
          </a:p>
          <a:p>
            <a:r>
              <a:rPr lang="en-US" b="1">
                <a:ea typeface="+mn-lt"/>
                <a:cs typeface="+mn-lt"/>
              </a:rPr>
              <a:t>Consequently, models trained on one dataset may not perform well on another dataset, leading to reduced generalizability and clinical applicability. Therefore, future research should prioritize the development of domain adaptation techniques that can effectively bridge the gap between different datasets. </a:t>
            </a:r>
          </a:p>
          <a:p>
            <a:r>
              <a:rPr lang="en-US" b="1">
                <a:ea typeface="+mn-lt"/>
                <a:cs typeface="+mn-lt"/>
              </a:rPr>
              <a:t>These techniques could involve employing data augmentation methods to synthesize training data that more closely resembles the testing data, or developing transfer learning approaches that can extract and transfer knowledge from a source domain to a target domain.</a:t>
            </a:r>
            <a:endParaRPr lang="en-US" b="1"/>
          </a:p>
        </p:txBody>
      </p:sp>
    </p:spTree>
    <p:extLst>
      <p:ext uri="{BB962C8B-B14F-4D97-AF65-F5344CB8AC3E}">
        <p14:creationId xmlns:p14="http://schemas.microsoft.com/office/powerpoint/2010/main" val="2026527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4AAEF-EAC6-508F-D888-A2D9F7B5E507}"/>
              </a:ext>
            </a:extLst>
          </p:cNvPr>
          <p:cNvSpPr>
            <a:spLocks noGrp="1"/>
          </p:cNvSpPr>
          <p:nvPr>
            <p:ph type="title"/>
          </p:nvPr>
        </p:nvSpPr>
        <p:spPr>
          <a:xfrm>
            <a:off x="890392" y="602063"/>
            <a:ext cx="10515600" cy="991536"/>
          </a:xfrm>
        </p:spPr>
        <p:txBody>
          <a:bodyPr/>
          <a:lstStyle/>
          <a:p>
            <a:r>
              <a:rPr lang="en-US" b="1"/>
              <a:t>Results and Conclusion</a:t>
            </a:r>
          </a:p>
        </p:txBody>
      </p:sp>
      <p:sp>
        <p:nvSpPr>
          <p:cNvPr id="3" name="Content Placeholder 2">
            <a:extLst>
              <a:ext uri="{FF2B5EF4-FFF2-40B4-BE49-F238E27FC236}">
                <a16:creationId xmlns:a16="http://schemas.microsoft.com/office/drawing/2014/main" id="{F85061F6-8851-BD48-C4D7-43A0E9793CC2}"/>
              </a:ext>
            </a:extLst>
          </p:cNvPr>
          <p:cNvSpPr>
            <a:spLocks noGrp="1"/>
          </p:cNvSpPr>
          <p:nvPr>
            <p:ph idx="1"/>
          </p:nvPr>
        </p:nvSpPr>
        <p:spPr>
          <a:xfrm>
            <a:off x="796446" y="1594422"/>
            <a:ext cx="10714382" cy="4663502"/>
          </a:xfrm>
        </p:spPr>
        <p:txBody>
          <a:bodyPr vert="horz" lIns="91440" tIns="45720" rIns="91440" bIns="45720" rtlCol="0" anchor="t">
            <a:normAutofit fontScale="92500" lnSpcReduction="10000"/>
          </a:bodyPr>
          <a:lstStyle/>
          <a:p>
            <a:r>
              <a:rPr lang="en-US" b="1">
                <a:ea typeface="+mn-lt"/>
                <a:cs typeface="+mn-lt"/>
              </a:rPr>
              <a:t>The multi-fused CNN model was trained for the dataset for predicting 4 classes of gastrointestinal diseases 'normal', 'ulcerative colitis', 'polyps' and 'esophagitis'. </a:t>
            </a:r>
          </a:p>
          <a:p>
            <a:r>
              <a:rPr lang="en-US" b="1">
                <a:ea typeface="+mn-lt"/>
                <a:cs typeface="+mn-lt"/>
              </a:rPr>
              <a:t>The model predicts the class normal with 92% f1-score, ulcerative colitis with 86%, polyps with 87% and esophagitis with 99%. The model achieved an overall accuracy of 91%. </a:t>
            </a:r>
            <a:endParaRPr lang="en-US" b="1"/>
          </a:p>
          <a:p>
            <a:r>
              <a:rPr lang="en-US" b="1">
                <a:ea typeface="+mn-lt"/>
                <a:cs typeface="+mn-lt"/>
              </a:rPr>
              <a:t>In conclusion, the Multi-Fused Residual Convolutional Neural Network (CNN) model, which harnesses the strengths of </a:t>
            </a:r>
            <a:r>
              <a:rPr lang="en-US" b="1" err="1">
                <a:ea typeface="+mn-lt"/>
                <a:cs typeface="+mn-lt"/>
              </a:rPr>
              <a:t>NASNet</a:t>
            </a:r>
            <a:r>
              <a:rPr lang="en-US" b="1">
                <a:ea typeface="+mn-lt"/>
                <a:cs typeface="+mn-lt"/>
              </a:rPr>
              <a:t> Mobile, MobileNetV3Large, and EfficientNetB7, has exhibited remarkable performance in the prediction and classification of gastrointestinal diseases. </a:t>
            </a:r>
          </a:p>
          <a:p>
            <a:r>
              <a:rPr lang="en-US" b="1">
                <a:ea typeface="+mn-lt"/>
                <a:cs typeface="+mn-lt"/>
              </a:rPr>
              <a:t>The model was trained on a dataset for predicting four classes of gastrointestinal diseases: 'normal', 'ulcerative colitis', 'polyps', and 'esophagitis'. The model achieved an overall accuracy of 91%, demonstrating its robustness and reliability in classifying these diseases. </a:t>
            </a:r>
          </a:p>
          <a:p>
            <a:r>
              <a:rPr lang="en-US" b="1">
                <a:ea typeface="+mn-lt"/>
                <a:cs typeface="+mn-lt"/>
              </a:rPr>
              <a:t>The F1-scores for the individual classes were also high, with 92% for 'normal', 86% for 'ulcerative colitis', 87% for 'polyps', and an exceptional 99% for 'esophagitis'. </a:t>
            </a:r>
          </a:p>
          <a:p>
            <a:r>
              <a:rPr lang="en-US" b="1">
                <a:ea typeface="+mn-lt"/>
                <a:cs typeface="+mn-lt"/>
              </a:rPr>
              <a:t>These results underscore the model's ability to effectively distinguish between different gastrointestinal conditions, making it a valuable tool in the field of medical diagnostics.</a:t>
            </a:r>
            <a:endParaRPr lang="en-US" b="1"/>
          </a:p>
        </p:txBody>
      </p:sp>
    </p:spTree>
    <p:extLst>
      <p:ext uri="{BB962C8B-B14F-4D97-AF65-F5344CB8AC3E}">
        <p14:creationId xmlns:p14="http://schemas.microsoft.com/office/powerpoint/2010/main" val="425273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2" name="Straight Connector 11">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a:p>
          </p:txBody>
        </p:sp>
        <p:sp>
          <p:nvSpPr>
            <p:cNvPr id="17"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a:p>
          </p:txBody>
        </p:sp>
      </p:grpSp>
      <p:sp useBgFill="1">
        <p:nvSpPr>
          <p:cNvPr id="19" name="Rectangle 18">
            <a:extLst>
              <a:ext uri="{FF2B5EF4-FFF2-40B4-BE49-F238E27FC236}">
                <a16:creationId xmlns:a16="http://schemas.microsoft.com/office/drawing/2014/main" id="{51B63EEE-B5E3-42ED-90DF-2948123C70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7" y="4738"/>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0DC7BE8-B819-4865-ACAD-6EE9C9721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E6C9AB00-EF0D-4621-BAA6-149A927DCA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0"/>
            <a:ext cx="12192000" cy="6857912"/>
            <a:chOff x="572" y="0"/>
            <a:chExt cx="12192000" cy="6857912"/>
          </a:xfrm>
        </p:grpSpPr>
        <p:cxnSp>
          <p:nvCxnSpPr>
            <p:cNvPr id="24" name="Straight Connector 23">
              <a:extLst>
                <a:ext uri="{FF2B5EF4-FFF2-40B4-BE49-F238E27FC236}">
                  <a16:creationId xmlns:a16="http://schemas.microsoft.com/office/drawing/2014/main" id="{FE717950-671C-4648-A67E-18875C669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flipV="1">
              <a:off x="6091410" y="574154"/>
              <a:ext cx="4590" cy="5693884"/>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C51BECCE-7ED9-446D-A97D-57E8FF75906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 y="0"/>
              <a:ext cx="12192000" cy="6857912"/>
              <a:chOff x="572" y="0"/>
              <a:chExt cx="12192000" cy="6857912"/>
            </a:xfrm>
          </p:grpSpPr>
          <p:cxnSp>
            <p:nvCxnSpPr>
              <p:cNvPr id="26" name="Straight Connector 25">
                <a:extLst>
                  <a:ext uri="{FF2B5EF4-FFF2-40B4-BE49-F238E27FC236}">
                    <a16:creationId xmlns:a16="http://schemas.microsoft.com/office/drawing/2014/main" id="{D0D499E1-048B-4EBD-A2B9-C31EC76B8D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FDE6FD2-F740-4F21-BDDD-5503189E1B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F892CE-3849-449F-BDAC-6721134588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299FA2-8995-44B7-B0A0-05C208AD60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pSp>
      <p:sp>
        <p:nvSpPr>
          <p:cNvPr id="2" name="Title 1">
            <a:extLst>
              <a:ext uri="{FF2B5EF4-FFF2-40B4-BE49-F238E27FC236}">
                <a16:creationId xmlns:a16="http://schemas.microsoft.com/office/drawing/2014/main" id="{DC7F57C6-7D93-03C1-5812-2D3CC1AF041B}"/>
              </a:ext>
            </a:extLst>
          </p:cNvPr>
          <p:cNvSpPr>
            <a:spLocks noGrp="1"/>
          </p:cNvSpPr>
          <p:nvPr>
            <p:ph type="title"/>
          </p:nvPr>
        </p:nvSpPr>
        <p:spPr>
          <a:xfrm>
            <a:off x="946151" y="1289050"/>
            <a:ext cx="4668835" cy="2538535"/>
          </a:xfrm>
        </p:spPr>
        <p:txBody>
          <a:bodyPr vert="horz" lIns="91440" tIns="45720" rIns="91440" bIns="45720" rtlCol="0" anchor="b">
            <a:normAutofit/>
          </a:bodyPr>
          <a:lstStyle/>
          <a:p>
            <a:r>
              <a:rPr lang="en-US" sz="4800" b="1"/>
              <a:t>Confusion Matrix of Model Performance</a:t>
            </a:r>
          </a:p>
        </p:txBody>
      </p:sp>
      <p:pic>
        <p:nvPicPr>
          <p:cNvPr id="4" name="Content Placeholder 3" descr="A graph of a test&#10;&#10;Description automatically generated">
            <a:extLst>
              <a:ext uri="{FF2B5EF4-FFF2-40B4-BE49-F238E27FC236}">
                <a16:creationId xmlns:a16="http://schemas.microsoft.com/office/drawing/2014/main" id="{9FADD5F2-7540-C13E-1FF2-9823F869D975}"/>
              </a:ext>
            </a:extLst>
          </p:cNvPr>
          <p:cNvPicPr>
            <a:picLocks noGrp="1" noChangeAspect="1"/>
          </p:cNvPicPr>
          <p:nvPr>
            <p:ph idx="1"/>
          </p:nvPr>
        </p:nvPicPr>
        <p:blipFill>
          <a:blip r:embed="rId2"/>
          <a:stretch>
            <a:fillRect/>
          </a:stretch>
        </p:blipFill>
        <p:spPr>
          <a:xfrm>
            <a:off x="6194925" y="739812"/>
            <a:ext cx="5249707" cy="5322450"/>
          </a:xfrm>
          <a:prstGeom prst="rect">
            <a:avLst/>
          </a:prstGeom>
        </p:spPr>
      </p:pic>
    </p:spTree>
    <p:extLst>
      <p:ext uri="{BB962C8B-B14F-4D97-AF65-F5344CB8AC3E}">
        <p14:creationId xmlns:p14="http://schemas.microsoft.com/office/powerpoint/2010/main" val="2026624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2A19C-9C76-4F18-2D5B-8354EAD90E04}"/>
              </a:ext>
            </a:extLst>
          </p:cNvPr>
          <p:cNvSpPr>
            <a:spLocks noGrp="1"/>
          </p:cNvSpPr>
          <p:nvPr>
            <p:ph type="title"/>
          </p:nvPr>
        </p:nvSpPr>
        <p:spPr>
          <a:xfrm>
            <a:off x="838200" y="727323"/>
            <a:ext cx="10515600" cy="939344"/>
          </a:xfrm>
        </p:spPr>
        <p:txBody>
          <a:bodyPr/>
          <a:lstStyle/>
          <a:p>
            <a:r>
              <a:rPr lang="en-US" b="1"/>
              <a:t>Results Table</a:t>
            </a:r>
          </a:p>
        </p:txBody>
      </p:sp>
      <p:sp>
        <p:nvSpPr>
          <p:cNvPr id="3" name="Content Placeholder 2">
            <a:extLst>
              <a:ext uri="{FF2B5EF4-FFF2-40B4-BE49-F238E27FC236}">
                <a16:creationId xmlns:a16="http://schemas.microsoft.com/office/drawing/2014/main" id="{6AABCEE1-A6B9-0CD8-503E-782B97BDB96A}"/>
              </a:ext>
            </a:extLst>
          </p:cNvPr>
          <p:cNvSpPr>
            <a:spLocks noGrp="1"/>
          </p:cNvSpPr>
          <p:nvPr>
            <p:ph idx="1"/>
          </p:nvPr>
        </p:nvSpPr>
        <p:spPr>
          <a:xfrm>
            <a:off x="838200" y="1717413"/>
            <a:ext cx="10515600" cy="4473343"/>
          </a:xfrm>
        </p:spPr>
        <p:txBody>
          <a:bodyPr vert="horz" lIns="91440" tIns="45720" rIns="91440" bIns="45720" rtlCol="0" anchor="t">
            <a:normAutofit/>
          </a:bodyPr>
          <a:lstStyle/>
          <a:p>
            <a:r>
              <a:rPr lang="en-US" b="1">
                <a:ea typeface="+mn-lt"/>
                <a:cs typeface="+mn-lt"/>
              </a:rPr>
              <a:t>Therefore, the Multi-Fused Residual CNN model represents a significant advancement in the application of deep learning techniques to healthcare, providing a powerful, efficient, and accurate tool for the diagnosis of gastrointestinal diseases. Its high performance and the ability to retrain it on new tasks make it a promising model for future research and applications in the medical field.</a:t>
            </a:r>
          </a:p>
          <a:p>
            <a:endParaRPr lang="en-US" b="1"/>
          </a:p>
          <a:p>
            <a:endParaRPr lang="en-US" b="1"/>
          </a:p>
        </p:txBody>
      </p:sp>
      <p:graphicFrame>
        <p:nvGraphicFramePr>
          <p:cNvPr id="5" name="Table 4">
            <a:extLst>
              <a:ext uri="{FF2B5EF4-FFF2-40B4-BE49-F238E27FC236}">
                <a16:creationId xmlns:a16="http://schemas.microsoft.com/office/drawing/2014/main" id="{DDA61044-FCDA-D1E8-1760-9F3F03D16DDE}"/>
              </a:ext>
            </a:extLst>
          </p:cNvPr>
          <p:cNvGraphicFramePr>
            <a:graphicFrameLocks noGrp="1"/>
          </p:cNvGraphicFramePr>
          <p:nvPr>
            <p:extLst>
              <p:ext uri="{D42A27DB-BD31-4B8C-83A1-F6EECF244321}">
                <p14:modId xmlns:p14="http://schemas.microsoft.com/office/powerpoint/2010/main" val="3379907254"/>
              </p:ext>
            </p:extLst>
          </p:nvPr>
        </p:nvGraphicFramePr>
        <p:xfrm>
          <a:off x="3296265" y="4305479"/>
          <a:ext cx="5943600" cy="1930400"/>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997396118"/>
                    </a:ext>
                  </a:extLst>
                </a:gridCol>
                <a:gridCol w="2971800">
                  <a:extLst>
                    <a:ext uri="{9D8B030D-6E8A-4147-A177-3AD203B41FA5}">
                      <a16:colId xmlns:a16="http://schemas.microsoft.com/office/drawing/2014/main" val="1773798516"/>
                    </a:ext>
                  </a:extLst>
                </a:gridCol>
              </a:tblGrid>
              <a:tr h="0">
                <a:tc>
                  <a:txBody>
                    <a:bodyPr/>
                    <a:lstStyle/>
                    <a:p>
                      <a:pPr algn="ctr" rtl="0" fontAlgn="t">
                        <a:spcBef>
                          <a:spcPts val="0"/>
                        </a:spcBef>
                        <a:spcAft>
                          <a:spcPts val="0"/>
                        </a:spcAft>
                      </a:pPr>
                      <a:r>
                        <a:rPr lang="en-US" sz="1700" b="1" i="0" u="none" strike="noStrike">
                          <a:solidFill>
                            <a:srgbClr val="000000"/>
                          </a:solidFill>
                          <a:effectLst/>
                          <a:latin typeface="Times New Roman"/>
                        </a:rPr>
                        <a:t>Classes</a:t>
                      </a:r>
                      <a:endParaRPr lang="en-US" sz="17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1700" b="1" i="0" u="none" strike="noStrike">
                          <a:solidFill>
                            <a:srgbClr val="000000"/>
                          </a:solidFill>
                          <a:effectLst/>
                          <a:latin typeface="Times New Roman"/>
                        </a:rPr>
                        <a:t>F1-Score</a:t>
                      </a:r>
                      <a:endParaRPr lang="en-US" sz="17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57251762"/>
                  </a:ext>
                </a:extLst>
              </a:tr>
              <a:tr h="0">
                <a:tc>
                  <a:txBody>
                    <a:bodyPr/>
                    <a:lstStyle/>
                    <a:p>
                      <a:pPr rtl="0" fontAlgn="t">
                        <a:spcBef>
                          <a:spcPts val="0"/>
                        </a:spcBef>
                        <a:spcAft>
                          <a:spcPts val="0"/>
                        </a:spcAft>
                      </a:pPr>
                      <a:r>
                        <a:rPr lang="en-US" sz="1700" b="0" i="0" u="none" strike="noStrike">
                          <a:solidFill>
                            <a:srgbClr val="000000"/>
                          </a:solidFill>
                          <a:effectLst/>
                          <a:latin typeface="Times New Roman"/>
                        </a:rPr>
                        <a:t>Normal </a:t>
                      </a:r>
                      <a:endParaRPr lang="en-US" sz="17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700" b="0" i="0" u="none" strike="noStrike">
                          <a:solidFill>
                            <a:srgbClr val="000000"/>
                          </a:solidFill>
                          <a:effectLst/>
                          <a:latin typeface="Times New Roman"/>
                        </a:rPr>
                        <a:t>0.92</a:t>
                      </a:r>
                      <a:endParaRPr lang="en-US" sz="17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97570903"/>
                  </a:ext>
                </a:extLst>
              </a:tr>
              <a:tr h="0">
                <a:tc>
                  <a:txBody>
                    <a:bodyPr/>
                    <a:lstStyle/>
                    <a:p>
                      <a:pPr rtl="0" fontAlgn="t">
                        <a:spcBef>
                          <a:spcPts val="0"/>
                        </a:spcBef>
                        <a:spcAft>
                          <a:spcPts val="0"/>
                        </a:spcAft>
                      </a:pPr>
                      <a:r>
                        <a:rPr lang="en-US" sz="1700" b="0" i="0" u="none" strike="noStrike">
                          <a:solidFill>
                            <a:srgbClr val="000000"/>
                          </a:solidFill>
                          <a:effectLst/>
                          <a:latin typeface="Times New Roman"/>
                        </a:rPr>
                        <a:t>Ulcerative Colitis</a:t>
                      </a:r>
                      <a:endParaRPr lang="en-US" sz="17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700" b="0" i="0" u="none" strike="noStrike">
                          <a:solidFill>
                            <a:srgbClr val="000000"/>
                          </a:solidFill>
                          <a:effectLst/>
                          <a:latin typeface="Times New Roman"/>
                        </a:rPr>
                        <a:t>0.86</a:t>
                      </a:r>
                      <a:endParaRPr lang="en-US" sz="17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11479312"/>
                  </a:ext>
                </a:extLst>
              </a:tr>
              <a:tr h="0">
                <a:tc>
                  <a:txBody>
                    <a:bodyPr/>
                    <a:lstStyle/>
                    <a:p>
                      <a:pPr rtl="0" fontAlgn="t">
                        <a:spcBef>
                          <a:spcPts val="0"/>
                        </a:spcBef>
                        <a:spcAft>
                          <a:spcPts val="0"/>
                        </a:spcAft>
                      </a:pPr>
                      <a:r>
                        <a:rPr lang="en-US" sz="1700" b="0" i="0" u="none" strike="noStrike">
                          <a:solidFill>
                            <a:srgbClr val="000000"/>
                          </a:solidFill>
                          <a:effectLst/>
                          <a:latin typeface="Times New Roman"/>
                        </a:rPr>
                        <a:t>Polyps </a:t>
                      </a:r>
                      <a:endParaRPr lang="en-US" sz="17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700" b="0" i="0" u="none" strike="noStrike">
                          <a:solidFill>
                            <a:srgbClr val="000000"/>
                          </a:solidFill>
                          <a:effectLst/>
                          <a:latin typeface="Times New Roman"/>
                        </a:rPr>
                        <a:t>0.87</a:t>
                      </a:r>
                      <a:endParaRPr lang="en-US" sz="17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16170303"/>
                  </a:ext>
                </a:extLst>
              </a:tr>
              <a:tr h="0">
                <a:tc>
                  <a:txBody>
                    <a:bodyPr/>
                    <a:lstStyle/>
                    <a:p>
                      <a:pPr rtl="0" fontAlgn="t">
                        <a:spcBef>
                          <a:spcPts val="0"/>
                        </a:spcBef>
                        <a:spcAft>
                          <a:spcPts val="0"/>
                        </a:spcAft>
                      </a:pPr>
                      <a:r>
                        <a:rPr lang="en-US" sz="1700" b="0" i="0" u="none" strike="noStrike">
                          <a:solidFill>
                            <a:srgbClr val="000000"/>
                          </a:solidFill>
                          <a:effectLst/>
                          <a:latin typeface="Times New Roman"/>
                        </a:rPr>
                        <a:t>esophagitis</a:t>
                      </a:r>
                      <a:endParaRPr lang="en-US" sz="17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700" b="0" i="0" u="none" strike="noStrike">
                          <a:solidFill>
                            <a:srgbClr val="000000"/>
                          </a:solidFill>
                          <a:effectLst/>
                          <a:latin typeface="Times New Roman"/>
                        </a:rPr>
                        <a:t>0.99</a:t>
                      </a:r>
                      <a:endParaRPr lang="en-US" sz="17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56317207"/>
                  </a:ext>
                </a:extLst>
              </a:tr>
            </a:tbl>
          </a:graphicData>
        </a:graphic>
      </p:graphicFrame>
      <p:sp>
        <p:nvSpPr>
          <p:cNvPr id="6" name="TextBox 5">
            <a:extLst>
              <a:ext uri="{FF2B5EF4-FFF2-40B4-BE49-F238E27FC236}">
                <a16:creationId xmlns:a16="http://schemas.microsoft.com/office/drawing/2014/main" id="{E32DC2AE-B68C-4790-A846-237A571690D5}"/>
              </a:ext>
            </a:extLst>
          </p:cNvPr>
          <p:cNvSpPr txBox="1"/>
          <p:nvPr/>
        </p:nvSpPr>
        <p:spPr>
          <a:xfrm>
            <a:off x="3631632" y="3318378"/>
            <a:ext cx="4928738"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b="1">
              <a:latin typeface="Times New Roman"/>
              <a:cs typeface="Times New Roman"/>
            </a:endParaRPr>
          </a:p>
          <a:p>
            <a:r>
              <a:rPr lang="en-US" sz="1700" b="1">
                <a:latin typeface="Times New Roman"/>
                <a:cs typeface="Times New Roman"/>
              </a:rPr>
              <a:t>Table 1: Prediction results of Multi-fused CNN for 4 classes of gastrointestinal diseases</a:t>
            </a:r>
            <a:endParaRPr lang="en-US" sz="1700"/>
          </a:p>
          <a:p>
            <a:endParaRPr lang="en-US"/>
          </a:p>
        </p:txBody>
      </p:sp>
    </p:spTree>
    <p:extLst>
      <p:ext uri="{BB962C8B-B14F-4D97-AF65-F5344CB8AC3E}">
        <p14:creationId xmlns:p14="http://schemas.microsoft.com/office/powerpoint/2010/main" val="4186504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F10C978-51B5-420C-9A05-C8F194E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8D34D1C-4E49-4D32-96F1-E49CEBBF8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A46A4AE4-5520-4815-852D-CB05E9F5A5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3" name="Straight Connector 12">
              <a:extLst>
                <a:ext uri="{FF2B5EF4-FFF2-40B4-BE49-F238E27FC236}">
                  <a16:creationId xmlns:a16="http://schemas.microsoft.com/office/drawing/2014/main" id="{0229F6CD-5D84-4EEB-B66D-84415969A0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24BD253-E9E1-473E-88AD-E22D668B91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911447-A6C3-48A4-91A8-DAEDB7FF41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BEAE0C5-340D-416D-9DE8-4A73670496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Graphic 33">
              <a:extLst>
                <a:ext uri="{FF2B5EF4-FFF2-40B4-BE49-F238E27FC236}">
                  <a16:creationId xmlns:a16="http://schemas.microsoft.com/office/drawing/2014/main" id="{C0FED11B-5B5E-48CF-810B-4BA77BBDF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a:p>
          </p:txBody>
        </p:sp>
        <p:sp>
          <p:nvSpPr>
            <p:cNvPr id="18" name="Graphic 33">
              <a:extLst>
                <a:ext uri="{FF2B5EF4-FFF2-40B4-BE49-F238E27FC236}">
                  <a16:creationId xmlns:a16="http://schemas.microsoft.com/office/drawing/2014/main" id="{D75A73DE-5BA7-44CE-A718-52385E65D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D9FB54BA-B770-A5DF-A544-AC3942E27A54}"/>
              </a:ext>
            </a:extLst>
          </p:cNvPr>
          <p:cNvSpPr>
            <a:spLocks noGrp="1"/>
          </p:cNvSpPr>
          <p:nvPr>
            <p:ph type="title"/>
          </p:nvPr>
        </p:nvSpPr>
        <p:spPr>
          <a:xfrm>
            <a:off x="838200" y="655214"/>
            <a:ext cx="8648158" cy="1000346"/>
          </a:xfrm>
        </p:spPr>
        <p:txBody>
          <a:bodyPr>
            <a:normAutofit/>
          </a:bodyPr>
          <a:lstStyle/>
          <a:p>
            <a:r>
              <a:rPr lang="en-US" b="1"/>
              <a:t>Abstract</a:t>
            </a:r>
          </a:p>
        </p:txBody>
      </p:sp>
      <p:sp>
        <p:nvSpPr>
          <p:cNvPr id="3" name="Content Placeholder 2">
            <a:extLst>
              <a:ext uri="{FF2B5EF4-FFF2-40B4-BE49-F238E27FC236}">
                <a16:creationId xmlns:a16="http://schemas.microsoft.com/office/drawing/2014/main" id="{D8BC277C-4EF5-0EF4-7123-2659D5A27E2C}"/>
              </a:ext>
            </a:extLst>
          </p:cNvPr>
          <p:cNvSpPr>
            <a:spLocks noGrp="1"/>
          </p:cNvSpPr>
          <p:nvPr>
            <p:ph idx="1"/>
          </p:nvPr>
        </p:nvSpPr>
        <p:spPr>
          <a:xfrm>
            <a:off x="838200" y="1818333"/>
            <a:ext cx="10624940" cy="4450811"/>
          </a:xfrm>
        </p:spPr>
        <p:txBody>
          <a:bodyPr vert="horz" lIns="91440" tIns="45720" rIns="91440" bIns="45720" rtlCol="0" anchor="t">
            <a:normAutofit/>
          </a:bodyPr>
          <a:lstStyle/>
          <a:p>
            <a:pPr>
              <a:lnSpc>
                <a:spcPct val="100000"/>
              </a:lnSpc>
            </a:pPr>
            <a:r>
              <a:rPr lang="en-US" sz="1600" b="1">
                <a:ea typeface="+mn-lt"/>
                <a:cs typeface="+mn-lt"/>
              </a:rPr>
              <a:t>Gastrointestinal diseases are a major cause of illness and death around the world. Early and accurate diagnosis is essential for effective treatment and better patient outcomes. This research aims to improve the prediction and classification of gastrointestinal diseases using a carefully selected dataset of colon images. </a:t>
            </a:r>
            <a:endParaRPr lang="en-US"/>
          </a:p>
          <a:p>
            <a:pPr>
              <a:lnSpc>
                <a:spcPct val="100000"/>
              </a:lnSpc>
            </a:pPr>
            <a:r>
              <a:rPr lang="en-US" sz="1600" b="1">
                <a:ea typeface="+mn-lt"/>
                <a:cs typeface="+mn-lt"/>
              </a:rPr>
              <a:t>The problem statement focuses on the need for a more efficient and accurate method for diagnosing gastrointestinal diseases. Current diagnostic methods can be invasive, time-consuming, and depend on the subjective judgment of medical professionals. Our research proposes a new approach to address this issue. We use a multi-fused Convolutional Neural Network (CNN) with auxiliary layers, alpha dropouts, and a fusion residual block to diagnose gastrointestinal diseases from endoscopy images. This method allows for the extraction of complex features from the images, thereby improving the accuracy of disease classification. </a:t>
            </a:r>
          </a:p>
          <a:p>
            <a:pPr>
              <a:lnSpc>
                <a:spcPct val="100000"/>
              </a:lnSpc>
            </a:pPr>
            <a:r>
              <a:rPr lang="en-US" sz="1600" b="1">
                <a:ea typeface="+mn-lt"/>
                <a:cs typeface="+mn-lt"/>
              </a:rPr>
              <a:t>The proposed model has the potential to revolutionize the diagnosis of gastrointestinal diseases by providing a non-invasive, quick, and highly accurate method. It could significantly reduce the time taken for diagnosis, enable early detection, and consequently improve treatment outcomes. This research contributes to the ongoing efforts in medical science to leverage artificial intelligence for disease prediction and classification, ultimately aiming to enhance patient care and health outcomes.</a:t>
            </a:r>
            <a:endParaRPr lang="en-US" sz="1600" b="1"/>
          </a:p>
        </p:txBody>
      </p:sp>
    </p:spTree>
    <p:extLst>
      <p:ext uri="{BB962C8B-B14F-4D97-AF65-F5344CB8AC3E}">
        <p14:creationId xmlns:p14="http://schemas.microsoft.com/office/powerpoint/2010/main" val="916433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B8726-9273-46D0-309D-1D77B861FBBA}"/>
              </a:ext>
            </a:extLst>
          </p:cNvPr>
          <p:cNvSpPr>
            <a:spLocks noGrp="1"/>
          </p:cNvSpPr>
          <p:nvPr>
            <p:ph type="title"/>
          </p:nvPr>
        </p:nvSpPr>
        <p:spPr/>
        <p:txBody>
          <a:bodyPr/>
          <a:lstStyle/>
          <a:p>
            <a:r>
              <a:rPr lang="en-US" b="1"/>
              <a:t>Advantages of our Model</a:t>
            </a:r>
          </a:p>
        </p:txBody>
      </p:sp>
      <p:sp>
        <p:nvSpPr>
          <p:cNvPr id="3" name="Content Placeholder 2">
            <a:extLst>
              <a:ext uri="{FF2B5EF4-FFF2-40B4-BE49-F238E27FC236}">
                <a16:creationId xmlns:a16="http://schemas.microsoft.com/office/drawing/2014/main" id="{30C297F9-5B34-AFF9-9F56-80CA5E0A1481}"/>
              </a:ext>
            </a:extLst>
          </p:cNvPr>
          <p:cNvSpPr>
            <a:spLocks noGrp="1"/>
          </p:cNvSpPr>
          <p:nvPr>
            <p:ph idx="1"/>
          </p:nvPr>
        </p:nvSpPr>
        <p:spPr>
          <a:xfrm>
            <a:off x="838200" y="2189408"/>
            <a:ext cx="10670208" cy="4020560"/>
          </a:xfrm>
        </p:spPr>
        <p:txBody>
          <a:bodyPr vert="horz" lIns="91440" tIns="45720" rIns="91440" bIns="45720" rtlCol="0" anchor="t">
            <a:normAutofit fontScale="92500" lnSpcReduction="10000"/>
          </a:bodyPr>
          <a:lstStyle/>
          <a:p>
            <a:r>
              <a:rPr lang="en-US" b="1">
                <a:ea typeface="+mn-lt"/>
                <a:cs typeface="+mn-lt"/>
              </a:rPr>
              <a:t>A lightweight deep learning model tailored for mobile CPU execution holds the potential to revolutionize gastrointestinal (GI) disease classification by offering a range of compelling advantages to individuals seeking convenient and readily accessible diagnostic tools.</a:t>
            </a:r>
            <a:endParaRPr lang="en-US" b="1"/>
          </a:p>
          <a:p>
            <a:endParaRPr lang="en-US" b="1"/>
          </a:p>
          <a:p>
            <a:r>
              <a:rPr lang="en-US" b="1">
                <a:ea typeface="+mn-lt"/>
                <a:cs typeface="+mn-lt"/>
              </a:rPr>
              <a:t>Primarily, portability and accessibility: The lightweight nature of the model enables seamless integration with mobile devices, empowering individuals to conduct GI disease classification anytime, anywhere. This eliminates the need for costly and time-consuming visits to medical facilities, making diagnosis more accessible and convenient.</a:t>
            </a:r>
            <a:endParaRPr lang="en-US" b="1"/>
          </a:p>
          <a:p>
            <a:endParaRPr lang="en-US" b="1"/>
          </a:p>
          <a:p>
            <a:r>
              <a:rPr lang="en-US" b="1">
                <a:ea typeface="+mn-lt"/>
                <a:cs typeface="+mn-lt"/>
              </a:rPr>
              <a:t>Secondly, real-time feedback and early intervention: The ability to execute the model on mobile devices facilitates real-time feedback, allowing individuals to promptly evaluate their GI health and seek medical attention if necessary. This expedites early intervention, potentially improving treatment outcomes and mitigating the severity of GI conditions.</a:t>
            </a:r>
            <a:endParaRPr lang="en-US" b="1"/>
          </a:p>
        </p:txBody>
      </p:sp>
    </p:spTree>
    <p:extLst>
      <p:ext uri="{BB962C8B-B14F-4D97-AF65-F5344CB8AC3E}">
        <p14:creationId xmlns:p14="http://schemas.microsoft.com/office/powerpoint/2010/main" val="2405535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1" name="Straight Connector 10">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a:p>
          </p:txBody>
        </p:sp>
        <p:sp>
          <p:nvSpPr>
            <p:cNvPr id="16"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a:p>
          </p:txBody>
        </p:sp>
      </p:grpSp>
      <p:sp useBgFill="1">
        <p:nvSpPr>
          <p:cNvPr id="18" name="Rectangle 17">
            <a:extLst>
              <a:ext uri="{FF2B5EF4-FFF2-40B4-BE49-F238E27FC236}">
                <a16:creationId xmlns:a16="http://schemas.microsoft.com/office/drawing/2014/main" id="{A38827F1-3359-44F6-9009-43AE2B17F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7AFAD67-5350-4773-886F-D6DD7E66D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7346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1D25057-DC17-2B41-F19D-662A15BDCF3E}"/>
              </a:ext>
            </a:extLst>
          </p:cNvPr>
          <p:cNvPicPr>
            <a:picLocks noChangeAspect="1"/>
          </p:cNvPicPr>
          <p:nvPr/>
        </p:nvPicPr>
        <p:blipFill rotWithShape="1">
          <a:blip r:embed="rId2">
            <a:alphaModFix amt="40000"/>
          </a:blip>
          <a:srcRect r="251" b="8"/>
          <a:stretch/>
        </p:blipFill>
        <p:spPr>
          <a:xfrm>
            <a:off x="20" y="-1"/>
            <a:ext cx="12189789" cy="6873457"/>
          </a:xfrm>
          <a:prstGeom prst="rect">
            <a:avLst/>
          </a:prstGeom>
          <a:ln w="12700">
            <a:noFill/>
          </a:ln>
        </p:spPr>
      </p:pic>
      <p:grpSp>
        <p:nvGrpSpPr>
          <p:cNvPr id="22" name="Group 21">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
            <a:ext cx="12192000" cy="6857996"/>
            <a:chOff x="572" y="-1"/>
            <a:chExt cx="12192000" cy="6857996"/>
          </a:xfrm>
        </p:grpSpPr>
        <p:cxnSp>
          <p:nvCxnSpPr>
            <p:cNvPr id="23" name="Straight Connector 22">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7"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 name="Title 1">
            <a:extLst>
              <a:ext uri="{FF2B5EF4-FFF2-40B4-BE49-F238E27FC236}">
                <a16:creationId xmlns:a16="http://schemas.microsoft.com/office/drawing/2014/main" id="{35261C5A-0BE4-316B-8069-06CDC8038F47}"/>
              </a:ext>
            </a:extLst>
          </p:cNvPr>
          <p:cNvSpPr>
            <a:spLocks noGrp="1"/>
          </p:cNvSpPr>
          <p:nvPr>
            <p:ph type="title"/>
          </p:nvPr>
        </p:nvSpPr>
        <p:spPr>
          <a:xfrm>
            <a:off x="841248" y="3429000"/>
            <a:ext cx="7151357" cy="2387600"/>
          </a:xfrm>
        </p:spPr>
        <p:txBody>
          <a:bodyPr vert="horz" lIns="91440" tIns="45720" rIns="91440" bIns="45720" rtlCol="0" anchor="t">
            <a:normAutofit/>
          </a:bodyPr>
          <a:lstStyle/>
          <a:p>
            <a:r>
              <a:rPr lang="en-US" sz="8000">
                <a:solidFill>
                  <a:srgbClr val="FFFFFF"/>
                </a:solidFill>
              </a:rPr>
              <a:t>THANK YOU</a:t>
            </a:r>
          </a:p>
        </p:txBody>
      </p:sp>
    </p:spTree>
    <p:extLst>
      <p:ext uri="{BB962C8B-B14F-4D97-AF65-F5344CB8AC3E}">
        <p14:creationId xmlns:p14="http://schemas.microsoft.com/office/powerpoint/2010/main" val="141105387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96EB6-14D3-CEF7-B3E4-34DB8B2FF43C}"/>
              </a:ext>
            </a:extLst>
          </p:cNvPr>
          <p:cNvSpPr>
            <a:spLocks noGrp="1"/>
          </p:cNvSpPr>
          <p:nvPr>
            <p:ph type="title"/>
          </p:nvPr>
        </p:nvSpPr>
        <p:spPr/>
        <p:txBody>
          <a:bodyPr/>
          <a:lstStyle/>
          <a:p>
            <a:r>
              <a:rPr lang="en-US" b="1"/>
              <a:t>Introduction</a:t>
            </a:r>
            <a:endParaRPr lang="en-US"/>
          </a:p>
        </p:txBody>
      </p:sp>
      <p:sp>
        <p:nvSpPr>
          <p:cNvPr id="3" name="Content Placeholder 2">
            <a:extLst>
              <a:ext uri="{FF2B5EF4-FFF2-40B4-BE49-F238E27FC236}">
                <a16:creationId xmlns:a16="http://schemas.microsoft.com/office/drawing/2014/main" id="{F58DD920-2D72-B240-73FA-DAF3B5250947}"/>
              </a:ext>
            </a:extLst>
          </p:cNvPr>
          <p:cNvSpPr>
            <a:spLocks noGrp="1"/>
          </p:cNvSpPr>
          <p:nvPr>
            <p:ph idx="1"/>
          </p:nvPr>
        </p:nvSpPr>
        <p:spPr>
          <a:xfrm>
            <a:off x="838200" y="2053709"/>
            <a:ext cx="10670208" cy="3987430"/>
          </a:xfrm>
        </p:spPr>
        <p:txBody>
          <a:bodyPr vert="horz" lIns="91440" tIns="45720" rIns="91440" bIns="45720" rtlCol="0" anchor="t">
            <a:normAutofit fontScale="92500" lnSpcReduction="10000"/>
          </a:bodyPr>
          <a:lstStyle/>
          <a:p>
            <a:r>
              <a:rPr lang="en-US" b="1">
                <a:ea typeface="+mn-lt"/>
                <a:cs typeface="+mn-lt"/>
              </a:rPr>
              <a:t>Gastrointestinal (GI) diseases encompass a wide range of conditions affecting the digestive system, posing a significant global health concern. These conditions range from common ailments like gastroenteritis and peptic ulcers to more severe diseases like colorectal cancer and Crohn's disease. The impact of these diseases is substantial, leading to considerable morbidity, mortality, and economic burden.</a:t>
            </a:r>
            <a:endParaRPr lang="en-US" b="1"/>
          </a:p>
          <a:p>
            <a:r>
              <a:rPr lang="en-US" b="1">
                <a:ea typeface="+mn-lt"/>
                <a:cs typeface="+mn-lt"/>
              </a:rPr>
              <a:t>Traditionally, diagnosing GI diseases often involves invasive procedures such as endoscopy and biopsy, which can be uncomfortable for the patient and require significant medical expertise for interpretation. Additionally, these methods can be time-consuming, delaying the initiation of appropriate treatment.</a:t>
            </a:r>
          </a:p>
          <a:p>
            <a:r>
              <a:rPr lang="en-US" b="1">
                <a:ea typeface="+mn-lt"/>
                <a:cs typeface="+mn-lt"/>
              </a:rPr>
              <a:t>Inspired by the work of Montalbo (2022), who employed a multi-fused CNN model for diagnosing gastrointestinal diseases from endoscopy images, we propose an innovative methodology that incorporates auxiliary layers, alpha dropouts, and a fusion residual block to enhance feature extraction from colon images. By doing so, it aims to improve the accuracy of disease classification and prediction.</a:t>
            </a:r>
            <a:endParaRPr lang="en-US" b="1"/>
          </a:p>
        </p:txBody>
      </p:sp>
    </p:spTree>
    <p:extLst>
      <p:ext uri="{BB962C8B-B14F-4D97-AF65-F5344CB8AC3E}">
        <p14:creationId xmlns:p14="http://schemas.microsoft.com/office/powerpoint/2010/main" val="3691262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3" name="Straight Connector 12">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a:p>
          </p:txBody>
        </p:sp>
        <p:sp>
          <p:nvSpPr>
            <p:cNvPr id="18"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a:p>
          </p:txBody>
        </p:sp>
      </p:grpSp>
      <p:sp>
        <p:nvSpPr>
          <p:cNvPr id="20" name="Rectangle 19">
            <a:extLst>
              <a:ext uri="{FF2B5EF4-FFF2-40B4-BE49-F238E27FC236}">
                <a16:creationId xmlns:a16="http://schemas.microsoft.com/office/drawing/2014/main" id="{916F6374-2300-41FF-BA7E-22FADCD95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0864D9E-0A0C-482E-86DE-9C4E729C3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8"/>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28B9B5-62C9-8B79-0C88-16BBBF4DEA75}"/>
              </a:ext>
            </a:extLst>
          </p:cNvPr>
          <p:cNvSpPr>
            <a:spLocks noGrp="1"/>
          </p:cNvSpPr>
          <p:nvPr>
            <p:ph type="title"/>
          </p:nvPr>
        </p:nvSpPr>
        <p:spPr>
          <a:xfrm>
            <a:off x="847726" y="579694"/>
            <a:ext cx="3910046" cy="2930269"/>
          </a:xfrm>
        </p:spPr>
        <p:txBody>
          <a:bodyPr vert="horz" lIns="91440" tIns="45720" rIns="91440" bIns="45720" rtlCol="0" anchor="b">
            <a:normAutofit/>
          </a:bodyPr>
          <a:lstStyle/>
          <a:p>
            <a:r>
              <a:rPr lang="en-US" sz="5200" b="1"/>
              <a:t>Normal Image Class</a:t>
            </a:r>
          </a:p>
        </p:txBody>
      </p:sp>
      <p:grpSp>
        <p:nvGrpSpPr>
          <p:cNvPr id="24" name="Group 23">
            <a:extLst>
              <a:ext uri="{FF2B5EF4-FFF2-40B4-BE49-F238E27FC236}">
                <a16:creationId xmlns:a16="http://schemas.microsoft.com/office/drawing/2014/main" id="{55AB4E6D-DF14-460C-9AFF-1078458935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71535" y="-6437"/>
            <a:ext cx="6400800" cy="6864437"/>
            <a:chOff x="5171535" y="-6437"/>
            <a:chExt cx="6400800" cy="6864437"/>
          </a:xfrm>
        </p:grpSpPr>
        <p:cxnSp>
          <p:nvCxnSpPr>
            <p:cNvPr id="25" name="Straight Connector 24">
              <a:extLst>
                <a:ext uri="{FF2B5EF4-FFF2-40B4-BE49-F238E27FC236}">
                  <a16:creationId xmlns:a16="http://schemas.microsoft.com/office/drawing/2014/main" id="{658C3964-BF34-4211-835A-24B827B779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581337"/>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C498194-83A5-4CCE-AA0B-12C3FE68EE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76734"/>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125AC6-B711-4F7C-B0D2-8369A8D671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5171535" y="0"/>
              <a:ext cx="0"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543B8FC-DC9A-4AC0-BF25-85AF5B4944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11DDAE9-A410-4735-8FF2-86DA55E82F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3429000"/>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4" name="Content Placeholder 3" descr="A close-up of a colon&#10;&#10;Description automatically generated">
            <a:extLst>
              <a:ext uri="{FF2B5EF4-FFF2-40B4-BE49-F238E27FC236}">
                <a16:creationId xmlns:a16="http://schemas.microsoft.com/office/drawing/2014/main" id="{FA3514C2-688E-4194-E4D9-D4B10B40BA7B}"/>
              </a:ext>
            </a:extLst>
          </p:cNvPr>
          <p:cNvPicPr>
            <a:picLocks noGrp="1" noChangeAspect="1"/>
          </p:cNvPicPr>
          <p:nvPr>
            <p:ph idx="1"/>
          </p:nvPr>
        </p:nvPicPr>
        <p:blipFill>
          <a:blip r:embed="rId2"/>
          <a:stretch>
            <a:fillRect/>
          </a:stretch>
        </p:blipFill>
        <p:spPr>
          <a:xfrm>
            <a:off x="6770894" y="778084"/>
            <a:ext cx="3152068" cy="2521655"/>
          </a:xfrm>
          <a:prstGeom prst="rect">
            <a:avLst/>
          </a:prstGeom>
        </p:spPr>
      </p:pic>
      <p:pic>
        <p:nvPicPr>
          <p:cNvPr id="5" name="Picture 4" descr="A close-up of a colon&#10;&#10;Description automatically generated">
            <a:extLst>
              <a:ext uri="{FF2B5EF4-FFF2-40B4-BE49-F238E27FC236}">
                <a16:creationId xmlns:a16="http://schemas.microsoft.com/office/drawing/2014/main" id="{A5A9A219-4A68-7ECB-0FE5-1763926330EE}"/>
              </a:ext>
            </a:extLst>
          </p:cNvPr>
          <p:cNvPicPr>
            <a:picLocks noChangeAspect="1"/>
          </p:cNvPicPr>
          <p:nvPr/>
        </p:nvPicPr>
        <p:blipFill>
          <a:blip r:embed="rId3"/>
          <a:stretch>
            <a:fillRect/>
          </a:stretch>
        </p:blipFill>
        <p:spPr>
          <a:xfrm>
            <a:off x="6789095" y="3602038"/>
            <a:ext cx="3152068" cy="2521655"/>
          </a:xfrm>
          <a:prstGeom prst="rect">
            <a:avLst/>
          </a:prstGeom>
        </p:spPr>
      </p:pic>
    </p:spTree>
    <p:extLst>
      <p:ext uri="{BB962C8B-B14F-4D97-AF65-F5344CB8AC3E}">
        <p14:creationId xmlns:p14="http://schemas.microsoft.com/office/powerpoint/2010/main" val="4269075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3" name="Straight Connector 12">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a:p>
          </p:txBody>
        </p:sp>
        <p:sp>
          <p:nvSpPr>
            <p:cNvPr id="18"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a:p>
          </p:txBody>
        </p:sp>
      </p:grpSp>
      <p:sp>
        <p:nvSpPr>
          <p:cNvPr id="20" name="Rectangle 19">
            <a:extLst>
              <a:ext uri="{FF2B5EF4-FFF2-40B4-BE49-F238E27FC236}">
                <a16:creationId xmlns:a16="http://schemas.microsoft.com/office/drawing/2014/main" id="{916F6374-2300-41FF-BA7E-22FADCD95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0864D9E-0A0C-482E-86DE-9C4E729C3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8"/>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2717CA-B24B-1EB7-F28B-3AD59D65B805}"/>
              </a:ext>
            </a:extLst>
          </p:cNvPr>
          <p:cNvSpPr>
            <a:spLocks noGrp="1"/>
          </p:cNvSpPr>
          <p:nvPr>
            <p:ph type="title"/>
          </p:nvPr>
        </p:nvSpPr>
        <p:spPr>
          <a:xfrm>
            <a:off x="847726" y="579694"/>
            <a:ext cx="3910046" cy="2930269"/>
          </a:xfrm>
        </p:spPr>
        <p:txBody>
          <a:bodyPr vert="horz" lIns="91440" tIns="45720" rIns="91440" bIns="45720" rtlCol="0" anchor="b">
            <a:normAutofit/>
          </a:bodyPr>
          <a:lstStyle/>
          <a:p>
            <a:r>
              <a:rPr lang="en-US" sz="5200" b="1"/>
              <a:t>Ulcer Image Class </a:t>
            </a:r>
          </a:p>
        </p:txBody>
      </p:sp>
      <p:grpSp>
        <p:nvGrpSpPr>
          <p:cNvPr id="24" name="Group 23">
            <a:extLst>
              <a:ext uri="{FF2B5EF4-FFF2-40B4-BE49-F238E27FC236}">
                <a16:creationId xmlns:a16="http://schemas.microsoft.com/office/drawing/2014/main" id="{55AB4E6D-DF14-460C-9AFF-1078458935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71535" y="-6437"/>
            <a:ext cx="6400800" cy="6864437"/>
            <a:chOff x="5171535" y="-6437"/>
            <a:chExt cx="6400800" cy="6864437"/>
          </a:xfrm>
        </p:grpSpPr>
        <p:cxnSp>
          <p:nvCxnSpPr>
            <p:cNvPr id="25" name="Straight Connector 24">
              <a:extLst>
                <a:ext uri="{FF2B5EF4-FFF2-40B4-BE49-F238E27FC236}">
                  <a16:creationId xmlns:a16="http://schemas.microsoft.com/office/drawing/2014/main" id="{658C3964-BF34-4211-835A-24B827B779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581337"/>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C498194-83A5-4CCE-AA0B-12C3FE68EE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76734"/>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125AC6-B711-4F7C-B0D2-8369A8D671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5171535" y="0"/>
              <a:ext cx="0"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543B8FC-DC9A-4AC0-BF25-85AF5B4944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11DDAE9-A410-4735-8FF2-86DA55E82F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3429000"/>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5" name="Picture 4" descr="A close up of a colon&#10;&#10;Description automatically generated">
            <a:extLst>
              <a:ext uri="{FF2B5EF4-FFF2-40B4-BE49-F238E27FC236}">
                <a16:creationId xmlns:a16="http://schemas.microsoft.com/office/drawing/2014/main" id="{542FBEA2-2169-EB76-3B9D-AA556B2BBB3B}"/>
              </a:ext>
            </a:extLst>
          </p:cNvPr>
          <p:cNvPicPr>
            <a:picLocks noChangeAspect="1"/>
          </p:cNvPicPr>
          <p:nvPr/>
        </p:nvPicPr>
        <p:blipFill>
          <a:blip r:embed="rId2"/>
          <a:stretch>
            <a:fillRect/>
          </a:stretch>
        </p:blipFill>
        <p:spPr>
          <a:xfrm>
            <a:off x="6770894" y="778084"/>
            <a:ext cx="3152068" cy="2521655"/>
          </a:xfrm>
          <a:prstGeom prst="rect">
            <a:avLst/>
          </a:prstGeom>
        </p:spPr>
      </p:pic>
      <p:pic>
        <p:nvPicPr>
          <p:cNvPr id="4" name="Content Placeholder 3" descr="A close up of an inside of a person&amp;#39;s body&#10;&#10;Description automatically generated">
            <a:extLst>
              <a:ext uri="{FF2B5EF4-FFF2-40B4-BE49-F238E27FC236}">
                <a16:creationId xmlns:a16="http://schemas.microsoft.com/office/drawing/2014/main" id="{79B25CFD-AF4A-239B-715E-943FCA452D91}"/>
              </a:ext>
            </a:extLst>
          </p:cNvPr>
          <p:cNvPicPr>
            <a:picLocks noGrp="1" noChangeAspect="1"/>
          </p:cNvPicPr>
          <p:nvPr>
            <p:ph idx="1"/>
          </p:nvPr>
        </p:nvPicPr>
        <p:blipFill>
          <a:blip r:embed="rId3"/>
          <a:stretch>
            <a:fillRect/>
          </a:stretch>
        </p:blipFill>
        <p:spPr>
          <a:xfrm>
            <a:off x="6789095" y="3602038"/>
            <a:ext cx="3152068" cy="2521655"/>
          </a:xfrm>
          <a:prstGeom prst="rect">
            <a:avLst/>
          </a:prstGeom>
        </p:spPr>
      </p:pic>
    </p:spTree>
    <p:extLst>
      <p:ext uri="{BB962C8B-B14F-4D97-AF65-F5344CB8AC3E}">
        <p14:creationId xmlns:p14="http://schemas.microsoft.com/office/powerpoint/2010/main" val="3843631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3" name="Straight Connector 12">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a:p>
          </p:txBody>
        </p:sp>
        <p:sp>
          <p:nvSpPr>
            <p:cNvPr id="18"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a:p>
          </p:txBody>
        </p:sp>
      </p:grpSp>
      <p:sp>
        <p:nvSpPr>
          <p:cNvPr id="20" name="Rectangle 19">
            <a:extLst>
              <a:ext uri="{FF2B5EF4-FFF2-40B4-BE49-F238E27FC236}">
                <a16:creationId xmlns:a16="http://schemas.microsoft.com/office/drawing/2014/main" id="{916F6374-2300-41FF-BA7E-22FADCD95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0864D9E-0A0C-482E-86DE-9C4E729C3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8"/>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0DBB52-1656-AE45-245C-A10F57861879}"/>
              </a:ext>
            </a:extLst>
          </p:cNvPr>
          <p:cNvSpPr>
            <a:spLocks noGrp="1"/>
          </p:cNvSpPr>
          <p:nvPr>
            <p:ph type="title"/>
          </p:nvPr>
        </p:nvSpPr>
        <p:spPr>
          <a:xfrm>
            <a:off x="847726" y="579694"/>
            <a:ext cx="3910046" cy="2930269"/>
          </a:xfrm>
        </p:spPr>
        <p:txBody>
          <a:bodyPr vert="horz" lIns="91440" tIns="45720" rIns="91440" bIns="45720" rtlCol="0" anchor="b">
            <a:normAutofit/>
          </a:bodyPr>
          <a:lstStyle/>
          <a:p>
            <a:r>
              <a:rPr lang="en-US" sz="5200" b="1"/>
              <a:t>Esophagitis Image Class</a:t>
            </a:r>
          </a:p>
        </p:txBody>
      </p:sp>
      <p:grpSp>
        <p:nvGrpSpPr>
          <p:cNvPr id="24" name="Group 23">
            <a:extLst>
              <a:ext uri="{FF2B5EF4-FFF2-40B4-BE49-F238E27FC236}">
                <a16:creationId xmlns:a16="http://schemas.microsoft.com/office/drawing/2014/main" id="{55AB4E6D-DF14-460C-9AFF-1078458935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71535" y="-6437"/>
            <a:ext cx="6400800" cy="6864437"/>
            <a:chOff x="5171535" y="-6437"/>
            <a:chExt cx="6400800" cy="6864437"/>
          </a:xfrm>
        </p:grpSpPr>
        <p:cxnSp>
          <p:nvCxnSpPr>
            <p:cNvPr id="25" name="Straight Connector 24">
              <a:extLst>
                <a:ext uri="{FF2B5EF4-FFF2-40B4-BE49-F238E27FC236}">
                  <a16:creationId xmlns:a16="http://schemas.microsoft.com/office/drawing/2014/main" id="{658C3964-BF34-4211-835A-24B827B779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581337"/>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C498194-83A5-4CCE-AA0B-12C3FE68EE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76734"/>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125AC6-B711-4F7C-B0D2-8369A8D671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5171535" y="0"/>
              <a:ext cx="0"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543B8FC-DC9A-4AC0-BF25-85AF5B4944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11DDAE9-A410-4735-8FF2-86DA55E82F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3429000"/>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4" name="Content Placeholder 3" descr="A close-up of a human body&#10;&#10;Description automatically generated">
            <a:extLst>
              <a:ext uri="{FF2B5EF4-FFF2-40B4-BE49-F238E27FC236}">
                <a16:creationId xmlns:a16="http://schemas.microsoft.com/office/drawing/2014/main" id="{0466DAFD-C87D-CE11-4E17-FDF7E05E063B}"/>
              </a:ext>
            </a:extLst>
          </p:cNvPr>
          <p:cNvPicPr>
            <a:picLocks noGrp="1" noChangeAspect="1"/>
          </p:cNvPicPr>
          <p:nvPr>
            <p:ph idx="1"/>
          </p:nvPr>
        </p:nvPicPr>
        <p:blipFill>
          <a:blip r:embed="rId2"/>
          <a:stretch>
            <a:fillRect/>
          </a:stretch>
        </p:blipFill>
        <p:spPr>
          <a:xfrm>
            <a:off x="6770894" y="778084"/>
            <a:ext cx="3152068" cy="2521655"/>
          </a:xfrm>
          <a:prstGeom prst="rect">
            <a:avLst/>
          </a:prstGeom>
        </p:spPr>
      </p:pic>
      <p:pic>
        <p:nvPicPr>
          <p:cNvPr id="5" name="Picture 4" descr="A close-up of a large intestine&#10;&#10;Description automatically generated">
            <a:extLst>
              <a:ext uri="{FF2B5EF4-FFF2-40B4-BE49-F238E27FC236}">
                <a16:creationId xmlns:a16="http://schemas.microsoft.com/office/drawing/2014/main" id="{AE51FFFE-180E-BDB8-B710-0A86548E8A39}"/>
              </a:ext>
            </a:extLst>
          </p:cNvPr>
          <p:cNvPicPr>
            <a:picLocks noChangeAspect="1"/>
          </p:cNvPicPr>
          <p:nvPr/>
        </p:nvPicPr>
        <p:blipFill>
          <a:blip r:embed="rId3"/>
          <a:stretch>
            <a:fillRect/>
          </a:stretch>
        </p:blipFill>
        <p:spPr>
          <a:xfrm>
            <a:off x="6789095" y="3602038"/>
            <a:ext cx="3152068" cy="2521655"/>
          </a:xfrm>
          <a:prstGeom prst="rect">
            <a:avLst/>
          </a:prstGeom>
        </p:spPr>
      </p:pic>
    </p:spTree>
    <p:extLst>
      <p:ext uri="{BB962C8B-B14F-4D97-AF65-F5344CB8AC3E}">
        <p14:creationId xmlns:p14="http://schemas.microsoft.com/office/powerpoint/2010/main" val="432471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3" name="Straight Connector 12">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a:p>
          </p:txBody>
        </p:sp>
        <p:sp>
          <p:nvSpPr>
            <p:cNvPr id="18"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a:p>
          </p:txBody>
        </p:sp>
      </p:grpSp>
      <p:sp>
        <p:nvSpPr>
          <p:cNvPr id="20" name="Rectangle 19">
            <a:extLst>
              <a:ext uri="{FF2B5EF4-FFF2-40B4-BE49-F238E27FC236}">
                <a16:creationId xmlns:a16="http://schemas.microsoft.com/office/drawing/2014/main" id="{916F6374-2300-41FF-BA7E-22FADCD95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0864D9E-0A0C-482E-86DE-9C4E729C3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8"/>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0F71D3-1F2F-6B90-0AC7-C0CAE132BDF3}"/>
              </a:ext>
            </a:extLst>
          </p:cNvPr>
          <p:cNvSpPr>
            <a:spLocks noGrp="1"/>
          </p:cNvSpPr>
          <p:nvPr>
            <p:ph type="title"/>
          </p:nvPr>
        </p:nvSpPr>
        <p:spPr>
          <a:xfrm>
            <a:off x="847726" y="579694"/>
            <a:ext cx="3910046" cy="2930269"/>
          </a:xfrm>
        </p:spPr>
        <p:txBody>
          <a:bodyPr vert="horz" lIns="91440" tIns="45720" rIns="91440" bIns="45720" rtlCol="0" anchor="b">
            <a:normAutofit/>
          </a:bodyPr>
          <a:lstStyle/>
          <a:p>
            <a:r>
              <a:rPr lang="en-US" sz="5200" b="1"/>
              <a:t>Polyps Image Class</a:t>
            </a:r>
          </a:p>
        </p:txBody>
      </p:sp>
      <p:grpSp>
        <p:nvGrpSpPr>
          <p:cNvPr id="24" name="Group 23">
            <a:extLst>
              <a:ext uri="{FF2B5EF4-FFF2-40B4-BE49-F238E27FC236}">
                <a16:creationId xmlns:a16="http://schemas.microsoft.com/office/drawing/2014/main" id="{55AB4E6D-DF14-460C-9AFF-1078458935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71535" y="-6437"/>
            <a:ext cx="6400800" cy="6864437"/>
            <a:chOff x="5171535" y="-6437"/>
            <a:chExt cx="6400800" cy="6864437"/>
          </a:xfrm>
        </p:grpSpPr>
        <p:cxnSp>
          <p:nvCxnSpPr>
            <p:cNvPr id="25" name="Straight Connector 24">
              <a:extLst>
                <a:ext uri="{FF2B5EF4-FFF2-40B4-BE49-F238E27FC236}">
                  <a16:creationId xmlns:a16="http://schemas.microsoft.com/office/drawing/2014/main" id="{658C3964-BF34-4211-835A-24B827B779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581337"/>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C498194-83A5-4CCE-AA0B-12C3FE68EE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76734"/>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125AC6-B711-4F7C-B0D2-8369A8D671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5171535" y="0"/>
              <a:ext cx="0"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543B8FC-DC9A-4AC0-BF25-85AF5B4944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11DDAE9-A410-4735-8FF2-86DA55E82F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3429000"/>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5" name="Picture 4" descr="A close up of a person&amp;#39;s body&#10;&#10;Description automatically generated">
            <a:extLst>
              <a:ext uri="{FF2B5EF4-FFF2-40B4-BE49-F238E27FC236}">
                <a16:creationId xmlns:a16="http://schemas.microsoft.com/office/drawing/2014/main" id="{3EF7AF41-1392-0CCB-E2C0-5B3B97AA81FE}"/>
              </a:ext>
            </a:extLst>
          </p:cNvPr>
          <p:cNvPicPr>
            <a:picLocks noChangeAspect="1"/>
          </p:cNvPicPr>
          <p:nvPr/>
        </p:nvPicPr>
        <p:blipFill>
          <a:blip r:embed="rId2"/>
          <a:stretch>
            <a:fillRect/>
          </a:stretch>
        </p:blipFill>
        <p:spPr>
          <a:xfrm>
            <a:off x="6770894" y="778084"/>
            <a:ext cx="3152068" cy="2521655"/>
          </a:xfrm>
          <a:prstGeom prst="rect">
            <a:avLst/>
          </a:prstGeom>
        </p:spPr>
      </p:pic>
      <p:pic>
        <p:nvPicPr>
          <p:cNvPr id="4" name="Content Placeholder 3" descr="A close up of an organ&#10;&#10;Description automatically generated">
            <a:extLst>
              <a:ext uri="{FF2B5EF4-FFF2-40B4-BE49-F238E27FC236}">
                <a16:creationId xmlns:a16="http://schemas.microsoft.com/office/drawing/2014/main" id="{A273B97A-76A3-46C6-3614-6BF3CEF7C61B}"/>
              </a:ext>
            </a:extLst>
          </p:cNvPr>
          <p:cNvPicPr>
            <a:picLocks noGrp="1" noChangeAspect="1"/>
          </p:cNvPicPr>
          <p:nvPr>
            <p:ph idx="1"/>
          </p:nvPr>
        </p:nvPicPr>
        <p:blipFill>
          <a:blip r:embed="rId3"/>
          <a:stretch>
            <a:fillRect/>
          </a:stretch>
        </p:blipFill>
        <p:spPr>
          <a:xfrm>
            <a:off x="6789095" y="3602038"/>
            <a:ext cx="3152068" cy="2521655"/>
          </a:xfrm>
          <a:prstGeom prst="rect">
            <a:avLst/>
          </a:prstGeom>
        </p:spPr>
      </p:pic>
    </p:spTree>
    <p:extLst>
      <p:ext uri="{BB962C8B-B14F-4D97-AF65-F5344CB8AC3E}">
        <p14:creationId xmlns:p14="http://schemas.microsoft.com/office/powerpoint/2010/main" val="1808159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2" name="Straight Connector 11">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a:p>
          </p:txBody>
        </p:sp>
        <p:sp>
          <p:nvSpPr>
            <p:cNvPr id="17"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a:p>
          </p:txBody>
        </p:sp>
      </p:grpSp>
      <p:sp>
        <p:nvSpPr>
          <p:cNvPr id="19" name="Rectangle 18">
            <a:extLst>
              <a:ext uri="{FF2B5EF4-FFF2-40B4-BE49-F238E27FC236}">
                <a16:creationId xmlns:a16="http://schemas.microsoft.com/office/drawing/2014/main" id="{916F6374-2300-41FF-BA7E-22FADCD95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0864D9E-0A0C-482E-86DE-9C4E729C3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8"/>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237436-CAF2-6F21-7209-E76C578E69B4}"/>
              </a:ext>
            </a:extLst>
          </p:cNvPr>
          <p:cNvSpPr>
            <a:spLocks noGrp="1"/>
          </p:cNvSpPr>
          <p:nvPr>
            <p:ph type="title"/>
          </p:nvPr>
        </p:nvSpPr>
        <p:spPr>
          <a:xfrm>
            <a:off x="847726" y="579694"/>
            <a:ext cx="3910046" cy="2930269"/>
          </a:xfrm>
        </p:spPr>
        <p:txBody>
          <a:bodyPr vert="horz" lIns="91440" tIns="45720" rIns="91440" bIns="45720" rtlCol="0" anchor="b">
            <a:normAutofit/>
          </a:bodyPr>
          <a:lstStyle/>
          <a:p>
            <a:r>
              <a:rPr lang="en-US" sz="5200" b="1"/>
              <a:t>Proposed Methodology Diagram</a:t>
            </a:r>
          </a:p>
        </p:txBody>
      </p:sp>
      <p:grpSp>
        <p:nvGrpSpPr>
          <p:cNvPr id="23" name="Group 22">
            <a:extLst>
              <a:ext uri="{FF2B5EF4-FFF2-40B4-BE49-F238E27FC236}">
                <a16:creationId xmlns:a16="http://schemas.microsoft.com/office/drawing/2014/main" id="{859EF20D-5821-4F54-BD14-AB7D16330F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71535" y="-6437"/>
            <a:ext cx="6400800" cy="6864437"/>
            <a:chOff x="5171535" y="-6437"/>
            <a:chExt cx="6400800" cy="6864437"/>
          </a:xfrm>
        </p:grpSpPr>
        <p:cxnSp>
          <p:nvCxnSpPr>
            <p:cNvPr id="24" name="Straight Connector 23">
              <a:extLst>
                <a:ext uri="{FF2B5EF4-FFF2-40B4-BE49-F238E27FC236}">
                  <a16:creationId xmlns:a16="http://schemas.microsoft.com/office/drawing/2014/main" id="{658C3964-BF34-4211-835A-24B827B779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581337"/>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C498194-83A5-4CCE-AA0B-12C3FE68EE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76734"/>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125AC6-B711-4F7C-B0D2-8369A8D671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5171535" y="0"/>
              <a:ext cx="0"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543B8FC-DC9A-4AC0-BF25-85AF5B4944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5" name="TextBox 4">
            <a:extLst>
              <a:ext uri="{FF2B5EF4-FFF2-40B4-BE49-F238E27FC236}">
                <a16:creationId xmlns:a16="http://schemas.microsoft.com/office/drawing/2014/main" id="{9F6385DC-2AF2-E8C1-71F5-DAEEBDBBA28D}"/>
              </a:ext>
            </a:extLst>
          </p:cNvPr>
          <p:cNvSpPr txBox="1"/>
          <p:nvPr/>
        </p:nvSpPr>
        <p:spPr>
          <a:xfrm>
            <a:off x="6907695" y="5405782"/>
            <a:ext cx="342789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a:latin typeface="Times New Roman"/>
                <a:ea typeface="Times New Roman"/>
                <a:cs typeface="Times New Roman"/>
              </a:rPr>
              <a:t>Model Architecture Multi-fused CNN</a:t>
            </a:r>
            <a:endParaRPr lang="en-US" sz="1600" b="1"/>
          </a:p>
        </p:txBody>
      </p:sp>
      <p:pic>
        <p:nvPicPr>
          <p:cNvPr id="7" name="Content Placeholder 6">
            <a:extLst>
              <a:ext uri="{FF2B5EF4-FFF2-40B4-BE49-F238E27FC236}">
                <a16:creationId xmlns:a16="http://schemas.microsoft.com/office/drawing/2014/main" id="{E3FDFDA0-B5DD-FC14-B030-6D8C602B5669}"/>
              </a:ext>
            </a:extLst>
          </p:cNvPr>
          <p:cNvPicPr>
            <a:picLocks noGrp="1" noChangeAspect="1"/>
          </p:cNvPicPr>
          <p:nvPr>
            <p:ph idx="1"/>
          </p:nvPr>
        </p:nvPicPr>
        <p:blipFill>
          <a:blip r:embed="rId2"/>
          <a:stretch>
            <a:fillRect/>
          </a:stretch>
        </p:blipFill>
        <p:spPr>
          <a:xfrm>
            <a:off x="5443518" y="1219590"/>
            <a:ext cx="5830781" cy="3821778"/>
          </a:xfrm>
        </p:spPr>
      </p:pic>
    </p:spTree>
    <p:extLst>
      <p:ext uri="{BB962C8B-B14F-4D97-AF65-F5344CB8AC3E}">
        <p14:creationId xmlns:p14="http://schemas.microsoft.com/office/powerpoint/2010/main" val="2047052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564E-C587-123D-D782-CEF2DEE04F46}"/>
              </a:ext>
            </a:extLst>
          </p:cNvPr>
          <p:cNvSpPr>
            <a:spLocks noGrp="1"/>
          </p:cNvSpPr>
          <p:nvPr>
            <p:ph type="title"/>
          </p:nvPr>
        </p:nvSpPr>
        <p:spPr/>
        <p:txBody>
          <a:bodyPr/>
          <a:lstStyle/>
          <a:p>
            <a:r>
              <a:rPr lang="en-US" b="1"/>
              <a:t>Workings of the Model</a:t>
            </a:r>
          </a:p>
        </p:txBody>
      </p:sp>
      <p:sp>
        <p:nvSpPr>
          <p:cNvPr id="3" name="Content Placeholder 2">
            <a:extLst>
              <a:ext uri="{FF2B5EF4-FFF2-40B4-BE49-F238E27FC236}">
                <a16:creationId xmlns:a16="http://schemas.microsoft.com/office/drawing/2014/main" id="{3E4C5FD0-F7F5-645F-FB96-E14AF08A5B73}"/>
              </a:ext>
            </a:extLst>
          </p:cNvPr>
          <p:cNvSpPr>
            <a:spLocks noGrp="1"/>
          </p:cNvSpPr>
          <p:nvPr>
            <p:ph idx="1"/>
          </p:nvPr>
        </p:nvSpPr>
        <p:spPr>
          <a:xfrm>
            <a:off x="838200" y="1803189"/>
            <a:ext cx="10515600" cy="4479394"/>
          </a:xfrm>
        </p:spPr>
        <p:txBody>
          <a:bodyPr vert="horz" lIns="91440" tIns="45720" rIns="91440" bIns="45720" rtlCol="0" anchor="t">
            <a:normAutofit lnSpcReduction="10000"/>
          </a:bodyPr>
          <a:lstStyle/>
          <a:p>
            <a:r>
              <a:rPr lang="en-US" b="1">
                <a:ea typeface="+mn-lt"/>
                <a:cs typeface="+mn-lt"/>
              </a:rPr>
              <a:t>The architecture is a fusion of three pre-trained models and a convolutional neural network (CNN) specifically designed for the prediction and classification of gastrointestinal diseases. It comprises the following components:</a:t>
            </a:r>
            <a:endParaRPr lang="en-US" b="1"/>
          </a:p>
          <a:p>
            <a:r>
              <a:rPr lang="en-US" b="1">
                <a:ea typeface="+mn-lt"/>
                <a:cs typeface="+mn-lt"/>
              </a:rPr>
              <a:t>Pre-trained models: These models include </a:t>
            </a:r>
            <a:r>
              <a:rPr lang="en-US" b="1" err="1">
                <a:ea typeface="+mn-lt"/>
                <a:cs typeface="+mn-lt"/>
              </a:rPr>
              <a:t>NASNet</a:t>
            </a:r>
            <a:r>
              <a:rPr lang="en-US" b="1">
                <a:ea typeface="+mn-lt"/>
                <a:cs typeface="+mn-lt"/>
              </a:rPr>
              <a:t> Mobile, MobileNetV3 Large, and EfficientNetB7. These models represent state-of-the-art deep learning models, trained on an extensive dataset of images, such as ImageNet. They serve to extract features from the input image, which is a gastrointestinal endoscopy image. </a:t>
            </a:r>
          </a:p>
          <a:p>
            <a:r>
              <a:rPr lang="en-US" b="1">
                <a:ea typeface="+mn-lt"/>
                <a:cs typeface="+mn-lt"/>
              </a:rPr>
              <a:t>The extracted features are high-dimensional vectors that encapsulate the visual information in the image, encompassing aspects like color, texture, shape, and object. Each pre-trained model employs a distinct architecture and set of parameters, enabling them to capture different aspects of the image.</a:t>
            </a:r>
            <a:endParaRPr lang="en-US" b="1"/>
          </a:p>
          <a:p>
            <a:r>
              <a:rPr lang="en-US" b="1">
                <a:ea typeface="+mn-lt"/>
                <a:cs typeface="+mn-lt"/>
              </a:rPr>
              <a:t>The pre-trained models are combined with a CNN tailored for the task of classification. This CNN takes the extracted features as input and processes them further to classify the input image into one of several categories of gastrointestinal diseases.</a:t>
            </a:r>
            <a:endParaRPr lang="en-US" b="1"/>
          </a:p>
        </p:txBody>
      </p:sp>
    </p:spTree>
    <p:extLst>
      <p:ext uri="{BB962C8B-B14F-4D97-AF65-F5344CB8AC3E}">
        <p14:creationId xmlns:p14="http://schemas.microsoft.com/office/powerpoint/2010/main" val="3404164828"/>
      </p:ext>
    </p:extLst>
  </p:cSld>
  <p:clrMapOvr>
    <a:masterClrMapping/>
  </p:clrMapOvr>
</p:sld>
</file>

<file path=ppt/theme/theme1.xml><?xml version="1.0" encoding="utf-8"?>
<a:theme xmlns:a="http://schemas.openxmlformats.org/drawingml/2006/main" name="ArchVTI">
  <a:themeElements>
    <a:clrScheme name="Custom 42">
      <a:dk1>
        <a:sysClr val="windowText" lastClr="000000"/>
      </a:dk1>
      <a:lt1>
        <a:sysClr val="window" lastClr="FFFFFF"/>
      </a:lt1>
      <a:dk2>
        <a:srgbClr val="642626"/>
      </a:dk2>
      <a:lt2>
        <a:srgbClr val="F3F0E9"/>
      </a:lt2>
      <a:accent1>
        <a:srgbClr val="556D6F"/>
      </a:accent1>
      <a:accent2>
        <a:srgbClr val="C05050"/>
      </a:accent2>
      <a:accent3>
        <a:srgbClr val="BF873A"/>
      </a:accent3>
      <a:accent4>
        <a:srgbClr val="D8897E"/>
      </a:accent4>
      <a:accent5>
        <a:srgbClr val="A4976B"/>
      </a:accent5>
      <a:accent6>
        <a:srgbClr val="D49D8C"/>
      </a:accent6>
      <a:hlink>
        <a:srgbClr val="D13D6E"/>
      </a:hlink>
      <a:folHlink>
        <a:srgbClr val="6C9D92"/>
      </a:folHlink>
    </a:clrScheme>
    <a:fontScheme name="Custom 16">
      <a:majorFont>
        <a:latin typeface="Footlight MT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VTI" id="{23FE938F-4DF0-4C94-8546-C2AC6D26660D}" vid="{62E62DA1-385F-4EE3-8841-58A87FAE2068}"/>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ArchVTI</vt:lpstr>
      <vt:lpstr>CSE 3042 - Machine Intelligence for Medical Image Analysis  An ensemble approach to Prediction and Classification of Gastrointestinal diseases</vt:lpstr>
      <vt:lpstr>Abstract</vt:lpstr>
      <vt:lpstr>Introduction</vt:lpstr>
      <vt:lpstr>Normal Image Class</vt:lpstr>
      <vt:lpstr>Ulcer Image Class </vt:lpstr>
      <vt:lpstr>Esophagitis Image Class</vt:lpstr>
      <vt:lpstr>Polyps Image Class</vt:lpstr>
      <vt:lpstr>Proposed Methodology Diagram</vt:lpstr>
      <vt:lpstr>Workings of the Model</vt:lpstr>
      <vt:lpstr>Why CNN?</vt:lpstr>
      <vt:lpstr>Why did we use Multi-Fused Approach?</vt:lpstr>
      <vt:lpstr>NASNet Mobile</vt:lpstr>
      <vt:lpstr>MobileNet V3 Large</vt:lpstr>
      <vt:lpstr>EfficientNet B7</vt:lpstr>
      <vt:lpstr>Research Gaps</vt:lpstr>
      <vt:lpstr>PowerPoint Presentation</vt:lpstr>
      <vt:lpstr>Results and Conclusion</vt:lpstr>
      <vt:lpstr>Confusion Matrix of Model Performance</vt:lpstr>
      <vt:lpstr>Results Table</vt:lpstr>
      <vt:lpstr>Advantages of our Model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6</cp:revision>
  <dcterms:created xsi:type="dcterms:W3CDTF">2023-12-01T11:27:57Z</dcterms:created>
  <dcterms:modified xsi:type="dcterms:W3CDTF">2023-12-02T13:56:31Z</dcterms:modified>
</cp:coreProperties>
</file>