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>
        <p:scale>
          <a:sx n="80" d="100"/>
          <a:sy n="80" d="100"/>
        </p:scale>
        <p:origin x="37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1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C358C0-C44C-498D-A1E1-DE48B4230B7D}" type="datetime1">
              <a:rPr lang="es-ES" smtClean="0"/>
              <a:t>25/11/2019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2B87-2711-4A81-9AC1-A41D13AFD163}" type="datetime1">
              <a:rPr lang="es-ES" smtClean="0"/>
              <a:pPr/>
              <a:t>25/11/2019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06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A84119-8240-4845-BD01-2786B6976425}" type="datetime1">
              <a:rPr lang="es-ES" noProof="0" smtClean="0"/>
              <a:t>25/11/2019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51CC07-C6EA-4B19-B21B-F21CD960CB05}" type="datetime1">
              <a:rPr lang="es-ES" noProof="0" smtClean="0"/>
              <a:t>25/11/2019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155427-7CF5-4CF7-B6B0-39C2418E56E7}" type="datetime1">
              <a:rPr lang="es-ES" noProof="0" smtClean="0"/>
              <a:t>25/11/2019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547786-EEBE-4706-ACD9-FE928A10B11B}" type="datetime1">
              <a:rPr lang="es-ES" noProof="0" smtClean="0"/>
              <a:t>25/11/2019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C03DAB1D-FF88-4B1F-9694-673F0907BE82}" type="datetime1">
              <a:rPr lang="es-ES" noProof="0" smtClean="0"/>
              <a:t>25/11/2019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E7047D-2722-4D09-999A-DD62A657ADBF}" type="datetime1">
              <a:rPr lang="es-ES" noProof="0" smtClean="0"/>
              <a:t>25/11/2019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descripción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E33FB-4060-4D94-A6F0-5780C0264376}" type="datetime1">
              <a:rPr lang="es-ES" noProof="0" smtClean="0"/>
              <a:t>25/11/2019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Marcador de posición de tex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1" name="Marcador de tex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440861-38A6-4A65-9D49-5A3755B00870}" type="datetime1">
              <a:rPr lang="es-ES" noProof="0" smtClean="0"/>
              <a:t>25/11/2019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AC0DC0-7AA0-47B4-8566-3139D7BCA291}" type="datetime1">
              <a:rPr lang="es-ES" noProof="0" smtClean="0"/>
              <a:t>25/11/2019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uadro de tex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Cuadro de tex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6DE5C9-B45B-4EFF-BB41-776A451104B3}" type="datetime1">
              <a:rPr lang="es-ES" noProof="0" smtClean="0"/>
              <a:t>25/11/2019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57C3C-5B5B-4C4B-AF84-C4AD3D8A19F3}" type="datetime1">
              <a:rPr lang="es-ES" noProof="0" smtClean="0"/>
              <a:t>25/11/2019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D45ED-4241-4ADD-AF00-4987BA86337A}" type="datetime1">
              <a:rPr lang="es-ES" noProof="0" smtClean="0"/>
              <a:t>25/11/2019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84F1CF7-BF3F-49C4-9A5C-92E251F1CFD2}" type="datetime1">
              <a:rPr lang="es-ES" noProof="0" smtClean="0"/>
              <a:t>25/11/2019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cono pilar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863" y="2951405"/>
            <a:ext cx="9318262" cy="2421464"/>
          </a:xfrm>
        </p:spPr>
        <p:txBody>
          <a:bodyPr rtlCol="0">
            <a:normAutofit/>
          </a:bodyPr>
          <a:lstStyle/>
          <a:p>
            <a:r>
              <a:rPr lang="es-MX" sz="3000" dirty="0"/>
              <a:t>Factores que conducen a los alumnos de Felipe Carrillo Puerto a abandonar su institución universitaria.</a:t>
            </a:r>
            <a:r>
              <a:rPr lang="es-MX" sz="3200" dirty="0"/>
              <a:t/>
            </a:r>
            <a:br>
              <a:rPr lang="es-MX" sz="3200" dirty="0"/>
            </a:br>
            <a:endParaRPr lang="es-ES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INGENIERÍA EN SISTEMAS COMPUTACIONALES 7”A”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Cronograma de actividades </a:t>
            </a:r>
            <a:endParaRPr lang="es-MX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22" y="1665027"/>
            <a:ext cx="11886145" cy="46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Presupuesto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380196"/>
              </p:ext>
            </p:extLst>
          </p:nvPr>
        </p:nvGraphicFramePr>
        <p:xfrm>
          <a:off x="859412" y="1886337"/>
          <a:ext cx="10493692" cy="37852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{F5AB1C69-6EDB-4FF4-983F-18BD219EF322}</a:tableStyleId>
              </a:tblPr>
              <a:tblGrid>
                <a:gridCol w="1579835">
                  <a:extLst>
                    <a:ext uri="{9D8B030D-6E8A-4147-A177-3AD203B41FA5}">
                      <a16:colId xmlns:a16="http://schemas.microsoft.com/office/drawing/2014/main" val="3150413386"/>
                    </a:ext>
                  </a:extLst>
                </a:gridCol>
                <a:gridCol w="2279989">
                  <a:extLst>
                    <a:ext uri="{9D8B030D-6E8A-4147-A177-3AD203B41FA5}">
                      <a16:colId xmlns:a16="http://schemas.microsoft.com/office/drawing/2014/main" val="665475202"/>
                    </a:ext>
                  </a:extLst>
                </a:gridCol>
                <a:gridCol w="763347">
                  <a:extLst>
                    <a:ext uri="{9D8B030D-6E8A-4147-A177-3AD203B41FA5}">
                      <a16:colId xmlns:a16="http://schemas.microsoft.com/office/drawing/2014/main" val="3573860782"/>
                    </a:ext>
                  </a:extLst>
                </a:gridCol>
                <a:gridCol w="570176">
                  <a:extLst>
                    <a:ext uri="{9D8B030D-6E8A-4147-A177-3AD203B41FA5}">
                      <a16:colId xmlns:a16="http://schemas.microsoft.com/office/drawing/2014/main" val="1804433623"/>
                    </a:ext>
                  </a:extLst>
                </a:gridCol>
                <a:gridCol w="573767">
                  <a:extLst>
                    <a:ext uri="{9D8B030D-6E8A-4147-A177-3AD203B41FA5}">
                      <a16:colId xmlns:a16="http://schemas.microsoft.com/office/drawing/2014/main" val="2764393484"/>
                    </a:ext>
                  </a:extLst>
                </a:gridCol>
                <a:gridCol w="916304">
                  <a:extLst>
                    <a:ext uri="{9D8B030D-6E8A-4147-A177-3AD203B41FA5}">
                      <a16:colId xmlns:a16="http://schemas.microsoft.com/office/drawing/2014/main" val="2261383252"/>
                    </a:ext>
                  </a:extLst>
                </a:gridCol>
                <a:gridCol w="858138">
                  <a:extLst>
                    <a:ext uri="{9D8B030D-6E8A-4147-A177-3AD203B41FA5}">
                      <a16:colId xmlns:a16="http://schemas.microsoft.com/office/drawing/2014/main" val="1058124417"/>
                    </a:ext>
                  </a:extLst>
                </a:gridCol>
                <a:gridCol w="916304">
                  <a:extLst>
                    <a:ext uri="{9D8B030D-6E8A-4147-A177-3AD203B41FA5}">
                      <a16:colId xmlns:a16="http://schemas.microsoft.com/office/drawing/2014/main" val="3900259144"/>
                    </a:ext>
                  </a:extLst>
                </a:gridCol>
                <a:gridCol w="818642">
                  <a:extLst>
                    <a:ext uri="{9D8B030D-6E8A-4147-A177-3AD203B41FA5}">
                      <a16:colId xmlns:a16="http://schemas.microsoft.com/office/drawing/2014/main" val="782103294"/>
                    </a:ext>
                  </a:extLst>
                </a:gridCol>
                <a:gridCol w="1217190">
                  <a:extLst>
                    <a:ext uri="{9D8B030D-6E8A-4147-A177-3AD203B41FA5}">
                      <a16:colId xmlns:a16="http://schemas.microsoft.com/office/drawing/2014/main" val="408165085"/>
                    </a:ext>
                  </a:extLst>
                </a:gridCol>
              </a:tblGrid>
              <a:tr h="347967">
                <a:tc gridSpan="10">
                  <a:txBody>
                    <a:bodyPr/>
                    <a:lstStyle/>
                    <a:p>
                      <a:pPr marL="88900" algn="ctr">
                        <a:lnSpc>
                          <a:spcPts val="905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GASTOS DE PERSONAL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42794"/>
                  </a:ext>
                </a:extLst>
              </a:tr>
              <a:tr h="490993">
                <a:tc rowSpan="2"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marL="474980" marR="450215"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CARGO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marL="751840" marR="719455"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NOMBRE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marL="97155" indent="40005" algn="ctr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HORAS</a:t>
                      </a:r>
                      <a:endParaRPr lang="es-MX" sz="1200">
                        <a:effectLst/>
                      </a:endParaRPr>
                    </a:p>
                    <a:p>
                      <a:pPr marL="97155" indent="40005" algn="ctr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 LA SEMANA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marL="55245" marR="38100" algn="ctr">
                        <a:lnSpc>
                          <a:spcPts val="975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HORAS SEMESTRALES UTILIZADAS EN LA</a:t>
                      </a:r>
                      <a:endParaRPr lang="es-MX" sz="1200">
                        <a:effectLst/>
                      </a:endParaRPr>
                    </a:p>
                    <a:p>
                      <a:pPr marL="54610" marR="39370" algn="ctr">
                        <a:lnSpc>
                          <a:spcPts val="905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INVESTIGACIÓN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88900" algn="ctr">
                        <a:lnSpc>
                          <a:spcPts val="905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SALARIOS POR HORAS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88900" algn="ctr">
                        <a:lnSpc>
                          <a:spcPts val="905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SALARIOS SEMESTRALES EN LA INVESTIGACIÓN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88900" algn="ctr">
                        <a:lnSpc>
                          <a:spcPts val="905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TOTAL, SALARIOS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9905293"/>
                  </a:ext>
                </a:extLst>
              </a:tr>
              <a:tr h="34469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10"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SEM. 1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5880" marR="31750"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SEM. 2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95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TOTAL</a:t>
                      </a:r>
                      <a:endParaRPr lang="es-MX" sz="1200">
                        <a:effectLst/>
                      </a:endParaRPr>
                    </a:p>
                    <a:p>
                      <a:pPr marL="52070" algn="ctr">
                        <a:lnSpc>
                          <a:spcPts val="915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HORAS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200660"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SEM. 1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7640"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SEM. 2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34605"/>
                  </a:ext>
                </a:extLst>
              </a:tr>
              <a:tr h="368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INVESTIGADOR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BE AKE CARLOS ENRIQUE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algn="ctr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288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6840" algn="ctr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288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9545" algn="ctr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576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7640" algn="ctr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7640" algn="ctr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$34,560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8910" algn="ctr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$34,560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1450" algn="ctr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$69,120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5155011"/>
                  </a:ext>
                </a:extLst>
              </a:tr>
              <a:tr h="3790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INVESTIGADOR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BLANCO KU ROISER MANUEL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288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684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288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9545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576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764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764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$34,560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891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$34,560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145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$69,120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7032539"/>
                  </a:ext>
                </a:extLst>
              </a:tr>
              <a:tr h="378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INVESTIGADOR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COLLI COLLI EDUARDO MARTÍN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288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684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288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9545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576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764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764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$34,560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891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$34,560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145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$69,120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33329026"/>
                  </a:ext>
                </a:extLst>
              </a:tr>
              <a:tr h="378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INVESTIGADOR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MORA HERRERA ARMANDO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288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684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288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9545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576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764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764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$34,560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891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$34,560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145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$69,120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6824486"/>
                  </a:ext>
                </a:extLst>
              </a:tr>
              <a:tr h="378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INVESTIGADOR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UC GARCIA JOSÉ ARTURO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288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684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288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9545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576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764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764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$34,560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891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$34,560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145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$69,120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5102482"/>
                  </a:ext>
                </a:extLst>
              </a:tr>
              <a:tr h="366754">
                <a:tc>
                  <a:txBody>
                    <a:bodyPr/>
                    <a:lstStyle/>
                    <a:p>
                      <a:pPr marL="1905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PAR EXTERNO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764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764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6891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1450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20895943"/>
                  </a:ext>
                </a:extLst>
              </a:tr>
              <a:tr h="352868">
                <a:tc gridSpan="2">
                  <a:txBody>
                    <a:bodyPr/>
                    <a:lstStyle/>
                    <a:p>
                      <a:pPr marL="835025" algn="ct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TOTAL, GASTOS DE PERSONAL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168910" algn="ct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60 hrs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algn="ct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1,440 hrs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6840" algn="ct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1,440 hrs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51765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2,880 hrs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4986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$600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4986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$172,800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50495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$172,800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54305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$345,600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408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50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Presupuesto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413960"/>
              </p:ext>
            </p:extLst>
          </p:nvPr>
        </p:nvGraphicFramePr>
        <p:xfrm>
          <a:off x="1454318" y="1869600"/>
          <a:ext cx="9303879" cy="424424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{F5AB1C69-6EDB-4FF4-983F-18BD219EF322}</a:tableStyleId>
              </a:tblPr>
              <a:tblGrid>
                <a:gridCol w="2452307">
                  <a:extLst>
                    <a:ext uri="{9D8B030D-6E8A-4147-A177-3AD203B41FA5}">
                      <a16:colId xmlns:a16="http://schemas.microsoft.com/office/drawing/2014/main" val="1945291014"/>
                    </a:ext>
                  </a:extLst>
                </a:gridCol>
                <a:gridCol w="799388">
                  <a:extLst>
                    <a:ext uri="{9D8B030D-6E8A-4147-A177-3AD203B41FA5}">
                      <a16:colId xmlns:a16="http://schemas.microsoft.com/office/drawing/2014/main" val="2140260455"/>
                    </a:ext>
                  </a:extLst>
                </a:gridCol>
                <a:gridCol w="799388">
                  <a:extLst>
                    <a:ext uri="{9D8B030D-6E8A-4147-A177-3AD203B41FA5}">
                      <a16:colId xmlns:a16="http://schemas.microsoft.com/office/drawing/2014/main" val="529137339"/>
                    </a:ext>
                  </a:extLst>
                </a:gridCol>
                <a:gridCol w="796379">
                  <a:extLst>
                    <a:ext uri="{9D8B030D-6E8A-4147-A177-3AD203B41FA5}">
                      <a16:colId xmlns:a16="http://schemas.microsoft.com/office/drawing/2014/main" val="4107632142"/>
                    </a:ext>
                  </a:extLst>
                </a:gridCol>
                <a:gridCol w="597096">
                  <a:extLst>
                    <a:ext uri="{9D8B030D-6E8A-4147-A177-3AD203B41FA5}">
                      <a16:colId xmlns:a16="http://schemas.microsoft.com/office/drawing/2014/main" val="2948538414"/>
                    </a:ext>
                  </a:extLst>
                </a:gridCol>
                <a:gridCol w="600857">
                  <a:extLst>
                    <a:ext uri="{9D8B030D-6E8A-4147-A177-3AD203B41FA5}">
                      <a16:colId xmlns:a16="http://schemas.microsoft.com/office/drawing/2014/main" val="4202264588"/>
                    </a:ext>
                  </a:extLst>
                </a:gridCol>
                <a:gridCol w="1274659">
                  <a:extLst>
                    <a:ext uri="{9D8B030D-6E8A-4147-A177-3AD203B41FA5}">
                      <a16:colId xmlns:a16="http://schemas.microsoft.com/office/drawing/2014/main" val="3935127845"/>
                    </a:ext>
                  </a:extLst>
                </a:gridCol>
                <a:gridCol w="709146">
                  <a:extLst>
                    <a:ext uri="{9D8B030D-6E8A-4147-A177-3AD203B41FA5}">
                      <a16:colId xmlns:a16="http://schemas.microsoft.com/office/drawing/2014/main" val="28439705"/>
                    </a:ext>
                  </a:extLst>
                </a:gridCol>
                <a:gridCol w="1274659">
                  <a:extLst>
                    <a:ext uri="{9D8B030D-6E8A-4147-A177-3AD203B41FA5}">
                      <a16:colId xmlns:a16="http://schemas.microsoft.com/office/drawing/2014/main" val="3717213280"/>
                    </a:ext>
                  </a:extLst>
                </a:gridCol>
              </a:tblGrid>
              <a:tr h="345399"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EQUIPOS Y MATERIALES</a:t>
                      </a:r>
                      <a:endParaRPr lang="es-MX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61823"/>
                  </a:ext>
                </a:extLst>
              </a:tr>
              <a:tr h="536144">
                <a:tc rowSpan="2">
                  <a:txBody>
                    <a:bodyPr/>
                    <a:lstStyle/>
                    <a:p>
                      <a:pPr marR="781050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EQUIPO / MATERIAL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334010"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CATEGORIA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</a:endParaRPr>
                    </a:p>
                    <a:p>
                      <a:pPr marL="78105" marR="48260" indent="86995" algn="ctr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CANT. EQUIPOS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marL="53975" marR="39370"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HORAS SEMESTRALES UTILIZADAS EN LA</a:t>
                      </a:r>
                      <a:endParaRPr lang="es-MX" sz="1400">
                        <a:effectLst/>
                      </a:endParaRPr>
                    </a:p>
                    <a:p>
                      <a:pPr marL="52705" marR="39370" algn="ctr">
                        <a:lnSpc>
                          <a:spcPts val="905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INVESTIGACIÓN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</a:endParaRPr>
                    </a:p>
                    <a:p>
                      <a:pPr marL="132715" indent="-31750" algn="ctr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PRECIO POR EQUIPO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TOTAL, PRECIO EQUIPOS</a:t>
                      </a:r>
                      <a:endParaRPr lang="es-MX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5418568"/>
                  </a:ext>
                </a:extLst>
              </a:tr>
              <a:tr h="34215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170">
                        <a:spcBef>
                          <a:spcPts val="49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COMPRA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algn="just">
                        <a:spcBef>
                          <a:spcPts val="49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EXISTENTE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 algn="ctr">
                        <a:spcBef>
                          <a:spcPts val="49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SEM. 1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975" marR="32385" algn="ctr">
                        <a:spcBef>
                          <a:spcPts val="49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SEM. 2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95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MX" sz="1400">
                        <a:effectLst/>
                      </a:endParaRPr>
                    </a:p>
                    <a:p>
                      <a:pPr marL="50800" algn="ctr">
                        <a:lnSpc>
                          <a:spcPts val="915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MX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185395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COMPUTADORA PORTATIL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X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288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288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576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$12,000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2720" algn="ctr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$60,000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3951682"/>
                  </a:ext>
                </a:extLst>
              </a:tr>
              <a:tr h="3526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MATERIALES IMPRESOS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X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500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288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288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576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$2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272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$1,000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4831418"/>
                  </a:ext>
                </a:extLst>
              </a:tr>
              <a:tr h="3526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GRABADORA DIGITAL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X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288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288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576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$4,330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272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$8,660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63075999"/>
                  </a:ext>
                </a:extLst>
              </a:tr>
              <a:tr h="3526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LIBRETA DE OBSERVACIONES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X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288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288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576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$20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272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$100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7248080"/>
                  </a:ext>
                </a:extLst>
              </a:tr>
              <a:tr h="352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272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55145254"/>
                  </a:ext>
                </a:extLst>
              </a:tr>
              <a:tr h="352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272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6174394"/>
                  </a:ext>
                </a:extLst>
              </a:tr>
              <a:tr h="352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272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6075311"/>
                  </a:ext>
                </a:extLst>
              </a:tr>
              <a:tr h="3413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2720" algn="ctr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4304837"/>
                  </a:ext>
                </a:extLst>
              </a:tr>
              <a:tr h="206753">
                <a:tc gridSpan="3">
                  <a:txBody>
                    <a:bodyPr/>
                    <a:lstStyle/>
                    <a:p>
                      <a:pPr marL="681355" algn="ct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TOTAL, COMPUTADORES Y EQUIPOS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170180" algn="ct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  512 Pzs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2395" algn="ct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935" algn="ct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0607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$16,352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54305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$69,760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082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Presupuesto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562341"/>
              </p:ext>
            </p:extLst>
          </p:nvPr>
        </p:nvGraphicFramePr>
        <p:xfrm>
          <a:off x="1684537" y="1720728"/>
          <a:ext cx="8843442" cy="30718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{F5AB1C69-6EDB-4FF4-983F-18BD219EF322}</a:tableStyleId>
              </a:tblPr>
              <a:tblGrid>
                <a:gridCol w="2626015">
                  <a:extLst>
                    <a:ext uri="{9D8B030D-6E8A-4147-A177-3AD203B41FA5}">
                      <a16:colId xmlns:a16="http://schemas.microsoft.com/office/drawing/2014/main" val="2213509036"/>
                    </a:ext>
                  </a:extLst>
                </a:gridCol>
                <a:gridCol w="2570366">
                  <a:extLst>
                    <a:ext uri="{9D8B030D-6E8A-4147-A177-3AD203B41FA5}">
                      <a16:colId xmlns:a16="http://schemas.microsoft.com/office/drawing/2014/main" val="3895190387"/>
                    </a:ext>
                  </a:extLst>
                </a:gridCol>
                <a:gridCol w="640373">
                  <a:extLst>
                    <a:ext uri="{9D8B030D-6E8A-4147-A177-3AD203B41FA5}">
                      <a16:colId xmlns:a16="http://schemas.microsoft.com/office/drawing/2014/main" val="1010403005"/>
                    </a:ext>
                  </a:extLst>
                </a:gridCol>
                <a:gridCol w="647631">
                  <a:extLst>
                    <a:ext uri="{9D8B030D-6E8A-4147-A177-3AD203B41FA5}">
                      <a16:colId xmlns:a16="http://schemas.microsoft.com/office/drawing/2014/main" val="2143655707"/>
                    </a:ext>
                  </a:extLst>
                </a:gridCol>
                <a:gridCol w="647631">
                  <a:extLst>
                    <a:ext uri="{9D8B030D-6E8A-4147-A177-3AD203B41FA5}">
                      <a16:colId xmlns:a16="http://schemas.microsoft.com/office/drawing/2014/main" val="713700524"/>
                    </a:ext>
                  </a:extLst>
                </a:gridCol>
                <a:gridCol w="760544">
                  <a:extLst>
                    <a:ext uri="{9D8B030D-6E8A-4147-A177-3AD203B41FA5}">
                      <a16:colId xmlns:a16="http://schemas.microsoft.com/office/drawing/2014/main" val="1139574007"/>
                    </a:ext>
                  </a:extLst>
                </a:gridCol>
                <a:gridCol w="950882">
                  <a:extLst>
                    <a:ext uri="{9D8B030D-6E8A-4147-A177-3AD203B41FA5}">
                      <a16:colId xmlns:a16="http://schemas.microsoft.com/office/drawing/2014/main" val="3670896134"/>
                    </a:ext>
                  </a:extLst>
                </a:gridCol>
              </a:tblGrid>
              <a:tr h="202859">
                <a:tc gridSpan="7">
                  <a:txBody>
                    <a:bodyPr/>
                    <a:lstStyle/>
                    <a:p>
                      <a:pPr marL="236220" marR="22225" indent="-195580" algn="ctr">
                        <a:lnSpc>
                          <a:spcPct val="113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SALIDAS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880188"/>
                  </a:ext>
                </a:extLst>
              </a:tr>
              <a:tr h="612258">
                <a:tc rowSpan="2"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MX" sz="1400">
                        <a:effectLst/>
                      </a:endParaRPr>
                    </a:p>
                    <a:p>
                      <a:pPr marL="885190" marR="862330"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ITEM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MX" sz="1400">
                        <a:effectLst/>
                      </a:endParaRPr>
                    </a:p>
                    <a:p>
                      <a:pPr marL="618490"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DESCRIPCIÓN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marL="90170" algn="ctr">
                        <a:lnSpc>
                          <a:spcPts val="815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</a:endParaRPr>
                    </a:p>
                    <a:p>
                      <a:pPr marL="90170"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CANTIDADES A UTILIZAR POR SEMESTRE</a:t>
                      </a:r>
                      <a:endParaRPr lang="es-MX" sz="1400">
                        <a:effectLst/>
                      </a:endParaRPr>
                    </a:p>
                    <a:p>
                      <a:pPr marL="90170" algn="ctr">
                        <a:lnSpc>
                          <a:spcPts val="815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4765" indent="76200" algn="ctr">
                        <a:lnSpc>
                          <a:spcPct val="113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VALOR UNITARIO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236220" marR="22225" indent="-195580" algn="ctr">
                        <a:lnSpc>
                          <a:spcPct val="113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 </a:t>
                      </a:r>
                      <a:endParaRPr lang="es-MX" sz="1400">
                        <a:effectLst/>
                      </a:endParaRPr>
                    </a:p>
                    <a:p>
                      <a:pPr marL="236220" marR="22225" indent="-195580" algn="ctr">
                        <a:lnSpc>
                          <a:spcPct val="113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POR ITEM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2541780"/>
                  </a:ext>
                </a:extLst>
              </a:tr>
              <a:tr h="34081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algn="ctr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SEM. 1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5880" marR="30480" algn="ctr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SEM. 2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MX" sz="1400">
                        <a:effectLst/>
                      </a:endParaRPr>
                    </a:p>
                    <a:p>
                      <a:pPr marL="52705" algn="ctr">
                        <a:lnSpc>
                          <a:spcPts val="965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46704"/>
                  </a:ext>
                </a:extLst>
              </a:tr>
              <a:tr h="359066">
                <a:tc>
                  <a:txBody>
                    <a:bodyPr/>
                    <a:lstStyle/>
                    <a:p>
                      <a:pPr marL="26035" algn="ctr"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TRANSPORTES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VEHICULO PARA TRANSLADOS A DONDE SE APLICARÁ LAS ENCUESTAS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24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$120,000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0815" algn="ctr"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$120,000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8661998"/>
                  </a:ext>
                </a:extLst>
              </a:tr>
              <a:tr h="328702">
                <a:tc>
                  <a:txBody>
                    <a:bodyPr/>
                    <a:lstStyle/>
                    <a:p>
                      <a:pPr marL="26035" algn="ctr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ALOJAMIENTOS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VIVIENDA O CUARTO DE HOSPEDAJE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24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$1,200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0815" algn="ctr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$2,400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7365632"/>
                  </a:ext>
                </a:extLst>
              </a:tr>
              <a:tr h="359066">
                <a:tc>
                  <a:txBody>
                    <a:bodyPr/>
                    <a:lstStyle/>
                    <a:p>
                      <a:pPr marL="26035" algn="ctr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VIATICOS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MEDICINAS Y KIT DE PRIMEROS AUXILIOS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/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$200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0815" algn="ctr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$400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2198333"/>
                  </a:ext>
                </a:extLst>
              </a:tr>
              <a:tr h="328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GASOLINA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COMBUSTIBLE PARA EL TRANSPORTE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24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$500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0815" algn="ctr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$1,000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6933533"/>
                  </a:ext>
                </a:extLst>
              </a:tr>
              <a:tr h="359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COMESTIBLES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COMIDA PARA EL PERSONAL DE LA INVESTIGACIÓN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6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$2,000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0815" algn="ctr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$10,000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255039"/>
                  </a:ext>
                </a:extLst>
              </a:tr>
              <a:tr h="157486">
                <a:tc gridSpan="2">
                  <a:txBody>
                    <a:bodyPr/>
                    <a:lstStyle/>
                    <a:p>
                      <a:pPr marL="1250315" marR="1232535" algn="ctr">
                        <a:lnSpc>
                          <a:spcPts val="875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TOTAL, SALIDAS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3665" algn="ctr">
                        <a:lnSpc>
                          <a:spcPts val="875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8745" algn="ctr">
                        <a:lnSpc>
                          <a:spcPts val="875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07975" algn="ctr">
                        <a:lnSpc>
                          <a:spcPts val="855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$123,900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ts val="855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$133,800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622134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58133"/>
              </p:ext>
            </p:extLst>
          </p:nvPr>
        </p:nvGraphicFramePr>
        <p:xfrm>
          <a:off x="1062384" y="5010859"/>
          <a:ext cx="10099132" cy="70414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{F5AB1C69-6EDB-4FF4-983F-18BD219EF322}</a:tableStyleId>
              </a:tblPr>
              <a:tblGrid>
                <a:gridCol w="5049566">
                  <a:extLst>
                    <a:ext uri="{9D8B030D-6E8A-4147-A177-3AD203B41FA5}">
                      <a16:colId xmlns:a16="http://schemas.microsoft.com/office/drawing/2014/main" val="477408528"/>
                    </a:ext>
                  </a:extLst>
                </a:gridCol>
                <a:gridCol w="5049566">
                  <a:extLst>
                    <a:ext uri="{9D8B030D-6E8A-4147-A177-3AD203B41FA5}">
                      <a16:colId xmlns:a16="http://schemas.microsoft.com/office/drawing/2014/main" val="2580667452"/>
                    </a:ext>
                  </a:extLst>
                </a:gridCol>
              </a:tblGrid>
              <a:tr h="234714">
                <a:tc gridSpan="2">
                  <a:txBody>
                    <a:bodyPr/>
                    <a:lstStyle/>
                    <a:p>
                      <a:pPr marR="165100" algn="ct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PRESUPUETO FINAL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65005"/>
                  </a:ext>
                </a:extLst>
              </a:tr>
              <a:tr h="234714">
                <a:tc>
                  <a:txBody>
                    <a:bodyPr/>
                    <a:lstStyle/>
                    <a:p>
                      <a:pPr marR="165100" algn="ct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TOTAL POR UNIDADES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0" algn="ct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TOTAL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3834289"/>
                  </a:ext>
                </a:extLst>
              </a:tr>
              <a:tr h="234714">
                <a:tc>
                  <a:txBody>
                    <a:bodyPr/>
                    <a:lstStyle/>
                    <a:p>
                      <a:pPr marR="165100" algn="ct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$313,052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0" algn="ctr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$549,160</a:t>
                      </a: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6492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7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Fuentes de información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algn="just"/>
            <a:r>
              <a:rPr lang="es-MX" sz="2300" dirty="0"/>
              <a:t>Amador, M. G. (29 de </a:t>
            </a:r>
            <a:r>
              <a:rPr lang="es-MX" sz="2300" dirty="0" err="1"/>
              <a:t>May</a:t>
            </a:r>
            <a:r>
              <a:rPr lang="es-MX" sz="2300" dirty="0"/>
              <a:t> de 2009). Metodología de la investigación. Obtenido de La Entrevista En </a:t>
            </a:r>
            <a:r>
              <a:rPr lang="es-MX" sz="2300" dirty="0" err="1"/>
              <a:t>Investigacion</a:t>
            </a:r>
            <a:r>
              <a:rPr lang="es-MX" sz="2300" dirty="0"/>
              <a:t>: manuelgalan.blogspot.com</a:t>
            </a:r>
          </a:p>
          <a:p>
            <a:pPr algn="just"/>
            <a:r>
              <a:rPr lang="en-US" sz="2300" dirty="0"/>
              <a:t>(22 de March de 2008). Methods of data collection in qualitative research: interviews and focus groups. British Dental Journal, </a:t>
            </a:r>
            <a:r>
              <a:rPr lang="en-US" sz="2300" dirty="0" err="1"/>
              <a:t>págs</a:t>
            </a:r>
            <a:r>
              <a:rPr lang="en-US" sz="2300" dirty="0"/>
              <a:t>. 291 – 295.</a:t>
            </a:r>
            <a:endParaRPr lang="es-MX" sz="2300" dirty="0"/>
          </a:p>
          <a:p>
            <a:pPr algn="just"/>
            <a:r>
              <a:rPr lang="en-US" sz="2300" dirty="0" err="1"/>
              <a:t>Dudovskiy</a:t>
            </a:r>
            <a:r>
              <a:rPr lang="en-US" sz="2300" dirty="0"/>
              <a:t>, J. (2017). Research Methodology. </a:t>
            </a:r>
            <a:r>
              <a:rPr lang="en-US" sz="2300" dirty="0" err="1"/>
              <a:t>Obtenido</a:t>
            </a:r>
            <a:r>
              <a:rPr lang="en-US" sz="2300" dirty="0"/>
              <a:t> de Interviews: research-methodology.net</a:t>
            </a:r>
            <a:endParaRPr lang="es-MX" sz="2300" dirty="0"/>
          </a:p>
          <a:p>
            <a:pPr algn="just"/>
            <a:r>
              <a:rPr lang="es-MX" sz="2300" dirty="0" err="1"/>
              <a:t>Jaen</a:t>
            </a:r>
            <a:r>
              <a:rPr lang="es-MX" sz="2300" dirty="0"/>
              <a:t>, U. d. (2005). La entrevista en investigación cualitativa. </a:t>
            </a:r>
            <a:r>
              <a:rPr lang="es-MX" sz="2300" dirty="0" err="1"/>
              <a:t>Jaen</a:t>
            </a:r>
            <a:r>
              <a:rPr lang="es-MX" sz="2300" dirty="0"/>
              <a:t>: Universidad de </a:t>
            </a:r>
            <a:r>
              <a:rPr lang="es-MX" sz="2300" dirty="0" err="1"/>
              <a:t>Jaen</a:t>
            </a:r>
            <a:r>
              <a:rPr lang="es-MX" sz="2300" dirty="0"/>
              <a:t>.</a:t>
            </a:r>
          </a:p>
          <a:p>
            <a:pPr algn="just"/>
            <a:r>
              <a:rPr lang="es-MX" sz="2300" dirty="0" err="1"/>
              <a:t>McNamara</a:t>
            </a:r>
            <a:r>
              <a:rPr lang="es-MX" sz="2300" dirty="0"/>
              <a:t>, C. (2017). </a:t>
            </a:r>
            <a:r>
              <a:rPr lang="en-US" sz="2300" dirty="0"/>
              <a:t>Free Management Library. </a:t>
            </a:r>
            <a:r>
              <a:rPr lang="en-US" sz="2300" dirty="0" err="1"/>
              <a:t>Obtenido</a:t>
            </a:r>
            <a:r>
              <a:rPr lang="en-US" sz="2300" dirty="0"/>
              <a:t> de General Guidelines for Conducting Research Interviews: managementhelp.org.</a:t>
            </a:r>
            <a:endParaRPr lang="es-MX" sz="2300" dirty="0"/>
          </a:p>
          <a:p>
            <a:pPr algn="just"/>
            <a:r>
              <a:rPr lang="es-MX" sz="2300" dirty="0"/>
              <a:t>Álvarez, C. A. (2011). </a:t>
            </a:r>
            <a:r>
              <a:rPr lang="es-MX" sz="2300" dirty="0" err="1"/>
              <a:t>Metodologia</a:t>
            </a:r>
            <a:r>
              <a:rPr lang="es-MX" sz="2300" dirty="0"/>
              <a:t> de la investigación cuantitativa y cualitativa. Colombia: Universidad </a:t>
            </a:r>
            <a:r>
              <a:rPr lang="es-MX" sz="2300" dirty="0" err="1"/>
              <a:t>surcolombiana</a:t>
            </a:r>
            <a:r>
              <a:rPr lang="es-MX" sz="2300" dirty="0"/>
              <a:t>.</a:t>
            </a:r>
          </a:p>
          <a:p>
            <a:pPr algn="just"/>
            <a:r>
              <a:rPr lang="es-MX" sz="2300" dirty="0"/>
              <a:t>Rica, U. d. (2013). METODOLOGIA CUANTITATIVA: ABORDAJE DESDE LA COMPLEMENTARIEDAD EN CIENCIASSOCIALES. Revista de ciencias sociales, 26-34.</a:t>
            </a:r>
          </a:p>
          <a:p>
            <a:pPr algn="just"/>
            <a:r>
              <a:rPr lang="es-MX" sz="2300" dirty="0"/>
              <a:t>DORA MARÍA LLADÓ LÁRRAGA, H. A. (2017). FACTORES QUE IMPACTAN LA DESERCIÓN ESCOLAR: PERCEPCIÓN DE LOS ESTUDIANTES DE LA ESCUELA PREPARATORIA FEDERALIZADA NO.1 ING. MARTE R. GÓMEZ. San Luis Potosí.</a:t>
            </a:r>
          </a:p>
          <a:p>
            <a:pPr algn="just"/>
            <a:r>
              <a:rPr lang="es-MX" sz="2300" dirty="0"/>
              <a:t>Miguel Ángel Martínez Espinosa, E. V. (2012). Reporte de la encuesta nacional de deserción en la educación media superior. México, D.F.</a:t>
            </a:r>
          </a:p>
          <a:p>
            <a:pPr algn="just"/>
            <a:r>
              <a:rPr lang="es-MX" sz="2300" dirty="0"/>
              <a:t>Ruiz-Ramírez, R., García-</a:t>
            </a:r>
            <a:r>
              <a:rPr lang="es-MX" sz="2300" dirty="0" err="1"/>
              <a:t>Cué</a:t>
            </a:r>
            <a:r>
              <a:rPr lang="es-MX" sz="2300" dirty="0"/>
              <a:t>, J. L., &amp; Pérez-Olvera, M. A. (2014). CAUSAS Y CONSECUENCIAS DE LA DESERCIÓN ESCOLAR EN EL BACHILLERATO: CASO UNIVERSIDAD DE SINALOA. </a:t>
            </a:r>
            <a:r>
              <a:rPr lang="en-US" sz="2300" dirty="0"/>
              <a:t>Ra </a:t>
            </a:r>
            <a:r>
              <a:rPr lang="en-US" sz="2300" dirty="0" err="1"/>
              <a:t>Ximhai</a:t>
            </a:r>
            <a:r>
              <a:rPr lang="en-US" sz="2300" dirty="0"/>
              <a:t>, 51-69.</a:t>
            </a:r>
            <a:endParaRPr lang="es-MX" sz="2300" dirty="0"/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algn="just"/>
            <a:r>
              <a:rPr lang="en-US" sz="2500" dirty="0" err="1"/>
              <a:t>Balfanz</a:t>
            </a:r>
            <a:r>
              <a:rPr lang="en-US" sz="2500" dirty="0"/>
              <a:t>, R. y Mac, D. (2007). Preventing student disengagement and keeping students on the graduation path in urban middle-grades schools: Early identification and effective interventions. Educational Psychologist, vol. 42, </a:t>
            </a:r>
            <a:r>
              <a:rPr lang="en-US" sz="2500" dirty="0" err="1"/>
              <a:t>núm</a:t>
            </a:r>
            <a:r>
              <a:rPr lang="en-US" sz="2500" dirty="0"/>
              <a:t>. 4. pp. 223-235.</a:t>
            </a:r>
            <a:endParaRPr lang="es-MX" sz="2500" dirty="0"/>
          </a:p>
          <a:p>
            <a:pPr algn="just"/>
            <a:r>
              <a:rPr lang="en-US" sz="2500" dirty="0"/>
              <a:t> </a:t>
            </a:r>
            <a:endParaRPr lang="es-MX" sz="2500" dirty="0"/>
          </a:p>
          <a:p>
            <a:pPr algn="just"/>
            <a:r>
              <a:rPr lang="en-US" sz="2500" dirty="0" err="1"/>
              <a:t>Bryk</a:t>
            </a:r>
            <a:r>
              <a:rPr lang="en-US" sz="2500" dirty="0"/>
              <a:t>, A. y </a:t>
            </a:r>
            <a:r>
              <a:rPr lang="en-US" sz="2500" dirty="0" err="1"/>
              <a:t>Thum</a:t>
            </a:r>
            <a:r>
              <a:rPr lang="en-US" sz="2500" dirty="0"/>
              <a:t>, Y. (1989). The effects of high school organization on dropping out: An exploratory investigation. </a:t>
            </a:r>
            <a:r>
              <a:rPr lang="es-MX" sz="2500" dirty="0"/>
              <a:t>American </a:t>
            </a:r>
            <a:r>
              <a:rPr lang="es-MX" sz="2500" dirty="0" err="1"/>
              <a:t>Educational</a:t>
            </a:r>
            <a:r>
              <a:rPr lang="es-MX" sz="2500" dirty="0"/>
              <a:t> </a:t>
            </a:r>
            <a:r>
              <a:rPr lang="es-MX" sz="2500" dirty="0" err="1"/>
              <a:t>Research</a:t>
            </a:r>
            <a:r>
              <a:rPr lang="es-MX" sz="2500" dirty="0"/>
              <a:t> </a:t>
            </a:r>
            <a:r>
              <a:rPr lang="es-MX" sz="2500" dirty="0" err="1"/>
              <a:t>Journal</a:t>
            </a:r>
            <a:r>
              <a:rPr lang="es-MX" sz="2500" dirty="0"/>
              <a:t>, vol. 26, núm. 3, pp. 353-383.</a:t>
            </a:r>
          </a:p>
          <a:p>
            <a:pPr algn="just"/>
            <a:r>
              <a:rPr lang="es-MX" sz="2500" dirty="0" err="1"/>
              <a:t>Espindola</a:t>
            </a:r>
            <a:r>
              <a:rPr lang="es-MX" sz="2500" dirty="0"/>
              <a:t>, E. y León, A. (2002). La deserción escolar en América Latina: un tema prioritario para la agenda regional. Revista Iberoamérica de educación, núm. 030, pp. 39-62.</a:t>
            </a:r>
          </a:p>
          <a:p>
            <a:pPr algn="just"/>
            <a:r>
              <a:rPr lang="es-MX" sz="2500" dirty="0"/>
              <a:t>Sapelli, C. y </a:t>
            </a:r>
            <a:r>
              <a:rPr lang="es-MX" sz="2500" dirty="0" err="1"/>
              <a:t>Torche</a:t>
            </a:r>
            <a:r>
              <a:rPr lang="es-MX" sz="2500" dirty="0"/>
              <a:t>, A. (2004). Deserción Escolar y Trabajo Juvenil: ¿Dos Caras de Una Misma Decisión? Cuadernos de economía, vol. 41, núm. 123, pp. 173-198.</a:t>
            </a:r>
          </a:p>
          <a:p>
            <a:pPr algn="just"/>
            <a:r>
              <a:rPr lang="es-MX" sz="2500" dirty="0"/>
              <a:t>Tinto, V. (1992). El abandono de los estudios superiores: una nueva perspectiva de las causas del abandono y su tratamiento. UNAM-ANUIES. México. 267 p.</a:t>
            </a:r>
          </a:p>
          <a:p>
            <a:pPr algn="just"/>
            <a:r>
              <a:rPr lang="es-MX" sz="2500" dirty="0"/>
              <a:t>Van </a:t>
            </a:r>
            <a:r>
              <a:rPr lang="es-MX" sz="2500" dirty="0" err="1"/>
              <a:t>Dijk</a:t>
            </a:r>
            <a:r>
              <a:rPr lang="es-MX" sz="2500" dirty="0"/>
              <a:t>, S. (2012). La política pública para abatir el abandono escolar y las voces de los niños, sus tutores y sus maestros. Revista Mexicana de Investigación Educativa, vol. 17, núm. 52. México. pp. 115-139.</a:t>
            </a:r>
          </a:p>
          <a:p>
            <a:pPr algn="just"/>
            <a:r>
              <a:rPr lang="es-MX" sz="2500" dirty="0" err="1"/>
              <a:t>Villafaña</a:t>
            </a:r>
            <a:r>
              <a:rPr lang="es-MX" sz="2500" dirty="0"/>
              <a:t>, L. L., </a:t>
            </a:r>
            <a:r>
              <a:rPr lang="es-MX" sz="2500" dirty="0" err="1"/>
              <a:t>Solache</a:t>
            </a:r>
            <a:r>
              <a:rPr lang="es-MX" sz="2500" dirty="0"/>
              <a:t>, A. B., &amp; Chávez, M. A. P. (2014). Deserción escolar en universitarios del centro universitario UAEM </a:t>
            </a:r>
            <a:r>
              <a:rPr lang="es-MX" sz="2500" dirty="0" err="1"/>
              <a:t>Temascaltepec</a:t>
            </a:r>
            <a:r>
              <a:rPr lang="es-MX" sz="2500" dirty="0"/>
              <a:t>, México: estudio de caso de la licenciatura de Psicología. Revista Iberoamericana de Evaluación Educativa, 7(1), 91-104.</a:t>
            </a:r>
          </a:p>
          <a:p>
            <a:pPr algn="just"/>
            <a:r>
              <a:rPr lang="es-MX" sz="2500" dirty="0"/>
              <a:t>Vera-Noriega, J. Á., Ramos-Estrada, D. Y., Sotelo-Castillo, M. A., Echeverría-Castro, S., Serrano-Encinas, D. M., &amp; Vales-García, J. J. (2012). Factores asociados al rezago en estudiantes de una institución de educación superior en México. Revista iberoamericana de educación superior, 3(7), 41-56.</a:t>
            </a:r>
          </a:p>
          <a:p>
            <a:pPr algn="just"/>
            <a:r>
              <a:rPr lang="es-MX" sz="2500" dirty="0" err="1"/>
              <a:t>Jadue</a:t>
            </a:r>
            <a:r>
              <a:rPr lang="es-MX" sz="2500" dirty="0"/>
              <a:t>, J. (2002). Factores psicológicos que predisponen al bajo rendimiento, al fracaso ya la deserción escolar. Estudios pedagógicos (Valdivia), (28), 193-204.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87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Fuentes de información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s-MX" dirty="0"/>
              <a:t>Román, M. (2013). Factores asociados al abandono y la deserción escolar en América Latina: una mirada en conjunto. REICE. Revista Iberoamericana sobre Calidad, Eficacia y Cambio en Educación, 11(2), 33-59.</a:t>
            </a:r>
          </a:p>
          <a:p>
            <a:pPr algn="just"/>
            <a:r>
              <a:rPr lang="es-MX" dirty="0"/>
              <a:t>Espinoza, </a:t>
            </a:r>
            <a:r>
              <a:rPr lang="es-MX" dirty="0" err="1"/>
              <a:t>Ó</a:t>
            </a:r>
            <a:r>
              <a:rPr lang="es-MX" dirty="0"/>
              <a:t>., Castillo, D., González, L. E., &amp; Loyola, J. (2012). Factores familiares asociados a la deserción escolar en Chile. Revista de Ciencias Sociales (Ve), 18(1), 136-150.</a:t>
            </a:r>
          </a:p>
          <a:p>
            <a:pPr algn="just"/>
            <a:r>
              <a:rPr lang="es-MX" dirty="0"/>
              <a:t>Páramo, G., &amp; Correa, C. (1999). Deserción estudiantil universitaria. Conceptualización. Revista Universidad EAFIT, 35(114), 65-78.</a:t>
            </a:r>
          </a:p>
          <a:p>
            <a:pPr algn="just"/>
            <a:r>
              <a:rPr lang="es-MX" dirty="0"/>
              <a:t>Espíndola, E., &amp; León, A. (2002). La deserción escolar en América Latina: un tema prioritario para la agenda regional. Revista Iberoamericana de educación, 30(3), 39-62.</a:t>
            </a:r>
          </a:p>
          <a:p>
            <a:pPr algn="just"/>
            <a:r>
              <a:rPr lang="es-MX" dirty="0"/>
              <a:t>Amaya, G. S., Salcedo, W. N., &amp; Valencia, A. D. G. (2009). Factores de deserción estudiantil en la Universidad </a:t>
            </a:r>
            <a:r>
              <a:rPr lang="es-MX" dirty="0" err="1"/>
              <a:t>Surcolombiana</a:t>
            </a:r>
            <a:r>
              <a:rPr lang="es-MX" dirty="0"/>
              <a:t>. </a:t>
            </a:r>
            <a:r>
              <a:rPr lang="es-MX" dirty="0" err="1"/>
              <a:t>Paideia</a:t>
            </a:r>
            <a:r>
              <a:rPr lang="es-MX" dirty="0"/>
              <a:t> </a:t>
            </a:r>
            <a:r>
              <a:rPr lang="es-MX" dirty="0" err="1"/>
              <a:t>Surcolombiana</a:t>
            </a:r>
            <a:r>
              <a:rPr lang="es-MX" dirty="0"/>
              <a:t>, (14), 97-103.</a:t>
            </a:r>
          </a:p>
          <a:p>
            <a:pPr algn="just"/>
            <a:r>
              <a:rPr lang="es-MX" dirty="0"/>
              <a:t>Chávez, N. P. S., Hernández, U. R., Reyes Gómez, U., &amp; Hernández, L. J. (2006). Factores que inducen a la deserción escolar en la adolescente embarazada. Boletín Clínico Hospital Infantil del Estado de Sonora, 23(2), 64-68.</a:t>
            </a:r>
          </a:p>
          <a:p>
            <a:pPr algn="just"/>
            <a:r>
              <a:rPr lang="es-MX" dirty="0" err="1"/>
              <a:t>Mori</a:t>
            </a:r>
            <a:r>
              <a:rPr lang="es-MX" dirty="0"/>
              <a:t> Sánchez, M. D. P. (2014). Deserción universitaria en estudiantes de una universidad privada de Iquitos.</a:t>
            </a:r>
          </a:p>
          <a:p>
            <a:pPr algn="just"/>
            <a:r>
              <a:rPr lang="es-MX" dirty="0"/>
              <a:t>Ardila, L. F. L. (2013). Factores de riesgo presentes en la deserción estudiantil en la Corporación Universitaria Lasallista. Revista virtual universidad católica del Norte, 1(38), 183-194.</a:t>
            </a:r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s-MX" dirty="0"/>
          </a:p>
        </p:txBody>
      </p:sp>
      <p:pic>
        <p:nvPicPr>
          <p:cNvPr id="5" name="2 Imagen" descr="ITS [Resolución Original]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609" y="2485005"/>
            <a:ext cx="3588893" cy="25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Gracias por su atención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70820" y="1869600"/>
            <a:ext cx="3297115" cy="3921600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Integrantes:</a:t>
            </a:r>
            <a:endParaRPr lang="es-MX" b="1" dirty="0"/>
          </a:p>
          <a:p>
            <a:pPr marL="0" indent="0" algn="ctr">
              <a:buNone/>
            </a:pPr>
            <a:r>
              <a:rPr lang="es-MX" b="1" dirty="0" smtClean="0"/>
              <a:t>Eduardo Martin Collí </a:t>
            </a:r>
            <a:r>
              <a:rPr lang="es-MX" b="1" dirty="0" err="1" smtClean="0"/>
              <a:t>Collí</a:t>
            </a:r>
            <a:endParaRPr lang="es-MX" b="1" dirty="0" smtClean="0"/>
          </a:p>
          <a:p>
            <a:pPr marL="0" indent="0" algn="ctr">
              <a:buNone/>
            </a:pPr>
            <a:r>
              <a:rPr lang="es-MX" b="1" dirty="0" smtClean="0"/>
              <a:t>Carlos Enrique Be </a:t>
            </a:r>
            <a:r>
              <a:rPr lang="es-MX" b="1" dirty="0" err="1" smtClean="0"/>
              <a:t>Aké</a:t>
            </a:r>
            <a:endParaRPr lang="es-MX" b="1" dirty="0" smtClean="0"/>
          </a:p>
          <a:p>
            <a:pPr marL="0" indent="0" algn="ctr">
              <a:buNone/>
            </a:pPr>
            <a:r>
              <a:rPr lang="es-MX" b="1" dirty="0" smtClean="0"/>
              <a:t>Armando Mora Herrera</a:t>
            </a:r>
          </a:p>
          <a:p>
            <a:pPr marL="0" indent="0" algn="ctr">
              <a:buNone/>
            </a:pPr>
            <a:r>
              <a:rPr lang="es-MX" b="1" dirty="0" err="1" smtClean="0"/>
              <a:t>Roiser</a:t>
            </a:r>
            <a:r>
              <a:rPr lang="es-MX" b="1" dirty="0" smtClean="0"/>
              <a:t> Manuel Blanco </a:t>
            </a:r>
            <a:r>
              <a:rPr lang="es-MX" b="1" dirty="0" err="1" smtClean="0"/>
              <a:t>Ku</a:t>
            </a:r>
            <a:endParaRPr lang="es-MX" b="1" dirty="0" smtClean="0"/>
          </a:p>
          <a:p>
            <a:pPr marL="0" indent="0" algn="ctr">
              <a:buNone/>
            </a:pPr>
            <a:r>
              <a:rPr lang="es-MX" b="1" dirty="0" smtClean="0"/>
              <a:t>José Arturo </a:t>
            </a:r>
            <a:r>
              <a:rPr lang="es-MX" b="1" dirty="0" err="1" smtClean="0"/>
              <a:t>Uc</a:t>
            </a:r>
            <a:r>
              <a:rPr lang="es-MX" b="1" dirty="0" smtClean="0"/>
              <a:t> García </a:t>
            </a:r>
            <a:endParaRPr lang="es-MX" b="1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b="1" dirty="0"/>
              <a:t>ISC-7A </a:t>
            </a:r>
            <a:endParaRPr lang="es-MX" dirty="0"/>
          </a:p>
          <a:p>
            <a:pPr marL="0" indent="0" algn="ctr">
              <a:buNone/>
            </a:pPr>
            <a:endParaRPr lang="es-MX" dirty="0"/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6" y="1869600"/>
            <a:ext cx="6193685" cy="310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ANTECEDENTES DEL PROBLEMA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2701" y="2548869"/>
            <a:ext cx="5040000" cy="1918628"/>
          </a:xfrm>
        </p:spPr>
        <p:txBody>
          <a:bodyPr/>
          <a:lstStyle/>
          <a:p>
            <a:pPr algn="just"/>
            <a:r>
              <a:rPr lang="es-MX" dirty="0" smtClean="0"/>
              <a:t>Año 2017.</a:t>
            </a:r>
          </a:p>
          <a:p>
            <a:pPr algn="just"/>
            <a:r>
              <a:rPr lang="es-MX" dirty="0"/>
              <a:t>C</a:t>
            </a:r>
            <a:r>
              <a:rPr lang="es-MX" dirty="0" smtClean="0"/>
              <a:t>lasifican </a:t>
            </a:r>
            <a:r>
              <a:rPr lang="es-MX" dirty="0"/>
              <a:t>los factores de deserción en 4 categorías: escolares, familiares, económicos e </a:t>
            </a:r>
            <a:r>
              <a:rPr lang="es-MX" dirty="0" smtClean="0"/>
              <a:t>institucionales.</a:t>
            </a:r>
          </a:p>
          <a:p>
            <a:pPr algn="just"/>
            <a:r>
              <a:rPr lang="es-MX" dirty="0" smtClean="0"/>
              <a:t>Factor principal: económico con un 51.72%.</a:t>
            </a:r>
            <a:endParaRPr lang="es-MX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11" y="2288783"/>
            <a:ext cx="3326352" cy="2924765"/>
          </a:xfrm>
        </p:spPr>
      </p:pic>
    </p:spTree>
    <p:extLst>
      <p:ext uri="{BB962C8B-B14F-4D97-AF65-F5344CB8AC3E}">
        <p14:creationId xmlns:p14="http://schemas.microsoft.com/office/powerpoint/2010/main" val="274385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ANTECEDENTES DEL PROBLEMA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2701" y="2548869"/>
            <a:ext cx="5040000" cy="1918628"/>
          </a:xfrm>
        </p:spPr>
        <p:txBody>
          <a:bodyPr/>
          <a:lstStyle/>
          <a:p>
            <a:pPr algn="just"/>
            <a:r>
              <a:rPr lang="es-MX" dirty="0" smtClean="0"/>
              <a:t>Año 2013.</a:t>
            </a:r>
          </a:p>
          <a:p>
            <a:pPr algn="just"/>
            <a:r>
              <a:rPr lang="es-MX" dirty="0"/>
              <a:t>C</a:t>
            </a:r>
            <a:r>
              <a:rPr lang="es-MX" dirty="0" smtClean="0"/>
              <a:t>lasifican </a:t>
            </a:r>
            <a:r>
              <a:rPr lang="es-MX" dirty="0"/>
              <a:t>los factores de deserción en </a:t>
            </a:r>
            <a:r>
              <a:rPr lang="es-MX" dirty="0" smtClean="0"/>
              <a:t>3 </a:t>
            </a:r>
            <a:r>
              <a:rPr lang="es-MX" dirty="0"/>
              <a:t>categorías</a:t>
            </a:r>
            <a:r>
              <a:rPr lang="es-MX" dirty="0" smtClean="0"/>
              <a:t>: personal, económico y social.</a:t>
            </a:r>
          </a:p>
          <a:p>
            <a:pPr algn="just"/>
            <a:r>
              <a:rPr lang="es-MX" dirty="0" smtClean="0"/>
              <a:t>Factor principal: personal.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03" y="1869600"/>
            <a:ext cx="2380066" cy="3775018"/>
          </a:xfrm>
        </p:spPr>
      </p:pic>
    </p:spTree>
    <p:extLst>
      <p:ext uri="{BB962C8B-B14F-4D97-AF65-F5344CB8AC3E}">
        <p14:creationId xmlns:p14="http://schemas.microsoft.com/office/powerpoint/2010/main" val="303895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Problemática</a:t>
            </a:r>
            <a:endParaRPr lang="es-MX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2" r="10352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s-MX" dirty="0"/>
              <a:t>E</a:t>
            </a:r>
            <a:r>
              <a:rPr lang="es-MX" dirty="0" smtClean="0"/>
              <a:t>l </a:t>
            </a:r>
            <a:r>
              <a:rPr lang="es-MX" dirty="0"/>
              <a:t>número </a:t>
            </a:r>
            <a:r>
              <a:rPr lang="es-MX" dirty="0" smtClean="0"/>
              <a:t>de alumnos </a:t>
            </a:r>
            <a:r>
              <a:rPr lang="es-MX" dirty="0"/>
              <a:t>que </a:t>
            </a:r>
            <a:r>
              <a:rPr lang="es-MX" dirty="0" smtClean="0"/>
              <a:t>registran las universidades de la ciudad de Felipe Carrillo Puerto esta disminuyendo considerablemente al pasar de los años. Esto </a:t>
            </a:r>
            <a:r>
              <a:rPr lang="es-MX" dirty="0"/>
              <a:t>genera una pérdida de recursos importantes para las </a:t>
            </a:r>
            <a:r>
              <a:rPr lang="es-MX" dirty="0" smtClean="0"/>
              <a:t>instituciones de nivel superior </a:t>
            </a:r>
            <a:r>
              <a:rPr lang="es-MX" dirty="0"/>
              <a:t>de la ciudad. </a:t>
            </a:r>
            <a:endParaRPr lang="es-MX" dirty="0" smtClean="0"/>
          </a:p>
          <a:p>
            <a:pPr algn="just"/>
            <a:r>
              <a:rPr lang="es-MX" dirty="0" smtClean="0"/>
              <a:t>El descenso de alumnos se refleja en: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Inscripciones a la institución.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Alumnos que se reinscriben. </a:t>
            </a:r>
          </a:p>
        </p:txBody>
      </p:sp>
    </p:spTree>
    <p:extLst>
      <p:ext uri="{BB962C8B-B14F-4D97-AF65-F5344CB8AC3E}">
        <p14:creationId xmlns:p14="http://schemas.microsoft.com/office/powerpoint/2010/main" val="26098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smtClean="0"/>
              <a:t>General: </a:t>
            </a:r>
            <a:endParaRPr lang="es-MX" dirty="0"/>
          </a:p>
          <a:p>
            <a:pPr marL="0" indent="0" algn="just">
              <a:buNone/>
            </a:pPr>
            <a:r>
              <a:rPr lang="es-MX" sz="2900" dirty="0"/>
              <a:t>Desarrollar un estudio que determine los motivos principales que causan que los alumnos de instituciones universitarias de Felipe Carrillo Puerto opten por abandonar las mismas.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smtClean="0"/>
              <a:t>Específicos:</a:t>
            </a:r>
            <a:endParaRPr lang="es-MX" dirty="0"/>
          </a:p>
          <a:p>
            <a:pPr lvl="0" algn="just"/>
            <a:r>
              <a:rPr lang="es-MX" dirty="0"/>
              <a:t>Aplicar encuestas a los alumnos que estudian en las instituciones para evaluar sus niveles de satisfacción con la institución y con su programa de estudio.</a:t>
            </a:r>
          </a:p>
          <a:p>
            <a:pPr lvl="0" algn="just"/>
            <a:r>
              <a:rPr lang="es-MX" dirty="0"/>
              <a:t>Realizar entrevistas con alumnos que han abandonado su institución para determinar sus motivos.</a:t>
            </a:r>
          </a:p>
          <a:p>
            <a:pPr lvl="0" algn="just"/>
            <a:r>
              <a:rPr lang="es-MX" dirty="0"/>
              <a:t>Realizar entrevistas con los encargados de control escolar de las diferentes instituciones universitarias de Felipe Carrillo Puerto para obtener información acerca de las causas del abandono escolar en sus instituciones.</a:t>
            </a:r>
          </a:p>
          <a:p>
            <a:pPr lvl="0" algn="just"/>
            <a:r>
              <a:rPr lang="es-MX" dirty="0"/>
              <a:t>Analizar la información obtenida y determinar los factores más importantes que causan que los alumnos abandonen sus respectivas instituciones.</a:t>
            </a:r>
          </a:p>
          <a:p>
            <a:pPr lvl="0" algn="just"/>
            <a:r>
              <a:rPr lang="es-MX" dirty="0"/>
              <a:t>Categorizar y analizar la información recaudada por institución y de manera general. </a:t>
            </a:r>
          </a:p>
          <a:p>
            <a:pPr lvl="0" algn="just"/>
            <a:r>
              <a:rPr lang="es-MX" dirty="0"/>
              <a:t>Generar elementos gráficos que faciliten la comprensión de la información recaudada y ayuden a la toma de decisiones.  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6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Justificación</a:t>
            </a:r>
            <a:endParaRPr lang="es-MX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0" r="10220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s-MX" dirty="0"/>
              <a:t>Determinar las causas principales, mediante datos reales y verídicos, de la deserción de los alumnos de nivel </a:t>
            </a:r>
            <a:r>
              <a:rPr lang="es-MX" dirty="0" smtClean="0"/>
              <a:t>universitario permitirá que las instituciones desarrollen planes de acción en áreas donde existe un verdadero problema.</a:t>
            </a:r>
          </a:p>
          <a:p>
            <a:pPr algn="just"/>
            <a:r>
              <a:rPr lang="es-MX" dirty="0"/>
              <a:t>Al ser la primera investigación formal realizada en la ciudad se espera que sirva de referencia o antecedentes para futuros estudios que se relacionen con el tema e incentive un desarrollo para la educación en la ciudad de Felipe Carrillo Puerto.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71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Marco teórico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smtClean="0"/>
              <a:t>Tipos de deserción </a:t>
            </a:r>
            <a:endParaRPr lang="es-MX" dirty="0"/>
          </a:p>
          <a:p>
            <a:pPr lvl="0" algn="just"/>
            <a:r>
              <a:rPr lang="es-MX" b="1" dirty="0"/>
              <a:t>Deserción precoz:</a:t>
            </a:r>
            <a:r>
              <a:rPr lang="es-MX" dirty="0"/>
              <a:t> cuando un estudiante abandona un programa antes de comenzar habiendo sido aceptado.</a:t>
            </a:r>
          </a:p>
          <a:p>
            <a:pPr lvl="0" algn="just"/>
            <a:r>
              <a:rPr lang="es-MX" b="1" dirty="0"/>
              <a:t>Deserción temprana:</a:t>
            </a:r>
            <a:r>
              <a:rPr lang="es-MX" dirty="0"/>
              <a:t> cuando se abandona el programa durante los primeros cuatro semestres.</a:t>
            </a:r>
          </a:p>
          <a:p>
            <a:pPr lvl="0" algn="just"/>
            <a:r>
              <a:rPr lang="es-MX" b="1" dirty="0"/>
              <a:t>Deserción tardía:</a:t>
            </a:r>
            <a:r>
              <a:rPr lang="es-MX" dirty="0"/>
              <a:t> entendida como abandono desde el quinto semestre en adelante. El enfoque espacial de Vásquez et al (2003) indica que de hecho hay una diferencia entre: </a:t>
            </a:r>
            <a:r>
              <a:rPr lang="es-MX" b="1" dirty="0"/>
              <a:t>Deserción total:</a:t>
            </a:r>
            <a:r>
              <a:rPr lang="es-MX" dirty="0"/>
              <a:t> cuando el alumno abandona por completo un plan educativo y decide no regresar. </a:t>
            </a:r>
          </a:p>
          <a:p>
            <a:pPr lvl="0" algn="just"/>
            <a:r>
              <a:rPr lang="es-MX" b="1" dirty="0"/>
              <a:t>Deserción parcial:</a:t>
            </a:r>
            <a:r>
              <a:rPr lang="es-MX" dirty="0"/>
              <a:t> cuando el alumno hace lo que generalmente se conoce como una baja temporal y cuando se siente seguro regresa al programa educativo para continuar con sus estudios.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smtClean="0"/>
              <a:t>Factores</a:t>
            </a:r>
            <a:endParaRPr lang="es-MX" dirty="0"/>
          </a:p>
          <a:p>
            <a:pPr algn="just"/>
            <a:r>
              <a:rPr lang="es-MX" b="1" dirty="0"/>
              <a:t>Factores socio-económicos:</a:t>
            </a:r>
            <a:r>
              <a:rPr lang="es-MX" dirty="0"/>
              <a:t> Generados por bajos ingresos familiares, falta de apoyo familiar. </a:t>
            </a:r>
          </a:p>
          <a:p>
            <a:pPr algn="just"/>
            <a:r>
              <a:rPr lang="es-MX" b="1" dirty="0"/>
              <a:t>Factores personales:</a:t>
            </a:r>
            <a:r>
              <a:rPr lang="es-MX" dirty="0"/>
              <a:t> Comprenden aspectos motivacionales, emocionales, desadaptación e insatisfacción de expectativas. </a:t>
            </a:r>
          </a:p>
          <a:p>
            <a:pPr algn="just"/>
            <a:r>
              <a:rPr lang="es-MX" b="1" dirty="0"/>
              <a:t>Psicológicas:</a:t>
            </a:r>
            <a:r>
              <a:rPr lang="es-MX" dirty="0"/>
              <a:t> Hace referencia a las herramientas que tiene el individuo para enfrentarse y adaptarse a las situaciones que se le presentan en el área educativa. </a:t>
            </a:r>
          </a:p>
          <a:p>
            <a:pPr algn="just"/>
            <a:r>
              <a:rPr lang="es-MX" b="1" dirty="0"/>
              <a:t>Historia académica personal: </a:t>
            </a:r>
            <a:r>
              <a:rPr lang="es-MX" dirty="0"/>
              <a:t>Desempeño en las asignaturas, como: tiempo dedicado a las actividades, pérdida del semestre, pérdida de asignaturas, insatisfacción con la planeación del programa académico; lo cual hace que no se sienta tranquilo, conforme y seguro con lo que realiza. </a:t>
            </a:r>
          </a:p>
          <a:p>
            <a:pPr algn="just"/>
            <a:r>
              <a:rPr lang="es-MX" b="1" dirty="0"/>
              <a:t>Institucionales:</a:t>
            </a:r>
            <a:r>
              <a:rPr lang="es-MX" dirty="0"/>
              <a:t> Factores que tienen que ver con las posibilidades y oportunidades que la institución le ofrece al estudiante para comenzar o continuar con sus estudios </a:t>
            </a:r>
          </a:p>
          <a:p>
            <a:pPr algn="just"/>
            <a:r>
              <a:rPr lang="es-MX" b="1" dirty="0"/>
              <a:t>Factores pedagógicos:</a:t>
            </a:r>
            <a:r>
              <a:rPr lang="es-MX" dirty="0"/>
              <a:t> Repetición y retraso escolar, bajo nivel de aprendizaje, falta de motivación e interés, discriminación de compañeros y/o problemas de conducta. </a:t>
            </a:r>
          </a:p>
          <a:p>
            <a:pPr algn="just"/>
            <a:r>
              <a:rPr lang="es-MX" b="1" dirty="0"/>
              <a:t>Factores familiares:</a:t>
            </a:r>
            <a:r>
              <a:rPr lang="es-MX" dirty="0"/>
              <a:t> Desintegración familiar: composición familiar numerosa problemas de salud, discapacidad o muerte. Embarazo precoz del adolescente alcohólicos y/o drogadictos en la familia. </a:t>
            </a:r>
          </a:p>
          <a:p>
            <a:pPr algn="just"/>
            <a:r>
              <a:rPr lang="es-MX" b="1" dirty="0"/>
              <a:t>Factores sociales:</a:t>
            </a:r>
            <a:r>
              <a:rPr lang="es-MX" dirty="0"/>
              <a:t> Problemas con la justicia por verse involucrado con pandillaje o actividad delictiva a fin de solucionar sus problemas familiares o necesidades personales. Consumo de alcohol, tabaco.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53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Hipótesis </a:t>
            </a:r>
            <a:endParaRPr lang="es-MX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4" r="8604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H</a:t>
            </a:r>
            <a:r>
              <a:rPr lang="es-MX" baseline="30000" dirty="0"/>
              <a:t>0</a:t>
            </a:r>
            <a:r>
              <a:rPr lang="es-MX" dirty="0"/>
              <a:t>: La deficiencia de conocimientos previos provoca problemas de aprendizaje, bajo rendimiento y causa la deserción en los alumnos después del primer año de curso.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H</a:t>
            </a:r>
            <a:r>
              <a:rPr lang="es-MX" baseline="30000" dirty="0"/>
              <a:t>1</a:t>
            </a:r>
            <a:r>
              <a:rPr lang="es-MX" dirty="0"/>
              <a:t>: La motivación es uno de los principales factores de la deserción escolar.</a:t>
            </a:r>
          </a:p>
        </p:txBody>
      </p:sp>
    </p:spTree>
    <p:extLst>
      <p:ext uri="{BB962C8B-B14F-4D97-AF65-F5344CB8AC3E}">
        <p14:creationId xmlns:p14="http://schemas.microsoft.com/office/powerpoint/2010/main" val="24767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Metodología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Tipo de investigación </a:t>
            </a:r>
          </a:p>
          <a:p>
            <a:pPr marL="0" indent="0">
              <a:buNone/>
            </a:pPr>
            <a:r>
              <a:rPr lang="es-MX" dirty="0"/>
              <a:t>D</a:t>
            </a:r>
            <a:r>
              <a:rPr lang="es-MX" dirty="0" smtClean="0"/>
              <a:t>escriptiva, no experimental, cualitativa. </a:t>
            </a:r>
          </a:p>
          <a:p>
            <a:endParaRPr lang="es-MX" dirty="0"/>
          </a:p>
          <a:p>
            <a:r>
              <a:rPr lang="es-MX" dirty="0" smtClean="0"/>
              <a:t>Población</a:t>
            </a:r>
          </a:p>
          <a:p>
            <a:pPr marL="0" indent="0" algn="just">
              <a:buNone/>
            </a:pPr>
            <a:r>
              <a:rPr lang="es-MX" dirty="0"/>
              <a:t>S</a:t>
            </a:r>
            <a:r>
              <a:rPr lang="es-MX" dirty="0" smtClean="0"/>
              <a:t>e </a:t>
            </a:r>
            <a:r>
              <a:rPr lang="es-MX" dirty="0"/>
              <a:t>evaluará con encuestas a los alumnos del primer año que acudan a alguna de las 3 instituciones más grandes y reconocidas de la ciudad las cuales son: el Instituto Tecnológico Superior de Felipe Carrillo Puerto (ITSFCP), El Centro Regional de Educación Normal (CREN) y la Universidad Privada de la Península (UPP</a:t>
            </a:r>
            <a:r>
              <a:rPr lang="es-MX" dirty="0" smtClean="0"/>
              <a:t>). Alumnos de un rango promedio de edades de 18 a 20 años.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Herramientas</a:t>
            </a:r>
            <a:endParaRPr lang="es-MX" dirty="0"/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La entrevista semiestructurada.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Cuestionario (preguntas abiertas y cerradas).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75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657_TF22736411" id="{07ABA09F-BA21-4F16-B3B3-A5FE395B42EA}" vid="{49B98D5B-02BC-479C-92E7-E4B17A9539B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Evento famoso en una presentación de historia</Template>
  <TotalTime>0</TotalTime>
  <Words>1830</Words>
  <Application>Microsoft Office PowerPoint</Application>
  <PresentationFormat>Panorámica</PresentationFormat>
  <Paragraphs>344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Celestial</vt:lpstr>
      <vt:lpstr>Factores que conducen a los alumnos de Felipe Carrillo Puerto a abandonar su institución universitaria. </vt:lpstr>
      <vt:lpstr>ANTECEDENTES DEL PROBLEMA</vt:lpstr>
      <vt:lpstr>ANTECEDENTES DEL PROBLEMA</vt:lpstr>
      <vt:lpstr>Problemática</vt:lpstr>
      <vt:lpstr>Objetivos</vt:lpstr>
      <vt:lpstr>Justificación</vt:lpstr>
      <vt:lpstr>Marco teórico </vt:lpstr>
      <vt:lpstr>Hipótesis </vt:lpstr>
      <vt:lpstr>Metodología </vt:lpstr>
      <vt:lpstr>Cronograma de actividades </vt:lpstr>
      <vt:lpstr>Presupuesto</vt:lpstr>
      <vt:lpstr>Presupuesto</vt:lpstr>
      <vt:lpstr>Presupuesto</vt:lpstr>
      <vt:lpstr>Fuentes de información</vt:lpstr>
      <vt:lpstr>Fuentes de información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2019-11-25T06:09:38Z</dcterms:created>
  <dcterms:modified xsi:type="dcterms:W3CDTF">2019-11-26T09:18:28Z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