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4"/>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Light-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HelveticaNeue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f8228b5c_2_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55f8228b5c_2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74c17aaf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74c17aaf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74c17aa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74c17aa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90b8936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90b8936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fc616c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6fc616c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8c81c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58c81c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f8228b5c_2_14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5f8228b5c_2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5f8228b5c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5f8228b5c_0_3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1992da17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1992da17_0_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We talk a lot about Whiteboarding and Pair Programming but sometimes in the technical Interview someone will ask you a question and you are just going to have to know the answer. This happens a lot during the HTML &amp; CSS portion of the Technical Interview. </a:t>
            </a:r>
            <a:endParaRPr sz="1200"/>
          </a:p>
          <a:p>
            <a:pPr indent="0" lvl="0" marL="0" rtl="0" algn="l">
              <a:spcBef>
                <a:spcPts val="1000"/>
              </a:spcBef>
              <a:spcAft>
                <a:spcPts val="0"/>
              </a:spcAft>
              <a:buNone/>
            </a:pPr>
            <a:r>
              <a:rPr lang="en" sz="1200"/>
              <a:t>So what should you do if you don’t know the answer to the question? </a:t>
            </a:r>
            <a:endParaRPr sz="1200"/>
          </a:p>
          <a:p>
            <a:pPr indent="-304800" lvl="0" marL="457200" rtl="0" algn="l">
              <a:spcBef>
                <a:spcPts val="1000"/>
              </a:spcBef>
              <a:spcAft>
                <a:spcPts val="0"/>
              </a:spcAft>
              <a:buSzPts val="1200"/>
              <a:buChar char="●"/>
            </a:pPr>
            <a:r>
              <a:rPr lang="en" sz="1200"/>
              <a:t>Ask questions about the question: This will help you stall and think about whats being asked of you in different ways. </a:t>
            </a:r>
            <a:endParaRPr sz="1200"/>
          </a:p>
          <a:p>
            <a:pPr indent="-304800" lvl="0" marL="457200" rtl="0" algn="l">
              <a:spcBef>
                <a:spcPts val="0"/>
              </a:spcBef>
              <a:spcAft>
                <a:spcPts val="0"/>
              </a:spcAft>
              <a:buSzPts val="1200"/>
              <a:buChar char="●"/>
            </a:pPr>
            <a:r>
              <a:rPr lang="en" sz="1200"/>
              <a:t>What does the principal or topic they are asking you about remind you of? Sometimes its okay to think of what the word sounds like and make an educated guess based off of that. </a:t>
            </a:r>
            <a:endParaRPr sz="1200"/>
          </a:p>
          <a:p>
            <a:pPr indent="-304800" lvl="0" marL="457200" rtl="0" algn="l">
              <a:spcBef>
                <a:spcPts val="0"/>
              </a:spcBef>
              <a:spcAft>
                <a:spcPts val="0"/>
              </a:spcAft>
              <a:buSzPts val="1200"/>
              <a:buChar char="●"/>
            </a:pPr>
            <a:r>
              <a:rPr lang="en" sz="1200"/>
              <a:t>Try and give an example of when you were working of CSS code, and how this could apply. Sometimes when we start talking about code it’s very easy to connect what we were doing to the question itself. </a:t>
            </a:r>
            <a:endParaRPr sz="1200"/>
          </a:p>
          <a:p>
            <a:pPr indent="-304800" lvl="0" marL="457200" rtl="0" algn="l">
              <a:spcBef>
                <a:spcPts val="0"/>
              </a:spcBef>
              <a:spcAft>
                <a:spcPts val="0"/>
              </a:spcAft>
              <a:buSzPts val="1200"/>
              <a:buChar char="●"/>
            </a:pPr>
            <a:r>
              <a:rPr lang="en" sz="1200"/>
              <a:t>Try and avoid “I don’t know answers” but it’s okay to tell the Technical Interviewer that you haven’t worked with this yet. Remember it’s not about whether or not you get the question right or wrong, it’s about how well you did compared to other candidates. Honesty goes a long way. The Recruiter will trust you more if you are honest about your skill level but make sure that this is the last strategy you try. Give yourself the opportunity to get the answer right. You never know you might surprise yourself!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74c17aaf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74c17aaf9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We talk a lot about Whiteboarding and Pair Programming but sometimes in the technical Interview someone will ask you a question and you are just going to have to know the answer. This happens a lot during the HTML &amp; CSS portion of the Technical Interview. </a:t>
            </a:r>
            <a:endParaRPr sz="1200"/>
          </a:p>
          <a:p>
            <a:pPr indent="0" lvl="0" marL="0" rtl="0" algn="l">
              <a:spcBef>
                <a:spcPts val="1000"/>
              </a:spcBef>
              <a:spcAft>
                <a:spcPts val="0"/>
              </a:spcAft>
              <a:buNone/>
            </a:pPr>
            <a:r>
              <a:rPr lang="en" sz="1200"/>
              <a:t>So what should you do if you don’t know the answer to the question? </a:t>
            </a:r>
            <a:endParaRPr sz="1200"/>
          </a:p>
          <a:p>
            <a:pPr indent="-304800" lvl="0" marL="457200" rtl="0" algn="l">
              <a:spcBef>
                <a:spcPts val="1000"/>
              </a:spcBef>
              <a:spcAft>
                <a:spcPts val="0"/>
              </a:spcAft>
              <a:buSzPts val="1200"/>
              <a:buChar char="●"/>
            </a:pPr>
            <a:r>
              <a:rPr lang="en" sz="1200"/>
              <a:t>Ask questions about the question: This will help you stall and think about whats being asked of you in different ways. </a:t>
            </a:r>
            <a:endParaRPr sz="1200"/>
          </a:p>
          <a:p>
            <a:pPr indent="-304800" lvl="0" marL="457200" rtl="0" algn="l">
              <a:spcBef>
                <a:spcPts val="0"/>
              </a:spcBef>
              <a:spcAft>
                <a:spcPts val="0"/>
              </a:spcAft>
              <a:buSzPts val="1200"/>
              <a:buChar char="●"/>
            </a:pPr>
            <a:r>
              <a:rPr lang="en" sz="1200"/>
              <a:t>What does the principal or topic they are asking you about remind you of? Sometimes its okay to think of what the word sounds like and make an educated guess based off of that. </a:t>
            </a:r>
            <a:endParaRPr sz="1200"/>
          </a:p>
          <a:p>
            <a:pPr indent="-304800" lvl="0" marL="457200" rtl="0" algn="l">
              <a:spcBef>
                <a:spcPts val="0"/>
              </a:spcBef>
              <a:spcAft>
                <a:spcPts val="0"/>
              </a:spcAft>
              <a:buSzPts val="1200"/>
              <a:buChar char="●"/>
            </a:pPr>
            <a:r>
              <a:rPr lang="en" sz="1200"/>
              <a:t>Try and give an example of when you were working of CSS code, and how this could apply. Sometimes when we start talking about code it’s very easy to connect what we were doing to the question itself. </a:t>
            </a:r>
            <a:endParaRPr sz="1200"/>
          </a:p>
          <a:p>
            <a:pPr indent="-304800" lvl="0" marL="457200" rtl="0" algn="l">
              <a:spcBef>
                <a:spcPts val="0"/>
              </a:spcBef>
              <a:spcAft>
                <a:spcPts val="0"/>
              </a:spcAft>
              <a:buSzPts val="1200"/>
              <a:buChar char="●"/>
            </a:pPr>
            <a:r>
              <a:rPr lang="en" sz="1200"/>
              <a:t>Try and avoid “I don’t know answers” but it’s okay to tell the Technical Interviewer that you haven’t worked with this yet. Remember it’s not about whether or not you get the question right or wrong, it’s about how well you did compared to other candidates. Honesty goes a long way. The Recruiter will trust you more if you are honest about your skill level but make sure that this is the last strategy you try. Give yourself the opportunity to get the answer right. You never know you might surprise yourself!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ec7da5df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ec7da5df_0_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Dashboard: </a:t>
            </a:r>
            <a:r>
              <a:rPr lang="en" sz="1200">
                <a:solidFill>
                  <a:schemeClr val="dk1"/>
                </a:solidFill>
              </a:rPr>
              <a:t> Go over what is the dashboard, and where everything is on the dashboard. </a:t>
            </a:r>
            <a:endParaRPr sz="1200">
              <a:solidFill>
                <a:schemeClr val="dk1"/>
              </a:solidFill>
            </a:endParaRPr>
          </a:p>
          <a:p>
            <a:pPr indent="0" lvl="0" marL="0" rtl="0" algn="l">
              <a:spcBef>
                <a:spcPts val="1000"/>
              </a:spcBef>
              <a:spcAft>
                <a:spcPts val="1000"/>
              </a:spcAft>
              <a:buNone/>
            </a:pPr>
            <a:r>
              <a:rPr b="1" lang="en" sz="1200">
                <a:solidFill>
                  <a:schemeClr val="dk1"/>
                </a:solidFill>
              </a:rPr>
              <a:t>New Button: </a:t>
            </a:r>
            <a:r>
              <a:rPr lang="en" sz="1200">
                <a:solidFill>
                  <a:schemeClr val="dk1"/>
                </a:solidFill>
              </a:rPr>
              <a:t>Go over the new button and how you make a repository and then show the other places where you can make the repository.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ec7da5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ec7da5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0b8936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0b8936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74c17aa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4c17aa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74c17aa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74c17aa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t_Titled_Content">
  <p:cSld name="Wht_Titled_Content">
    <p:bg>
      <p:bgPr>
        <a:solidFill>
          <a:schemeClr val="lt1"/>
        </a:solidFill>
      </p:bgPr>
    </p:bg>
    <p:spTree>
      <p:nvGrpSpPr>
        <p:cNvPr id="6" name="Shape 6"/>
        <p:cNvGrpSpPr/>
        <p:nvPr/>
      </p:nvGrpSpPr>
      <p:grpSpPr>
        <a:xfrm>
          <a:off x="0" y="0"/>
          <a:ext cx="0" cy="0"/>
          <a:chOff x="0" y="0"/>
          <a:chExt cx="0" cy="0"/>
        </a:xfrm>
      </p:grpSpPr>
      <p:grpSp>
        <p:nvGrpSpPr>
          <p:cNvPr id="7" name="Google Shape;7;p2"/>
          <p:cNvGrpSpPr/>
          <p:nvPr/>
        </p:nvGrpSpPr>
        <p:grpSpPr>
          <a:xfrm>
            <a:off x="163933" y="88007"/>
            <a:ext cx="8820349" cy="4971329"/>
            <a:chOff x="0" y="-1"/>
            <a:chExt cx="23520930" cy="13256877"/>
          </a:xfrm>
        </p:grpSpPr>
        <p:sp>
          <p:nvSpPr>
            <p:cNvPr id="8" name="Google Shape;8;p2"/>
            <p:cNvSpPr txBox="1"/>
            <p:nvPr/>
          </p:nvSpPr>
          <p:spPr>
            <a:xfrm>
              <a:off x="452070" y="-1"/>
              <a:ext cx="9830700" cy="422700"/>
            </a:xfrm>
            <a:prstGeom prst="rect">
              <a:avLst/>
            </a:prstGeom>
            <a:noFill/>
            <a:ln>
              <a:noFill/>
            </a:ln>
          </p:spPr>
          <p:txBody>
            <a:bodyPr anchorCtr="0" anchor="ctr" bIns="38100" lIns="38100" spcFirstLastPara="1" rIns="38100" wrap="square" tIns="38100">
              <a:noAutofit/>
            </a:bodyPr>
            <a:lstStyle/>
            <a:p>
              <a:pPr indent="0" lvl="0" marL="0" marR="0" rtl="0" algn="ctr">
                <a:spcBef>
                  <a:spcPts val="0"/>
                </a:spcBef>
                <a:spcAft>
                  <a:spcPts val="0"/>
                </a:spcAft>
                <a:buClr>
                  <a:srgbClr val="2E91A3"/>
                </a:buClr>
                <a:buSzPts val="1700"/>
                <a:buFont typeface="Arial"/>
                <a:buNone/>
              </a:pPr>
              <a:r>
                <a:rPr i="1" lang="en" sz="800">
                  <a:solidFill>
                    <a:srgbClr val="2E91A3"/>
                  </a:solidFill>
                  <a:latin typeface="Helvetica Neue"/>
                  <a:ea typeface="Helvetica Neue"/>
                  <a:cs typeface="Helvetica Neue"/>
                  <a:sym typeface="Helvetica Neue"/>
                </a:rPr>
                <a:t>Confidential &amp; Proprietary Information of Trilogy Education Services, Inc.</a:t>
              </a:r>
              <a:endParaRPr sz="700">
                <a:solidFill>
                  <a:srgbClr val="000000"/>
                </a:solidFill>
                <a:latin typeface="Helvetica Neue"/>
                <a:ea typeface="Helvetica Neue"/>
                <a:cs typeface="Helvetica Neue"/>
                <a:sym typeface="Helvetica Neue"/>
              </a:endParaRPr>
            </a:p>
          </p:txBody>
        </p:sp>
        <p:sp>
          <p:nvSpPr>
            <p:cNvPr id="9" name="Google Shape;9;p2"/>
            <p:cNvSpPr txBox="1"/>
            <p:nvPr/>
          </p:nvSpPr>
          <p:spPr>
            <a:xfrm>
              <a:off x="18397667" y="12834176"/>
              <a:ext cx="4573800" cy="422700"/>
            </a:xfrm>
            <a:prstGeom prst="rect">
              <a:avLst/>
            </a:prstGeom>
            <a:noFill/>
            <a:ln>
              <a:noFill/>
            </a:ln>
          </p:spPr>
          <p:txBody>
            <a:bodyPr anchorCtr="0" anchor="ctr" bIns="38100" lIns="38100" spcFirstLastPara="1" rIns="38100" wrap="square" tIns="38100">
              <a:noAutofit/>
            </a:bodyPr>
            <a:lstStyle/>
            <a:p>
              <a:pPr indent="0" lvl="0" marL="0" marR="0" rtl="0" algn="ctr">
                <a:spcBef>
                  <a:spcPts val="0"/>
                </a:spcBef>
                <a:spcAft>
                  <a:spcPts val="0"/>
                </a:spcAft>
                <a:buClr>
                  <a:srgbClr val="2E91A3"/>
                </a:buClr>
                <a:buSzPts val="1700"/>
                <a:buFont typeface="Arial"/>
                <a:buNone/>
              </a:pPr>
              <a:r>
                <a:rPr i="1" lang="en" sz="800">
                  <a:solidFill>
                    <a:srgbClr val="2E91A3"/>
                  </a:solidFill>
                  <a:latin typeface="Helvetica Neue"/>
                  <a:ea typeface="Helvetica Neue"/>
                  <a:cs typeface="Helvetica Neue"/>
                  <a:sym typeface="Helvetica Neue"/>
                </a:rPr>
                <a:t>© Trilogy Education Services, Inc.</a:t>
              </a:r>
              <a:endParaRPr sz="700">
                <a:solidFill>
                  <a:srgbClr val="000000"/>
                </a:solidFill>
                <a:latin typeface="Helvetica Neue"/>
                <a:ea typeface="Helvetica Neue"/>
                <a:cs typeface="Helvetica Neue"/>
                <a:sym typeface="Helvetica Neue"/>
              </a:endParaRPr>
            </a:p>
          </p:txBody>
        </p:sp>
        <p:cxnSp>
          <p:nvCxnSpPr>
            <p:cNvPr id="10" name="Google Shape;10;p2"/>
            <p:cNvCxnSpPr/>
            <p:nvPr/>
          </p:nvCxnSpPr>
          <p:spPr>
            <a:xfrm rot="10800000">
              <a:off x="23514756" y="19937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1" name="Google Shape;11;p2"/>
            <p:cNvCxnSpPr/>
            <p:nvPr/>
          </p:nvCxnSpPr>
          <p:spPr>
            <a:xfrm rot="10800000">
              <a:off x="1269" y="19937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2" name="Google Shape;12;p2"/>
            <p:cNvCxnSpPr/>
            <p:nvPr/>
          </p:nvCxnSpPr>
          <p:spPr>
            <a:xfrm>
              <a:off x="0" y="13034475"/>
              <a:ext cx="18236700" cy="0"/>
            </a:xfrm>
            <a:prstGeom prst="straightConnector1">
              <a:avLst/>
            </a:prstGeom>
            <a:noFill/>
            <a:ln cap="flat" cmpd="sng" w="25400">
              <a:solidFill>
                <a:srgbClr val="2E91A3"/>
              </a:solidFill>
              <a:prstDash val="solid"/>
              <a:miter lim="400000"/>
              <a:headEnd len="sm" w="sm" type="none"/>
              <a:tailEnd len="sm" w="sm" type="none"/>
            </a:ln>
          </p:spPr>
        </p:cxnSp>
        <p:cxnSp>
          <p:nvCxnSpPr>
            <p:cNvPr id="13" name="Google Shape;13;p2"/>
            <p:cNvCxnSpPr/>
            <p:nvPr/>
          </p:nvCxnSpPr>
          <p:spPr>
            <a:xfrm>
              <a:off x="10353630" y="211280"/>
              <a:ext cx="13167300" cy="0"/>
            </a:xfrm>
            <a:prstGeom prst="straightConnector1">
              <a:avLst/>
            </a:prstGeom>
            <a:noFill/>
            <a:ln cap="flat" cmpd="sng" w="25400">
              <a:solidFill>
                <a:srgbClr val="2E91A3"/>
              </a:solidFill>
              <a:prstDash val="solid"/>
              <a:miter lim="400000"/>
              <a:headEnd len="sm" w="sm" type="none"/>
              <a:tailEnd len="sm" w="sm" type="none"/>
            </a:ln>
          </p:spPr>
        </p:cxnSp>
        <p:cxnSp>
          <p:nvCxnSpPr>
            <p:cNvPr id="14" name="Google Shape;14;p2"/>
            <p:cNvCxnSpPr/>
            <p:nvPr/>
          </p:nvCxnSpPr>
          <p:spPr>
            <a:xfrm>
              <a:off x="14498" y="211280"/>
              <a:ext cx="398700" cy="0"/>
            </a:xfrm>
            <a:prstGeom prst="straightConnector1">
              <a:avLst/>
            </a:prstGeom>
            <a:noFill/>
            <a:ln cap="flat" cmpd="sng" w="25400">
              <a:solidFill>
                <a:srgbClr val="2E91A3"/>
              </a:solidFill>
              <a:prstDash val="solid"/>
              <a:miter lim="400000"/>
              <a:headEnd len="sm" w="sm" type="none"/>
              <a:tailEnd len="sm" w="sm" type="none"/>
            </a:ln>
          </p:spPr>
        </p:cxnSp>
        <p:cxnSp>
          <p:nvCxnSpPr>
            <p:cNvPr id="15" name="Google Shape;15;p2"/>
            <p:cNvCxnSpPr/>
            <p:nvPr/>
          </p:nvCxnSpPr>
          <p:spPr>
            <a:xfrm>
              <a:off x="23106964" y="13034475"/>
              <a:ext cx="398700" cy="0"/>
            </a:xfrm>
            <a:prstGeom prst="straightConnector1">
              <a:avLst/>
            </a:prstGeom>
            <a:noFill/>
            <a:ln cap="flat" cmpd="sng" w="25400">
              <a:solidFill>
                <a:srgbClr val="2E91A3"/>
              </a:solidFill>
              <a:prstDash val="solid"/>
              <a:miter lim="400000"/>
              <a:headEnd len="sm" w="sm" type="none"/>
              <a:tailEnd len="sm" w="sm" type="none"/>
            </a:ln>
          </p:spPr>
        </p:cxnSp>
      </p:grpSp>
      <p:sp>
        <p:nvSpPr>
          <p:cNvPr id="16" name="Google Shape;16;p2"/>
          <p:cNvSpPr txBox="1"/>
          <p:nvPr>
            <p:ph type="title"/>
          </p:nvPr>
        </p:nvSpPr>
        <p:spPr>
          <a:xfrm>
            <a:off x="423561" y="273844"/>
            <a:ext cx="6389400" cy="443100"/>
          </a:xfrm>
          <a:prstGeom prst="rect">
            <a:avLst/>
          </a:prstGeom>
          <a:noFill/>
          <a:ln>
            <a:noFill/>
          </a:ln>
        </p:spPr>
        <p:txBody>
          <a:bodyPr anchorCtr="0" anchor="t" bIns="34275" lIns="68575" spcFirstLastPara="1" rIns="68575" wrap="square" tIns="34275"/>
          <a:lstStyle>
            <a:lvl1pPr lvl="0" marR="0" rtl="0" algn="l">
              <a:lnSpc>
                <a:spcPct val="90000"/>
              </a:lnSpc>
              <a:spcBef>
                <a:spcPts val="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cxnSp>
        <p:nvCxnSpPr>
          <p:cNvPr id="17" name="Google Shape;17;p2"/>
          <p:cNvCxnSpPr/>
          <p:nvPr/>
        </p:nvCxnSpPr>
        <p:spPr>
          <a:xfrm>
            <a:off x="508181" y="694960"/>
            <a:ext cx="7954200" cy="0"/>
          </a:xfrm>
          <a:prstGeom prst="straightConnector1">
            <a:avLst/>
          </a:prstGeom>
          <a:noFill/>
          <a:ln cap="flat" cmpd="sng" w="38100">
            <a:solidFill>
              <a:schemeClr val="dk1"/>
            </a:solidFill>
            <a:prstDash val="solid"/>
            <a:miter lim="800000"/>
            <a:headEnd len="sm" w="sm" type="none"/>
            <a:tailEnd len="sm" w="sm" type="none"/>
          </a:ln>
        </p:spPr>
      </p:cxnSp>
      <p:sp>
        <p:nvSpPr>
          <p:cNvPr id="18" name="Google Shape;18;p2"/>
          <p:cNvSpPr txBox="1"/>
          <p:nvPr>
            <p:ph idx="1" type="body"/>
          </p:nvPr>
        </p:nvSpPr>
        <p:spPr>
          <a:xfrm>
            <a:off x="407564" y="997033"/>
            <a:ext cx="8331300" cy="2994300"/>
          </a:xfrm>
          <a:prstGeom prst="rect">
            <a:avLst/>
          </a:prstGeom>
          <a:noFill/>
          <a:ln>
            <a:noFill/>
          </a:ln>
        </p:spPr>
        <p:txBody>
          <a:bodyPr anchorCtr="0" anchor="t" bIns="34275" lIns="68575" spcFirstLastPara="1" rIns="68575" wrap="square" tIns="34275"/>
          <a:lstStyle>
            <a:lvl1pPr indent="-400050" lvl="0" marL="457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Helvetica Neue"/>
                <a:ea typeface="Helvetica Neue"/>
                <a:cs typeface="Helvetica Neue"/>
                <a:sym typeface="Helvetica Neue"/>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285750" lvl="3" marL="1828800" marR="0" rtl="0" algn="l">
              <a:lnSpc>
                <a:spcPct val="90000"/>
              </a:lnSpc>
              <a:spcBef>
                <a:spcPts val="4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73050" lvl="4" marL="2286000" marR="0" rtl="0" algn="l">
              <a:lnSpc>
                <a:spcPct val="90000"/>
              </a:lnSpc>
              <a:spcBef>
                <a:spcPts val="4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 name="Google Shape;19;p2"/>
          <p:cNvSpPr/>
          <p:nvPr/>
        </p:nvSpPr>
        <p:spPr>
          <a:xfrm>
            <a:off x="8027026" y="2181"/>
            <a:ext cx="711900" cy="711900"/>
          </a:xfrm>
          <a:prstGeom prst="rect">
            <a:avLst/>
          </a:prstGeom>
          <a:solidFill>
            <a:srgbClr val="F3F6F8"/>
          </a:solidFill>
          <a:ln>
            <a:noFill/>
          </a:ln>
        </p:spPr>
        <p:txBody>
          <a:bodyPr anchorCtr="0" anchor="ctr" bIns="0" lIns="0" spcFirstLastPara="1" rIns="0" wrap="square" tIns="0">
            <a:noAutofit/>
          </a:bodyPr>
          <a:lstStyle/>
          <a:p>
            <a:pPr indent="0" lvl="0" marL="0" marR="0" rtl="0" algn="ctr">
              <a:spcBef>
                <a:spcPts val="0"/>
              </a:spcBef>
              <a:spcAft>
                <a:spcPts val="0"/>
              </a:spcAft>
              <a:buClr>
                <a:srgbClr val="FFFFFF"/>
              </a:buClr>
              <a:buSzPts val="2300"/>
              <a:buFont typeface="Helvetica Neue"/>
              <a:buNone/>
            </a:pPr>
            <a:r>
              <a:t/>
            </a:r>
            <a:endParaRPr b="1" sz="1100">
              <a:solidFill>
                <a:srgbClr val="000000"/>
              </a:solidFill>
              <a:latin typeface="Helvetica Neue"/>
              <a:ea typeface="Helvetica Neue"/>
              <a:cs typeface="Helvetica Neue"/>
              <a:sym typeface="Helvetica Neue"/>
            </a:endParaRPr>
          </a:p>
        </p:txBody>
      </p:sp>
      <p:pic>
        <p:nvPicPr>
          <p:cNvPr descr="Image" id="20" name="Google Shape;20;p2"/>
          <p:cNvPicPr preferRelativeResize="0"/>
          <p:nvPr/>
        </p:nvPicPr>
        <p:blipFill rotWithShape="1">
          <a:blip r:embed="rId2">
            <a:alphaModFix/>
          </a:blip>
          <a:srcRect b="0" l="0" r="0" t="0"/>
          <a:stretch/>
        </p:blipFill>
        <p:spPr>
          <a:xfrm>
            <a:off x="8192609" y="166182"/>
            <a:ext cx="380657" cy="3838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5" name="Shape 65"/>
        <p:cNvGrpSpPr/>
        <p:nvPr/>
      </p:nvGrpSpPr>
      <p:grpSpPr>
        <a:xfrm>
          <a:off x="0" y="0"/>
          <a:ext cx="0" cy="0"/>
          <a:chOff x="0" y="0"/>
          <a:chExt cx="0" cy="0"/>
        </a:xfrm>
      </p:grpSpPr>
      <p:sp>
        <p:nvSpPr>
          <p:cNvPr id="66" name="Google Shape;66;p12"/>
          <p:cNvSpPr txBox="1"/>
          <p:nvPr>
            <p:ph type="title"/>
          </p:nvPr>
        </p:nvSpPr>
        <p:spPr>
          <a:xfrm>
            <a:off x="490250" y="450150"/>
            <a:ext cx="6367838" cy="4090838"/>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7" name="Google Shape;67;p12"/>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265500" y="1233175"/>
            <a:ext cx="4045162"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1" name="Google Shape;71;p13"/>
          <p:cNvSpPr txBox="1"/>
          <p:nvPr>
            <p:ph idx="1" type="subTitle"/>
          </p:nvPr>
        </p:nvSpPr>
        <p:spPr>
          <a:xfrm>
            <a:off x="265500" y="2803075"/>
            <a:ext cx="4045162" cy="1235138"/>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13"/>
          <p:cNvSpPr txBox="1"/>
          <p:nvPr>
            <p:ph idx="2" type="body"/>
          </p:nvPr>
        </p:nvSpPr>
        <p:spPr>
          <a:xfrm>
            <a:off x="4939500" y="724075"/>
            <a:ext cx="3837038" cy="3695063"/>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73" name="Google Shape;73;p13"/>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4"/>
          <p:cNvSpPr txBox="1"/>
          <p:nvPr>
            <p:ph idx="1" type="body"/>
          </p:nvPr>
        </p:nvSpPr>
        <p:spPr>
          <a:xfrm>
            <a:off x="311700" y="4230575"/>
            <a:ext cx="5998838" cy="605138"/>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76" name="Google Shape;76;p14"/>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7" name="Shape 77"/>
        <p:cNvGrpSpPr/>
        <p:nvPr/>
      </p:nvGrpSpPr>
      <p:grpSpPr>
        <a:xfrm>
          <a:off x="0" y="0"/>
          <a:ext cx="0" cy="0"/>
          <a:chOff x="0" y="0"/>
          <a:chExt cx="0" cy="0"/>
        </a:xfrm>
      </p:grpSpPr>
      <p:sp>
        <p:nvSpPr>
          <p:cNvPr id="78" name="Google Shape;78;p15"/>
          <p:cNvSpPr txBox="1"/>
          <p:nvPr>
            <p:ph hasCustomPrompt="1" type="title"/>
          </p:nvPr>
        </p:nvSpPr>
        <p:spPr>
          <a:xfrm>
            <a:off x="311700" y="1106125"/>
            <a:ext cx="8520638" cy="1963463"/>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5"/>
          <p:cNvSpPr txBox="1"/>
          <p:nvPr>
            <p:ph idx="1" type="body"/>
          </p:nvPr>
        </p:nvSpPr>
        <p:spPr>
          <a:xfrm>
            <a:off x="311700" y="3152225"/>
            <a:ext cx="8520638" cy="1300838"/>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0" name="Google Shape;80;p15"/>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6"/>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_1">
    <p:spTree>
      <p:nvGrpSpPr>
        <p:cNvPr id="83" name="Shape 83"/>
        <p:cNvGrpSpPr/>
        <p:nvPr/>
      </p:nvGrpSpPr>
      <p:grpSpPr>
        <a:xfrm>
          <a:off x="0" y="0"/>
          <a:ext cx="0" cy="0"/>
          <a:chOff x="0" y="0"/>
          <a:chExt cx="0" cy="0"/>
        </a:xfrm>
      </p:grpSpPr>
      <p:sp>
        <p:nvSpPr>
          <p:cNvPr id="84" name="Google Shape;84;p17"/>
          <p:cNvSpPr txBox="1"/>
          <p:nvPr>
            <p:ph type="title"/>
          </p:nvPr>
        </p:nvSpPr>
        <p:spPr>
          <a:xfrm>
            <a:off x="666750" y="862013"/>
            <a:ext cx="7810538" cy="1743075"/>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17"/>
          <p:cNvSpPr txBox="1"/>
          <p:nvPr>
            <p:ph idx="1" type="body"/>
          </p:nvPr>
        </p:nvSpPr>
        <p:spPr>
          <a:xfrm>
            <a:off x="666750" y="2652713"/>
            <a:ext cx="7810538" cy="59535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6" name="Google Shape;86;p17"/>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87" name="Shape 87"/>
        <p:cNvGrpSpPr/>
        <p:nvPr/>
      </p:nvGrpSpPr>
      <p:grpSpPr>
        <a:xfrm>
          <a:off x="0" y="0"/>
          <a:ext cx="0" cy="0"/>
          <a:chOff x="0" y="0"/>
          <a:chExt cx="0" cy="0"/>
        </a:xfrm>
      </p:grpSpPr>
      <p:sp>
        <p:nvSpPr>
          <p:cNvPr id="88" name="Google Shape;88;p18"/>
          <p:cNvSpPr txBox="1"/>
          <p:nvPr>
            <p:ph type="title"/>
          </p:nvPr>
        </p:nvSpPr>
        <p:spPr>
          <a:xfrm>
            <a:off x="633413" y="133350"/>
            <a:ext cx="7877138" cy="85725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18"/>
          <p:cNvSpPr txBox="1"/>
          <p:nvPr>
            <p:ph idx="1" type="body"/>
          </p:nvPr>
        </p:nvSpPr>
        <p:spPr>
          <a:xfrm>
            <a:off x="633413" y="1181100"/>
            <a:ext cx="7877138" cy="3486150"/>
          </a:xfrm>
          <a:prstGeom prst="rect">
            <a:avLst/>
          </a:prstGeom>
          <a:noFill/>
          <a:ln>
            <a:noFill/>
          </a:ln>
        </p:spPr>
        <p:txBody>
          <a:bodyPr anchorCtr="0" anchor="ctr" bIns="91425" lIns="91425" spcFirstLastPara="1" rIns="91425" wrap="square" tIns="91425"/>
          <a:lstStyle>
            <a:lvl1pPr indent="-374650" lvl="0" marL="457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74650" lvl="1" marL="914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74650" lvl="2" marL="1371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74650" lvl="3" marL="1828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74650" lvl="4" marL="22860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0" name="Google Shape;90;p18"/>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AND_BODY_1">
    <p:spTree>
      <p:nvGrpSpPr>
        <p:cNvPr id="91" name="Shape 91"/>
        <p:cNvGrpSpPr/>
        <p:nvPr/>
      </p:nvGrpSpPr>
      <p:grpSpPr>
        <a:xfrm>
          <a:off x="0" y="0"/>
          <a:ext cx="0" cy="0"/>
          <a:chOff x="0" y="0"/>
          <a:chExt cx="0" cy="0"/>
        </a:xfrm>
      </p:grpSpPr>
      <p:sp>
        <p:nvSpPr>
          <p:cNvPr id="92" name="Google Shape;92;p19"/>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p:cSld name="Photo - 3 Up">
    <p:spTree>
      <p:nvGrpSpPr>
        <p:cNvPr id="93" name="Shape 93"/>
        <p:cNvGrpSpPr/>
        <p:nvPr/>
      </p:nvGrpSpPr>
      <p:grpSpPr>
        <a:xfrm>
          <a:off x="0" y="0"/>
          <a:ext cx="0" cy="0"/>
          <a:chOff x="0" y="0"/>
          <a:chExt cx="0" cy="0"/>
        </a:xfrm>
      </p:grpSpPr>
      <p:sp>
        <p:nvSpPr>
          <p:cNvPr id="94" name="Google Shape;94;p20"/>
          <p:cNvSpPr/>
          <p:nvPr>
            <p:ph idx="2" type="pic"/>
          </p:nvPr>
        </p:nvSpPr>
        <p:spPr>
          <a:xfrm>
            <a:off x="5910263" y="2643188"/>
            <a:ext cx="2776500" cy="208125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5" name="Google Shape;95;p20"/>
          <p:cNvSpPr/>
          <p:nvPr>
            <p:ph idx="3" type="pic"/>
          </p:nvPr>
        </p:nvSpPr>
        <p:spPr>
          <a:xfrm>
            <a:off x="5910263" y="423863"/>
            <a:ext cx="2776500" cy="208125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6" name="Google Shape;96;p20"/>
          <p:cNvSpPr/>
          <p:nvPr>
            <p:ph idx="4" type="pic"/>
          </p:nvPr>
        </p:nvSpPr>
        <p:spPr>
          <a:xfrm>
            <a:off x="452438" y="423863"/>
            <a:ext cx="5314950" cy="4300538"/>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7" name="Google Shape;97;p20"/>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98" name="Shape 98"/>
        <p:cNvGrpSpPr/>
        <p:nvPr/>
      </p:nvGrpSpPr>
      <p:grpSpPr>
        <a:xfrm>
          <a:off x="0" y="0"/>
          <a:ext cx="0" cy="0"/>
          <a:chOff x="0" y="0"/>
          <a:chExt cx="0" cy="0"/>
        </a:xfrm>
      </p:grpSpPr>
      <p:sp>
        <p:nvSpPr>
          <p:cNvPr id="99" name="Google Shape;99;p21"/>
          <p:cNvSpPr txBox="1"/>
          <p:nvPr>
            <p:ph type="title"/>
          </p:nvPr>
        </p:nvSpPr>
        <p:spPr>
          <a:xfrm>
            <a:off x="633413" y="133350"/>
            <a:ext cx="7877138" cy="85725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21"/>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t_Section">
  <p:cSld name="Wht_Section">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628650" y="1984749"/>
            <a:ext cx="7886700" cy="822600"/>
          </a:xfrm>
          <a:prstGeom prst="rect">
            <a:avLst/>
          </a:prstGeom>
          <a:noFill/>
          <a:ln>
            <a:noFill/>
          </a:ln>
        </p:spPr>
        <p:txBody>
          <a:bodyPr anchorCtr="0" anchor="t" bIns="34275" lIns="68575" spcFirstLastPara="1" rIns="68575" wrap="square" tIns="34275"/>
          <a:lstStyle>
            <a:lvl1pPr lvl="0" marR="0" rtl="0" algn="ctr">
              <a:lnSpc>
                <a:spcPct val="90000"/>
              </a:lnSpc>
              <a:spcBef>
                <a:spcPts val="0"/>
              </a:spcBef>
              <a:spcAft>
                <a:spcPts val="0"/>
              </a:spcAft>
              <a:buClr>
                <a:schemeClr val="dk1"/>
              </a:buClr>
              <a:buSzPts val="5600"/>
              <a:buFont typeface="Helvetica Neue"/>
              <a:buNone/>
              <a:defRPr b="1" i="0" sz="56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grpSp>
        <p:nvGrpSpPr>
          <p:cNvPr id="23" name="Google Shape;23;p3"/>
          <p:cNvGrpSpPr/>
          <p:nvPr/>
        </p:nvGrpSpPr>
        <p:grpSpPr>
          <a:xfrm>
            <a:off x="163933" y="88007"/>
            <a:ext cx="8820349" cy="4971329"/>
            <a:chOff x="0" y="-1"/>
            <a:chExt cx="23520930" cy="13256877"/>
          </a:xfrm>
        </p:grpSpPr>
        <p:sp>
          <p:nvSpPr>
            <p:cNvPr id="24" name="Google Shape;24;p3"/>
            <p:cNvSpPr txBox="1"/>
            <p:nvPr/>
          </p:nvSpPr>
          <p:spPr>
            <a:xfrm>
              <a:off x="452070" y="-1"/>
              <a:ext cx="9830700" cy="422700"/>
            </a:xfrm>
            <a:prstGeom prst="rect">
              <a:avLst/>
            </a:prstGeom>
            <a:noFill/>
            <a:ln>
              <a:noFill/>
            </a:ln>
          </p:spPr>
          <p:txBody>
            <a:bodyPr anchorCtr="0" anchor="ctr" bIns="38100" lIns="38100" spcFirstLastPara="1" rIns="38100" wrap="square" tIns="38100">
              <a:noAutofit/>
            </a:bodyPr>
            <a:lstStyle/>
            <a:p>
              <a:pPr indent="0" lvl="0" marL="0" marR="0" rtl="0" algn="ctr">
                <a:spcBef>
                  <a:spcPts val="0"/>
                </a:spcBef>
                <a:spcAft>
                  <a:spcPts val="0"/>
                </a:spcAft>
                <a:buClr>
                  <a:srgbClr val="2E91A3"/>
                </a:buClr>
                <a:buSzPts val="1700"/>
                <a:buFont typeface="Arial"/>
                <a:buNone/>
              </a:pPr>
              <a:r>
                <a:rPr i="1" lang="en" sz="800">
                  <a:solidFill>
                    <a:srgbClr val="2E91A3"/>
                  </a:solidFill>
                  <a:latin typeface="Helvetica Neue"/>
                  <a:ea typeface="Helvetica Neue"/>
                  <a:cs typeface="Helvetica Neue"/>
                  <a:sym typeface="Helvetica Neue"/>
                </a:rPr>
                <a:t>Confidential &amp; Proprietary Information of Trilogy Education Services, Inc.</a:t>
              </a:r>
              <a:endParaRPr sz="700">
                <a:solidFill>
                  <a:srgbClr val="000000"/>
                </a:solidFill>
                <a:latin typeface="Helvetica Neue"/>
                <a:ea typeface="Helvetica Neue"/>
                <a:cs typeface="Helvetica Neue"/>
                <a:sym typeface="Helvetica Neue"/>
              </a:endParaRPr>
            </a:p>
          </p:txBody>
        </p:sp>
        <p:sp>
          <p:nvSpPr>
            <p:cNvPr id="25" name="Google Shape;25;p3"/>
            <p:cNvSpPr txBox="1"/>
            <p:nvPr/>
          </p:nvSpPr>
          <p:spPr>
            <a:xfrm>
              <a:off x="18397667" y="12834176"/>
              <a:ext cx="4573800" cy="422700"/>
            </a:xfrm>
            <a:prstGeom prst="rect">
              <a:avLst/>
            </a:prstGeom>
            <a:noFill/>
            <a:ln>
              <a:noFill/>
            </a:ln>
          </p:spPr>
          <p:txBody>
            <a:bodyPr anchorCtr="0" anchor="ctr" bIns="38100" lIns="38100" spcFirstLastPara="1" rIns="38100" wrap="square" tIns="38100">
              <a:noAutofit/>
            </a:bodyPr>
            <a:lstStyle/>
            <a:p>
              <a:pPr indent="0" lvl="0" marL="0" marR="0" rtl="0" algn="ctr">
                <a:spcBef>
                  <a:spcPts val="0"/>
                </a:spcBef>
                <a:spcAft>
                  <a:spcPts val="0"/>
                </a:spcAft>
                <a:buClr>
                  <a:srgbClr val="2E91A3"/>
                </a:buClr>
                <a:buSzPts val="1700"/>
                <a:buFont typeface="Arial"/>
                <a:buNone/>
              </a:pPr>
              <a:r>
                <a:rPr i="1" lang="en" sz="800">
                  <a:solidFill>
                    <a:srgbClr val="2E91A3"/>
                  </a:solidFill>
                  <a:latin typeface="Helvetica Neue"/>
                  <a:ea typeface="Helvetica Neue"/>
                  <a:cs typeface="Helvetica Neue"/>
                  <a:sym typeface="Helvetica Neue"/>
                </a:rPr>
                <a:t>© Trilogy Education Services, Inc.</a:t>
              </a:r>
              <a:endParaRPr sz="700">
                <a:solidFill>
                  <a:srgbClr val="000000"/>
                </a:solidFill>
                <a:latin typeface="Helvetica Neue"/>
                <a:ea typeface="Helvetica Neue"/>
                <a:cs typeface="Helvetica Neue"/>
                <a:sym typeface="Helvetica Neue"/>
              </a:endParaRPr>
            </a:p>
          </p:txBody>
        </p:sp>
        <p:cxnSp>
          <p:nvCxnSpPr>
            <p:cNvPr id="26" name="Google Shape;26;p3"/>
            <p:cNvCxnSpPr/>
            <p:nvPr/>
          </p:nvCxnSpPr>
          <p:spPr>
            <a:xfrm rot="10800000">
              <a:off x="23514756" y="19937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27" name="Google Shape;27;p3"/>
            <p:cNvCxnSpPr/>
            <p:nvPr/>
          </p:nvCxnSpPr>
          <p:spPr>
            <a:xfrm rot="10800000">
              <a:off x="1269" y="19937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28" name="Google Shape;28;p3"/>
            <p:cNvCxnSpPr/>
            <p:nvPr/>
          </p:nvCxnSpPr>
          <p:spPr>
            <a:xfrm>
              <a:off x="0" y="13034475"/>
              <a:ext cx="18236700" cy="0"/>
            </a:xfrm>
            <a:prstGeom prst="straightConnector1">
              <a:avLst/>
            </a:prstGeom>
            <a:noFill/>
            <a:ln cap="flat" cmpd="sng" w="25400">
              <a:solidFill>
                <a:srgbClr val="2E91A3"/>
              </a:solidFill>
              <a:prstDash val="solid"/>
              <a:miter lim="400000"/>
              <a:headEnd len="sm" w="sm" type="none"/>
              <a:tailEnd len="sm" w="sm" type="none"/>
            </a:ln>
          </p:spPr>
        </p:cxnSp>
        <p:cxnSp>
          <p:nvCxnSpPr>
            <p:cNvPr id="29" name="Google Shape;29;p3"/>
            <p:cNvCxnSpPr/>
            <p:nvPr/>
          </p:nvCxnSpPr>
          <p:spPr>
            <a:xfrm>
              <a:off x="10353630" y="211280"/>
              <a:ext cx="13167300" cy="0"/>
            </a:xfrm>
            <a:prstGeom prst="straightConnector1">
              <a:avLst/>
            </a:prstGeom>
            <a:noFill/>
            <a:ln cap="flat" cmpd="sng" w="25400">
              <a:solidFill>
                <a:srgbClr val="2E91A3"/>
              </a:solidFill>
              <a:prstDash val="solid"/>
              <a:miter lim="400000"/>
              <a:headEnd len="sm" w="sm" type="none"/>
              <a:tailEnd len="sm" w="sm" type="none"/>
            </a:ln>
          </p:spPr>
        </p:cxnSp>
        <p:cxnSp>
          <p:nvCxnSpPr>
            <p:cNvPr id="30" name="Google Shape;30;p3"/>
            <p:cNvCxnSpPr/>
            <p:nvPr/>
          </p:nvCxnSpPr>
          <p:spPr>
            <a:xfrm>
              <a:off x="14498" y="211280"/>
              <a:ext cx="398700" cy="0"/>
            </a:xfrm>
            <a:prstGeom prst="straightConnector1">
              <a:avLst/>
            </a:prstGeom>
            <a:noFill/>
            <a:ln cap="flat" cmpd="sng" w="25400">
              <a:solidFill>
                <a:srgbClr val="2E91A3"/>
              </a:solidFill>
              <a:prstDash val="solid"/>
              <a:miter lim="400000"/>
              <a:headEnd len="sm" w="sm" type="none"/>
              <a:tailEnd len="sm" w="sm" type="none"/>
            </a:ln>
          </p:spPr>
        </p:cxnSp>
        <p:cxnSp>
          <p:nvCxnSpPr>
            <p:cNvPr id="31" name="Google Shape;31;p3"/>
            <p:cNvCxnSpPr/>
            <p:nvPr/>
          </p:nvCxnSpPr>
          <p:spPr>
            <a:xfrm>
              <a:off x="23106964" y="13034475"/>
              <a:ext cx="398700" cy="0"/>
            </a:xfrm>
            <a:prstGeom prst="straightConnector1">
              <a:avLst/>
            </a:prstGeom>
            <a:noFill/>
            <a:ln cap="flat" cmpd="sng" w="25400">
              <a:solidFill>
                <a:srgbClr val="2E91A3"/>
              </a:solidFill>
              <a:prstDash val="solid"/>
              <a:miter lim="400000"/>
              <a:headEnd len="sm" w="sm" type="none"/>
              <a:tailEnd len="sm" w="sm" type="none"/>
            </a:ln>
          </p:spPr>
        </p:cxnSp>
      </p:grpSp>
      <p:sp>
        <p:nvSpPr>
          <p:cNvPr id="32" name="Google Shape;32;p3"/>
          <p:cNvSpPr/>
          <p:nvPr/>
        </p:nvSpPr>
        <p:spPr>
          <a:xfrm>
            <a:off x="8027026" y="2181"/>
            <a:ext cx="711900" cy="711900"/>
          </a:xfrm>
          <a:prstGeom prst="rect">
            <a:avLst/>
          </a:prstGeom>
          <a:solidFill>
            <a:srgbClr val="F3F6F8"/>
          </a:solidFill>
          <a:ln>
            <a:noFill/>
          </a:ln>
        </p:spPr>
        <p:txBody>
          <a:bodyPr anchorCtr="0" anchor="ctr" bIns="0" lIns="0" spcFirstLastPara="1" rIns="0" wrap="square" tIns="0">
            <a:noAutofit/>
          </a:bodyPr>
          <a:lstStyle/>
          <a:p>
            <a:pPr indent="0" lvl="0" marL="0" marR="0" rtl="0" algn="ctr">
              <a:spcBef>
                <a:spcPts val="0"/>
              </a:spcBef>
              <a:spcAft>
                <a:spcPts val="0"/>
              </a:spcAft>
              <a:buClr>
                <a:srgbClr val="FFFFFF"/>
              </a:buClr>
              <a:buSzPts val="2300"/>
              <a:buFont typeface="Helvetica Neue"/>
              <a:buNone/>
            </a:pPr>
            <a:r>
              <a:t/>
            </a:r>
            <a:endParaRPr b="1" sz="1100">
              <a:solidFill>
                <a:srgbClr val="000000"/>
              </a:solidFill>
              <a:latin typeface="Helvetica Neue"/>
              <a:ea typeface="Helvetica Neue"/>
              <a:cs typeface="Helvetica Neue"/>
              <a:sym typeface="Helvetica Neue"/>
            </a:endParaRPr>
          </a:p>
        </p:txBody>
      </p:sp>
      <p:pic>
        <p:nvPicPr>
          <p:cNvPr descr="Image" id="33" name="Google Shape;33;p3"/>
          <p:cNvPicPr preferRelativeResize="0"/>
          <p:nvPr/>
        </p:nvPicPr>
        <p:blipFill rotWithShape="1">
          <a:blip r:embed="rId2">
            <a:alphaModFix/>
          </a:blip>
          <a:srcRect b="0" l="0" r="0" t="0"/>
          <a:stretch/>
        </p:blipFill>
        <p:spPr>
          <a:xfrm>
            <a:off x="8192609" y="166182"/>
            <a:ext cx="380657" cy="38382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spTree>
      <p:nvGrpSpPr>
        <p:cNvPr id="101" name="Shape 101"/>
        <p:cNvGrpSpPr/>
        <p:nvPr/>
      </p:nvGrpSpPr>
      <p:grpSpPr>
        <a:xfrm>
          <a:off x="0" y="0"/>
          <a:ext cx="0" cy="0"/>
          <a:chOff x="0" y="0"/>
          <a:chExt cx="0" cy="0"/>
        </a:xfrm>
      </p:grpSpPr>
      <p:sp>
        <p:nvSpPr>
          <p:cNvPr id="102" name="Google Shape;102;p22"/>
          <p:cNvSpPr txBox="1"/>
          <p:nvPr>
            <p:ph idx="1" type="body"/>
          </p:nvPr>
        </p:nvSpPr>
        <p:spPr>
          <a:xfrm>
            <a:off x="633413" y="666750"/>
            <a:ext cx="7877138" cy="3810038"/>
          </a:xfrm>
          <a:prstGeom prst="rect">
            <a:avLst/>
          </a:prstGeom>
          <a:noFill/>
          <a:ln>
            <a:noFill/>
          </a:ln>
        </p:spPr>
        <p:txBody>
          <a:bodyPr anchorCtr="0" anchor="ctr" bIns="91425" lIns="91425" spcFirstLastPara="1" rIns="91425" wrap="square" tIns="91425"/>
          <a:lstStyle>
            <a:lvl1pPr indent="-374650" lvl="0" marL="457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74650" lvl="1" marL="914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74650" lvl="2" marL="1371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74650" lvl="3" marL="1828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74650" lvl="4" marL="22860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3" name="Google Shape;103;p22"/>
          <p:cNvSpPr txBox="1"/>
          <p:nvPr>
            <p:ph idx="12" type="sldNum"/>
          </p:nvPr>
        </p:nvSpPr>
        <p:spPr>
          <a:xfrm>
            <a:off x="4484637" y="4905375"/>
            <a:ext cx="169988" cy="172913"/>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x">
  <p:cSld name="TITLE_AND_BODY">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itle">
  <p:cSld name="TITLE">
    <p:spTree>
      <p:nvGrpSpPr>
        <p:cNvPr id="110" name="Shape 110"/>
        <p:cNvGrpSpPr/>
        <p:nvPr/>
      </p:nvGrpSpPr>
      <p:grpSpPr>
        <a:xfrm>
          <a:off x="0" y="0"/>
          <a:ext cx="0" cy="0"/>
          <a:chOff x="0" y="0"/>
          <a:chExt cx="0" cy="0"/>
        </a:xfrm>
      </p:grpSpPr>
      <p:sp>
        <p:nvSpPr>
          <p:cNvPr id="111" name="Google Shape;111;p25"/>
          <p:cNvSpPr txBox="1"/>
          <p:nvPr>
            <p:ph type="title"/>
          </p:nvPr>
        </p:nvSpPr>
        <p:spPr>
          <a:xfrm>
            <a:off x="666750" y="862013"/>
            <a:ext cx="7810500" cy="1743000"/>
          </a:xfrm>
          <a:prstGeom prst="rect">
            <a:avLst/>
          </a:prstGeom>
          <a:noFill/>
          <a:ln>
            <a:noFill/>
          </a:ln>
        </p:spPr>
        <p:txBody>
          <a:bodyPr anchorCtr="0" anchor="b"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12" name="Google Shape;112;p25"/>
          <p:cNvSpPr txBox="1"/>
          <p:nvPr>
            <p:ph idx="1" type="body"/>
          </p:nvPr>
        </p:nvSpPr>
        <p:spPr>
          <a:xfrm>
            <a:off x="666750" y="2652713"/>
            <a:ext cx="7810500" cy="5955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13" name="Google Shape;113;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p:cSld name="Photo - Horizontal">
    <p:spTree>
      <p:nvGrpSpPr>
        <p:cNvPr id="114" name="Shape 114"/>
        <p:cNvGrpSpPr/>
        <p:nvPr/>
      </p:nvGrpSpPr>
      <p:grpSpPr>
        <a:xfrm>
          <a:off x="0" y="0"/>
          <a:ext cx="0" cy="0"/>
          <a:chOff x="0" y="0"/>
          <a:chExt cx="0" cy="0"/>
        </a:xfrm>
      </p:grpSpPr>
      <p:sp>
        <p:nvSpPr>
          <p:cNvPr id="115" name="Google Shape;115;p26"/>
          <p:cNvSpPr/>
          <p:nvPr>
            <p:ph idx="2" type="pic"/>
          </p:nvPr>
        </p:nvSpPr>
        <p:spPr>
          <a:xfrm>
            <a:off x="1172238" y="252413"/>
            <a:ext cx="6801000" cy="32766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16" name="Google Shape;116;p26"/>
          <p:cNvSpPr txBox="1"/>
          <p:nvPr>
            <p:ph type="title"/>
          </p:nvPr>
        </p:nvSpPr>
        <p:spPr>
          <a:xfrm>
            <a:off x="238125" y="3567113"/>
            <a:ext cx="8667900" cy="752400"/>
          </a:xfrm>
          <a:prstGeom prst="rect">
            <a:avLst/>
          </a:prstGeom>
          <a:noFill/>
          <a:ln>
            <a:noFill/>
          </a:ln>
        </p:spPr>
        <p:txBody>
          <a:bodyPr anchorCtr="0" anchor="b"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17" name="Google Shape;117;p26"/>
          <p:cNvSpPr txBox="1"/>
          <p:nvPr>
            <p:ph idx="1" type="body"/>
          </p:nvPr>
        </p:nvSpPr>
        <p:spPr>
          <a:xfrm>
            <a:off x="238125" y="4291013"/>
            <a:ext cx="8667900" cy="5955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18" name="Google Shape;118;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 - Center">
    <p:spTree>
      <p:nvGrpSpPr>
        <p:cNvPr id="119" name="Shape 119"/>
        <p:cNvGrpSpPr/>
        <p:nvPr/>
      </p:nvGrpSpPr>
      <p:grpSpPr>
        <a:xfrm>
          <a:off x="0" y="0"/>
          <a:ext cx="0" cy="0"/>
          <a:chOff x="0" y="0"/>
          <a:chExt cx="0" cy="0"/>
        </a:xfrm>
      </p:grpSpPr>
      <p:sp>
        <p:nvSpPr>
          <p:cNvPr id="120" name="Google Shape;120;p27"/>
          <p:cNvSpPr txBox="1"/>
          <p:nvPr>
            <p:ph type="title"/>
          </p:nvPr>
        </p:nvSpPr>
        <p:spPr>
          <a:xfrm>
            <a:off x="666750" y="1700213"/>
            <a:ext cx="7810500" cy="17430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p:cSld name="Photo - Vertical">
    <p:spTree>
      <p:nvGrpSpPr>
        <p:cNvPr id="122" name="Shape 122"/>
        <p:cNvGrpSpPr/>
        <p:nvPr/>
      </p:nvGrpSpPr>
      <p:grpSpPr>
        <a:xfrm>
          <a:off x="0" y="0"/>
          <a:ext cx="0" cy="0"/>
          <a:chOff x="0" y="0"/>
          <a:chExt cx="0" cy="0"/>
        </a:xfrm>
      </p:grpSpPr>
      <p:sp>
        <p:nvSpPr>
          <p:cNvPr id="123" name="Google Shape;123;p28"/>
          <p:cNvSpPr/>
          <p:nvPr>
            <p:ph idx="2" type="pic"/>
          </p:nvPr>
        </p:nvSpPr>
        <p:spPr>
          <a:xfrm>
            <a:off x="4937242" y="357188"/>
            <a:ext cx="3571800" cy="43005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24" name="Google Shape;124;p28"/>
          <p:cNvSpPr txBox="1"/>
          <p:nvPr>
            <p:ph type="title"/>
          </p:nvPr>
        </p:nvSpPr>
        <p:spPr>
          <a:xfrm>
            <a:off x="619125" y="357188"/>
            <a:ext cx="3833700" cy="2081400"/>
          </a:xfrm>
          <a:prstGeom prst="rect">
            <a:avLst/>
          </a:prstGeom>
          <a:noFill/>
          <a:ln>
            <a:noFill/>
          </a:ln>
        </p:spPr>
        <p:txBody>
          <a:bodyPr anchorCtr="0" anchor="b" bIns="34275" lIns="34275" spcFirstLastPara="1" rIns="34275" wrap="square" tIns="34275"/>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
            <a:off x="619125" y="2447925"/>
            <a:ext cx="3833700" cy="21477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26" name="Google Shape;126;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127" name="Shape 127"/>
        <p:cNvGrpSpPr/>
        <p:nvPr/>
      </p:nvGrpSpPr>
      <p:grpSpPr>
        <a:xfrm>
          <a:off x="0" y="0"/>
          <a:ext cx="0" cy="0"/>
          <a:chOff x="0" y="0"/>
          <a:chExt cx="0" cy="0"/>
        </a:xfrm>
      </p:grpSpPr>
      <p:sp>
        <p:nvSpPr>
          <p:cNvPr id="128" name="Google Shape;128;p29"/>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9" name="Google Shape;129;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130" name="Shape 130"/>
        <p:cNvGrpSpPr/>
        <p:nvPr/>
      </p:nvGrpSpPr>
      <p:grpSpPr>
        <a:xfrm>
          <a:off x="0" y="0"/>
          <a:ext cx="0" cy="0"/>
          <a:chOff x="0" y="0"/>
          <a:chExt cx="0" cy="0"/>
        </a:xfrm>
      </p:grpSpPr>
      <p:sp>
        <p:nvSpPr>
          <p:cNvPr id="131" name="Google Shape;131;p30"/>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2" name="Google Shape;132;p30"/>
          <p:cNvSpPr txBox="1"/>
          <p:nvPr>
            <p:ph idx="1" type="body"/>
          </p:nvPr>
        </p:nvSpPr>
        <p:spPr>
          <a:xfrm>
            <a:off x="633413" y="1181100"/>
            <a:ext cx="7877100" cy="3486300"/>
          </a:xfrm>
          <a:prstGeom prst="rect">
            <a:avLst/>
          </a:prstGeom>
          <a:noFill/>
          <a:ln>
            <a:noFill/>
          </a:ln>
        </p:spPr>
        <p:txBody>
          <a:bodyPr anchorCtr="0" anchor="ctr" bIns="34275" lIns="34275" spcFirstLastPara="1" rIns="34275" wrap="square" tIns="34275"/>
          <a:lstStyle>
            <a:lvl1pPr indent="-374650" lvl="0" marL="457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74650" lvl="1" marL="914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74650" lvl="2" marL="1371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74650" lvl="3" marL="1828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74650" lvl="4" marL="22860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33" name="Google Shape;133;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p:cSld name="Title, Bullets &amp; Photo">
    <p:spTree>
      <p:nvGrpSpPr>
        <p:cNvPr id="134" name="Shape 134"/>
        <p:cNvGrpSpPr/>
        <p:nvPr/>
      </p:nvGrpSpPr>
      <p:grpSpPr>
        <a:xfrm>
          <a:off x="0" y="0"/>
          <a:ext cx="0" cy="0"/>
          <a:chOff x="0" y="0"/>
          <a:chExt cx="0" cy="0"/>
        </a:xfrm>
      </p:grpSpPr>
      <p:sp>
        <p:nvSpPr>
          <p:cNvPr id="135" name="Google Shape;135;p31"/>
          <p:cNvSpPr/>
          <p:nvPr>
            <p:ph idx="2" type="pic"/>
          </p:nvPr>
        </p:nvSpPr>
        <p:spPr>
          <a:xfrm>
            <a:off x="4938713" y="1181100"/>
            <a:ext cx="3571800" cy="34863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36" name="Google Shape;136;p31"/>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7" name="Google Shape;137;p31"/>
          <p:cNvSpPr txBox="1"/>
          <p:nvPr>
            <p:ph idx="1" type="body"/>
          </p:nvPr>
        </p:nvSpPr>
        <p:spPr>
          <a:xfrm>
            <a:off x="633413" y="1181100"/>
            <a:ext cx="3833700" cy="3486300"/>
          </a:xfrm>
          <a:prstGeom prst="rect">
            <a:avLst/>
          </a:prstGeom>
          <a:noFill/>
          <a:ln>
            <a:noFill/>
          </a:ln>
        </p:spPr>
        <p:txBody>
          <a:bodyPr anchorCtr="0" anchor="ctr" bIns="34275" lIns="34275" spcFirstLastPara="1" rIns="34275" wrap="square" tIns="34275"/>
          <a:lstStyle>
            <a:lvl1pPr indent="-342900" lvl="0" marL="457200" marR="0" rtl="0" algn="l">
              <a:lnSpc>
                <a:spcPct val="100000"/>
              </a:lnSpc>
              <a:spcBef>
                <a:spcPts val="1700"/>
              </a:spcBef>
              <a:spcAft>
                <a:spcPts val="0"/>
              </a:spcAft>
              <a:buClr>
                <a:srgbClr val="000000"/>
              </a:buClr>
              <a:buSzPts val="18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42900" lvl="1" marL="914400" marR="0" rtl="0" algn="l">
              <a:lnSpc>
                <a:spcPct val="100000"/>
              </a:lnSpc>
              <a:spcBef>
                <a:spcPts val="1700"/>
              </a:spcBef>
              <a:spcAft>
                <a:spcPts val="0"/>
              </a:spcAft>
              <a:buClr>
                <a:srgbClr val="000000"/>
              </a:buClr>
              <a:buSzPts val="18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42900" lvl="2" marL="1371600" marR="0" rtl="0" algn="l">
              <a:lnSpc>
                <a:spcPct val="100000"/>
              </a:lnSpc>
              <a:spcBef>
                <a:spcPts val="1700"/>
              </a:spcBef>
              <a:spcAft>
                <a:spcPts val="0"/>
              </a:spcAft>
              <a:buClr>
                <a:srgbClr val="000000"/>
              </a:buClr>
              <a:buSzPts val="18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42900" lvl="3" marL="1828800" marR="0" rtl="0" algn="l">
              <a:lnSpc>
                <a:spcPct val="100000"/>
              </a:lnSpc>
              <a:spcBef>
                <a:spcPts val="1700"/>
              </a:spcBef>
              <a:spcAft>
                <a:spcPts val="0"/>
              </a:spcAft>
              <a:buClr>
                <a:srgbClr val="000000"/>
              </a:buClr>
              <a:buSzPts val="18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42900" lvl="4" marL="2286000" marR="0" rtl="0" algn="l">
              <a:lnSpc>
                <a:spcPct val="100000"/>
              </a:lnSpc>
              <a:spcBef>
                <a:spcPts val="1700"/>
              </a:spcBef>
              <a:spcAft>
                <a:spcPts val="0"/>
              </a:spcAft>
              <a:buClr>
                <a:srgbClr val="000000"/>
              </a:buClr>
              <a:buSzPts val="18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38" name="Google Shape;138;p3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spTree>
      <p:nvGrpSpPr>
        <p:cNvPr id="139" name="Shape 139"/>
        <p:cNvGrpSpPr/>
        <p:nvPr/>
      </p:nvGrpSpPr>
      <p:grpSpPr>
        <a:xfrm>
          <a:off x="0" y="0"/>
          <a:ext cx="0" cy="0"/>
          <a:chOff x="0" y="0"/>
          <a:chExt cx="0" cy="0"/>
        </a:xfrm>
      </p:grpSpPr>
      <p:sp>
        <p:nvSpPr>
          <p:cNvPr id="140" name="Google Shape;140;p32"/>
          <p:cNvSpPr txBox="1"/>
          <p:nvPr>
            <p:ph idx="1" type="body"/>
          </p:nvPr>
        </p:nvSpPr>
        <p:spPr>
          <a:xfrm>
            <a:off x="633413" y="666750"/>
            <a:ext cx="7877100" cy="3810000"/>
          </a:xfrm>
          <a:prstGeom prst="rect">
            <a:avLst/>
          </a:prstGeom>
          <a:noFill/>
          <a:ln>
            <a:noFill/>
          </a:ln>
        </p:spPr>
        <p:txBody>
          <a:bodyPr anchorCtr="0" anchor="ctr" bIns="34275" lIns="34275" spcFirstLastPara="1" rIns="34275" wrap="square" tIns="34275"/>
          <a:lstStyle>
            <a:lvl1pPr indent="-374650" lvl="0" marL="457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74650" lvl="1" marL="914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74650" lvl="2" marL="1371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74650" lvl="3" marL="1828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74650" lvl="4" marL="22860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41" name="Google Shape;141;p3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4" name="Shape 34"/>
        <p:cNvGrpSpPr/>
        <p:nvPr/>
      </p:nvGrpSpPr>
      <p:grpSpPr>
        <a:xfrm>
          <a:off x="0" y="0"/>
          <a:ext cx="0" cy="0"/>
          <a:chOff x="0" y="0"/>
          <a:chExt cx="0" cy="0"/>
        </a:xfrm>
      </p:grpSpPr>
      <p:sp>
        <p:nvSpPr>
          <p:cNvPr id="35" name="Google Shape;35;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6" name="Google Shape;36;p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p:cSld name="Photo - 3 Up">
    <p:spTree>
      <p:nvGrpSpPr>
        <p:cNvPr id="142" name="Shape 142"/>
        <p:cNvGrpSpPr/>
        <p:nvPr/>
      </p:nvGrpSpPr>
      <p:grpSpPr>
        <a:xfrm>
          <a:off x="0" y="0"/>
          <a:ext cx="0" cy="0"/>
          <a:chOff x="0" y="0"/>
          <a:chExt cx="0" cy="0"/>
        </a:xfrm>
      </p:grpSpPr>
      <p:sp>
        <p:nvSpPr>
          <p:cNvPr id="143" name="Google Shape;143;p33"/>
          <p:cNvSpPr/>
          <p:nvPr>
            <p:ph idx="2" type="pic"/>
          </p:nvPr>
        </p:nvSpPr>
        <p:spPr>
          <a:xfrm>
            <a:off x="5910263" y="2643188"/>
            <a:ext cx="2776500" cy="20814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44" name="Google Shape;144;p33"/>
          <p:cNvSpPr/>
          <p:nvPr>
            <p:ph idx="3" type="pic"/>
          </p:nvPr>
        </p:nvSpPr>
        <p:spPr>
          <a:xfrm>
            <a:off x="5910263" y="423863"/>
            <a:ext cx="2776500" cy="20814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45" name="Google Shape;145;p33"/>
          <p:cNvSpPr/>
          <p:nvPr>
            <p:ph idx="4" type="pic"/>
          </p:nvPr>
        </p:nvSpPr>
        <p:spPr>
          <a:xfrm>
            <a:off x="452438" y="423863"/>
            <a:ext cx="5315100" cy="43005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46" name="Google Shape;146;p3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147" name="Shape 147"/>
        <p:cNvGrpSpPr/>
        <p:nvPr/>
      </p:nvGrpSpPr>
      <p:grpSpPr>
        <a:xfrm>
          <a:off x="0" y="0"/>
          <a:ext cx="0" cy="0"/>
          <a:chOff x="0" y="0"/>
          <a:chExt cx="0" cy="0"/>
        </a:xfrm>
      </p:grpSpPr>
      <p:sp>
        <p:nvSpPr>
          <p:cNvPr id="148" name="Google Shape;148;p34"/>
          <p:cNvSpPr txBox="1"/>
          <p:nvPr>
            <p:ph idx="1" type="body"/>
          </p:nvPr>
        </p:nvSpPr>
        <p:spPr>
          <a:xfrm>
            <a:off x="895350" y="3357563"/>
            <a:ext cx="7358100" cy="2196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00000"/>
              </a:buClr>
              <a:buSzPts val="1200"/>
              <a:buFont typeface="Helvetica Neue"/>
              <a:buNone/>
              <a:defRPr b="0" i="1" sz="12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49" name="Google Shape;149;p34"/>
          <p:cNvSpPr txBox="1"/>
          <p:nvPr>
            <p:ph idx="2" type="body"/>
          </p:nvPr>
        </p:nvSpPr>
        <p:spPr>
          <a:xfrm>
            <a:off x="895350" y="2278856"/>
            <a:ext cx="7358100" cy="3096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50" name="Google Shape;150;p3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Photo">
    <p:spTree>
      <p:nvGrpSpPr>
        <p:cNvPr id="151" name="Shape 151"/>
        <p:cNvGrpSpPr/>
        <p:nvPr/>
      </p:nvGrpSpPr>
      <p:grpSpPr>
        <a:xfrm>
          <a:off x="0" y="0"/>
          <a:ext cx="0" cy="0"/>
          <a:chOff x="0" y="0"/>
          <a:chExt cx="0" cy="0"/>
        </a:xfrm>
      </p:grpSpPr>
      <p:sp>
        <p:nvSpPr>
          <p:cNvPr id="152" name="Google Shape;152;p35"/>
          <p:cNvSpPr/>
          <p:nvPr>
            <p:ph idx="2" type="pic"/>
          </p:nvPr>
        </p:nvSpPr>
        <p:spPr>
          <a:xfrm>
            <a:off x="0" y="0"/>
            <a:ext cx="9144000" cy="5143500"/>
          </a:xfrm>
          <a:prstGeom prst="rect">
            <a:avLst/>
          </a:prstGeom>
          <a:noFill/>
          <a:ln>
            <a:noFill/>
          </a:ln>
        </p:spPr>
        <p:txBody>
          <a:bodyPr anchorCtr="0" anchor="t" bIns="34275" lIns="34275" spcFirstLastPara="1" rIns="34275" wrap="square" tIns="34275"/>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53" name="Google Shape;153;p3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2" name="Shape 42"/>
        <p:cNvGrpSpPr/>
        <p:nvPr/>
      </p:nvGrpSpPr>
      <p:grpSpPr>
        <a:xfrm>
          <a:off x="0" y="0"/>
          <a:ext cx="0" cy="0"/>
          <a:chOff x="0" y="0"/>
          <a:chExt cx="0" cy="0"/>
        </a:xfrm>
      </p:grpSpPr>
      <p:sp>
        <p:nvSpPr>
          <p:cNvPr id="43" name="Google Shape;43;p6"/>
          <p:cNvSpPr txBox="1"/>
          <p:nvPr>
            <p:ph type="ctrTitle"/>
          </p:nvPr>
        </p:nvSpPr>
        <p:spPr>
          <a:xfrm>
            <a:off x="311708" y="744575"/>
            <a:ext cx="8520638" cy="2052563"/>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4" name="Google Shape;44;p6"/>
          <p:cNvSpPr txBox="1"/>
          <p:nvPr>
            <p:ph idx="1" type="subTitle"/>
          </p:nvPr>
        </p:nvSpPr>
        <p:spPr>
          <a:xfrm>
            <a:off x="311700" y="2834125"/>
            <a:ext cx="8520638" cy="792563"/>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p6"/>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6" name="Shape 46"/>
        <p:cNvGrpSpPr/>
        <p:nvPr/>
      </p:nvGrpSpPr>
      <p:grpSpPr>
        <a:xfrm>
          <a:off x="0" y="0"/>
          <a:ext cx="0" cy="0"/>
          <a:chOff x="0" y="0"/>
          <a:chExt cx="0" cy="0"/>
        </a:xfrm>
      </p:grpSpPr>
      <p:sp>
        <p:nvSpPr>
          <p:cNvPr id="47" name="Google Shape;47;p7"/>
          <p:cNvSpPr txBox="1"/>
          <p:nvPr>
            <p:ph type="title"/>
          </p:nvPr>
        </p:nvSpPr>
        <p:spPr>
          <a:xfrm>
            <a:off x="311700" y="2150850"/>
            <a:ext cx="8520638" cy="841838"/>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8" name="Google Shape;48;p7"/>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8"/>
          <p:cNvSpPr txBox="1"/>
          <p:nvPr>
            <p:ph type="title"/>
          </p:nvPr>
        </p:nvSpPr>
        <p:spPr>
          <a:xfrm>
            <a:off x="311700" y="445025"/>
            <a:ext cx="8520638" cy="572738"/>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 name="Google Shape;51;p8"/>
          <p:cNvSpPr txBox="1"/>
          <p:nvPr>
            <p:ph idx="1" type="body"/>
          </p:nvPr>
        </p:nvSpPr>
        <p:spPr>
          <a:xfrm>
            <a:off x="311700" y="1152475"/>
            <a:ext cx="8520638"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2" name="Google Shape;52;p8"/>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3" name="Shape 53"/>
        <p:cNvGrpSpPr/>
        <p:nvPr/>
      </p:nvGrpSpPr>
      <p:grpSpPr>
        <a:xfrm>
          <a:off x="0" y="0"/>
          <a:ext cx="0" cy="0"/>
          <a:chOff x="0" y="0"/>
          <a:chExt cx="0" cy="0"/>
        </a:xfrm>
      </p:grpSpPr>
      <p:sp>
        <p:nvSpPr>
          <p:cNvPr id="54" name="Google Shape;54;p9"/>
          <p:cNvSpPr txBox="1"/>
          <p:nvPr>
            <p:ph type="title"/>
          </p:nvPr>
        </p:nvSpPr>
        <p:spPr>
          <a:xfrm>
            <a:off x="311700" y="445025"/>
            <a:ext cx="8520638" cy="572738"/>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9"/>
          <p:cNvSpPr txBox="1"/>
          <p:nvPr>
            <p:ph idx="1" type="body"/>
          </p:nvPr>
        </p:nvSpPr>
        <p:spPr>
          <a:xfrm>
            <a:off x="311700" y="1152475"/>
            <a:ext cx="3999938"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 name="Google Shape;56;p9"/>
          <p:cNvSpPr txBox="1"/>
          <p:nvPr>
            <p:ph idx="2" type="body"/>
          </p:nvPr>
        </p:nvSpPr>
        <p:spPr>
          <a:xfrm>
            <a:off x="4832400" y="1152475"/>
            <a:ext cx="3999938"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7" name="Google Shape;57;p9"/>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0"/>
          <p:cNvSpPr txBox="1"/>
          <p:nvPr>
            <p:ph type="title"/>
          </p:nvPr>
        </p:nvSpPr>
        <p:spPr>
          <a:xfrm>
            <a:off x="311700" y="445025"/>
            <a:ext cx="8520638" cy="572738"/>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0"/>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1" name="Shape 61"/>
        <p:cNvGrpSpPr/>
        <p:nvPr/>
      </p:nvGrpSpPr>
      <p:grpSpPr>
        <a:xfrm>
          <a:off x="0" y="0"/>
          <a:ext cx="0" cy="0"/>
          <a:chOff x="0" y="0"/>
          <a:chExt cx="0" cy="0"/>
        </a:xfrm>
      </p:grpSpPr>
      <p:sp>
        <p:nvSpPr>
          <p:cNvPr id="62" name="Google Shape;62;p11"/>
          <p:cNvSpPr txBox="1"/>
          <p:nvPr>
            <p:ph type="title"/>
          </p:nvPr>
        </p:nvSpPr>
        <p:spPr>
          <a:xfrm>
            <a:off x="311700" y="555600"/>
            <a:ext cx="2808000" cy="755663"/>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11"/>
          <p:cNvSpPr txBox="1"/>
          <p:nvPr>
            <p:ph idx="1" type="body"/>
          </p:nvPr>
        </p:nvSpPr>
        <p:spPr>
          <a:xfrm>
            <a:off x="311700" y="1389600"/>
            <a:ext cx="2808000" cy="3179363"/>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4" name="Google Shape;64;p11"/>
          <p:cNvSpPr txBox="1"/>
          <p:nvPr>
            <p:ph idx="12" type="sldNum"/>
          </p:nvPr>
        </p:nvSpPr>
        <p:spPr>
          <a:xfrm>
            <a:off x="8472458" y="4663217"/>
            <a:ext cx="548663" cy="393638"/>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6" Type="http://schemas.openxmlformats.org/officeDocument/2006/relationships/slideLayout" Target="../slideLayouts/slideLayout9.xml"/><Relationship Id="rId18" Type="http://schemas.openxmlformats.org/officeDocument/2006/relationships/theme" Target="../theme/theme2.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theme" Target="../theme/theme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ph type="title"/>
          </p:nvPr>
        </p:nvSpPr>
        <p:spPr>
          <a:xfrm>
            <a:off x="311700" y="445025"/>
            <a:ext cx="8520638" cy="572738"/>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40" name="Google Shape;40;p5"/>
          <p:cNvSpPr txBox="1"/>
          <p:nvPr>
            <p:ph idx="1" type="body"/>
          </p:nvPr>
        </p:nvSpPr>
        <p:spPr>
          <a:xfrm>
            <a:off x="311700" y="1152475"/>
            <a:ext cx="8520638"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sz="1400">
                <a:solidFill>
                  <a:schemeClr val="dk2"/>
                </a:solidFill>
              </a:defRPr>
            </a:lvl2pPr>
            <a:lvl3pPr indent="-317500" lvl="2" marL="1371600">
              <a:lnSpc>
                <a:spcPct val="115000"/>
              </a:lnSpc>
              <a:spcBef>
                <a:spcPts val="1600"/>
              </a:spcBef>
              <a:spcAft>
                <a:spcPts val="0"/>
              </a:spcAft>
              <a:buClr>
                <a:schemeClr val="dk2"/>
              </a:buClr>
              <a:buSzPts val="1400"/>
              <a:buChar char="■"/>
              <a:defRPr sz="1400">
                <a:solidFill>
                  <a:schemeClr val="dk2"/>
                </a:solidFill>
              </a:defRPr>
            </a:lvl3pPr>
            <a:lvl4pPr indent="-317500" lvl="3" marL="1828800">
              <a:lnSpc>
                <a:spcPct val="115000"/>
              </a:lnSpc>
              <a:spcBef>
                <a:spcPts val="1600"/>
              </a:spcBef>
              <a:spcAft>
                <a:spcPts val="0"/>
              </a:spcAft>
              <a:buClr>
                <a:schemeClr val="dk2"/>
              </a:buClr>
              <a:buSzPts val="1400"/>
              <a:buChar char="●"/>
              <a:defRPr sz="1400">
                <a:solidFill>
                  <a:schemeClr val="dk2"/>
                </a:solidFill>
              </a:defRPr>
            </a:lvl4pPr>
            <a:lvl5pPr indent="-317500" lvl="4" marL="2286000">
              <a:lnSpc>
                <a:spcPct val="115000"/>
              </a:lnSpc>
              <a:spcBef>
                <a:spcPts val="1600"/>
              </a:spcBef>
              <a:spcAft>
                <a:spcPts val="0"/>
              </a:spcAft>
              <a:buClr>
                <a:schemeClr val="dk2"/>
              </a:buClr>
              <a:buSzPts val="1400"/>
              <a:buChar char="○"/>
              <a:defRPr sz="1400">
                <a:solidFill>
                  <a:schemeClr val="dk2"/>
                </a:solidFill>
              </a:defRPr>
            </a:lvl5pPr>
            <a:lvl6pPr indent="-317500" lvl="5" marL="2743200">
              <a:lnSpc>
                <a:spcPct val="115000"/>
              </a:lnSpc>
              <a:spcBef>
                <a:spcPts val="1600"/>
              </a:spcBef>
              <a:spcAft>
                <a:spcPts val="0"/>
              </a:spcAft>
              <a:buClr>
                <a:schemeClr val="dk2"/>
              </a:buClr>
              <a:buSzPts val="1400"/>
              <a:buChar char="■"/>
              <a:defRPr sz="1400">
                <a:solidFill>
                  <a:schemeClr val="dk2"/>
                </a:solidFill>
              </a:defRPr>
            </a:lvl6pPr>
            <a:lvl7pPr indent="-317500" lvl="6" marL="3200400">
              <a:lnSpc>
                <a:spcPct val="115000"/>
              </a:lnSpc>
              <a:spcBef>
                <a:spcPts val="1600"/>
              </a:spcBef>
              <a:spcAft>
                <a:spcPts val="0"/>
              </a:spcAft>
              <a:buClr>
                <a:schemeClr val="dk2"/>
              </a:buClr>
              <a:buSzPts val="1400"/>
              <a:buChar char="●"/>
              <a:defRPr sz="1400">
                <a:solidFill>
                  <a:schemeClr val="dk2"/>
                </a:solidFill>
              </a:defRPr>
            </a:lvl7pPr>
            <a:lvl8pPr indent="-317500" lvl="7" marL="3657600">
              <a:lnSpc>
                <a:spcPct val="115000"/>
              </a:lnSpc>
              <a:spcBef>
                <a:spcPts val="1600"/>
              </a:spcBef>
              <a:spcAft>
                <a:spcPts val="0"/>
              </a:spcAft>
              <a:buClr>
                <a:schemeClr val="dk2"/>
              </a:buClr>
              <a:buSzPts val="1400"/>
              <a:buChar char="○"/>
              <a:defRPr sz="1400">
                <a:solidFill>
                  <a:schemeClr val="dk2"/>
                </a:solidFill>
              </a:defRPr>
            </a:lvl8pPr>
            <a:lvl9pPr indent="-317500" lvl="8" marL="4114800">
              <a:lnSpc>
                <a:spcPct val="115000"/>
              </a:lnSpc>
              <a:spcBef>
                <a:spcPts val="1600"/>
              </a:spcBef>
              <a:spcAft>
                <a:spcPts val="1600"/>
              </a:spcAft>
              <a:buClr>
                <a:schemeClr val="dk2"/>
              </a:buClr>
              <a:buSzPts val="1400"/>
              <a:buChar char="■"/>
              <a:defRPr sz="1400">
                <a:solidFill>
                  <a:schemeClr val="dk2"/>
                </a:solidFill>
              </a:defRPr>
            </a:lvl9pPr>
          </a:lstStyle>
          <a:p/>
        </p:txBody>
      </p:sp>
      <p:sp>
        <p:nvSpPr>
          <p:cNvPr id="41" name="Google Shape;41;p5"/>
          <p:cNvSpPr txBox="1"/>
          <p:nvPr>
            <p:ph idx="12" type="sldNum"/>
          </p:nvPr>
        </p:nvSpPr>
        <p:spPr>
          <a:xfrm>
            <a:off x="8472458" y="4663217"/>
            <a:ext cx="548663" cy="393638"/>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4" name="Shape 104"/>
        <p:cNvGrpSpPr/>
        <p:nvPr/>
      </p:nvGrpSpPr>
      <p:grpSpPr>
        <a:xfrm>
          <a:off x="0" y="0"/>
          <a:ext cx="0" cy="0"/>
          <a:chOff x="0" y="0"/>
          <a:chExt cx="0" cy="0"/>
        </a:xfrm>
      </p:grpSpPr>
      <p:sp>
        <p:nvSpPr>
          <p:cNvPr id="105" name="Google Shape;105;p23"/>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6" name="Google Shape;106;p23"/>
          <p:cNvSpPr txBox="1"/>
          <p:nvPr>
            <p:ph idx="1" type="body"/>
          </p:nvPr>
        </p:nvSpPr>
        <p:spPr>
          <a:xfrm>
            <a:off x="633413" y="1181100"/>
            <a:ext cx="7877100" cy="3486300"/>
          </a:xfrm>
          <a:prstGeom prst="rect">
            <a:avLst/>
          </a:prstGeom>
          <a:noFill/>
          <a:ln>
            <a:noFill/>
          </a:ln>
        </p:spPr>
        <p:txBody>
          <a:bodyPr anchorCtr="0" anchor="ctr" bIns="34275" lIns="34275" spcFirstLastPara="1" rIns="34275" wrap="square" tIns="34275"/>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7" name="Google Shape;107;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developer.mozilla.org/en-US/docs/Web/CSS/padding-top" TargetMode="External"/><Relationship Id="rId5" Type="http://schemas.openxmlformats.org/officeDocument/2006/relationships/hyperlink" Target="https://developer.mozilla.org/en-US/docs/Web/CSS/padding-right" TargetMode="External"/><Relationship Id="rId6" Type="http://schemas.openxmlformats.org/officeDocument/2006/relationships/hyperlink" Target="https://developer.mozilla.org/en-US/docs/Web/CSS/padding-bottom" TargetMode="External"/><Relationship Id="rId7" Type="http://schemas.openxmlformats.org/officeDocument/2006/relationships/hyperlink" Target="https://developer.mozilla.org/en-US/docs/Web/CSS/padding-left" TargetMode="External"/><Relationship Id="rId8" Type="http://schemas.openxmlformats.org/officeDocument/2006/relationships/hyperlink" Target="https://developer.mozilla.org/en-US/docs/Web/CSS/padding"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developer.mozilla.org/en-US/docs/Web/CSS/min-height" TargetMode="External"/><Relationship Id="rId10" Type="http://schemas.openxmlformats.org/officeDocument/2006/relationships/hyperlink" Target="https://developer.mozilla.org/en-US/docs/Web/CSS/height" TargetMode="External"/><Relationship Id="rId13" Type="http://schemas.openxmlformats.org/officeDocument/2006/relationships/hyperlink" Target="https://developer.mozilla.org/en-US/docs/Web/CSS/margin-top" TargetMode="External"/><Relationship Id="rId12" Type="http://schemas.openxmlformats.org/officeDocument/2006/relationships/hyperlink" Target="https://developer.mozilla.org/en-US/docs/Web/CSS/max-height" TargetMode="External"/><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developer.mozilla.org/en-US/docs/Web/CSS/border-width" TargetMode="External"/><Relationship Id="rId9" Type="http://schemas.openxmlformats.org/officeDocument/2006/relationships/hyperlink" Target="https://developer.mozilla.org/en-US/docs/Web/CSS/max-width" TargetMode="External"/><Relationship Id="rId15" Type="http://schemas.openxmlformats.org/officeDocument/2006/relationships/hyperlink" Target="https://developer.mozilla.org/en-US/docs/Web/CSS/margin-bottom" TargetMode="External"/><Relationship Id="rId14" Type="http://schemas.openxmlformats.org/officeDocument/2006/relationships/hyperlink" Target="https://developer.mozilla.org/en-US/docs/Web/CSS/margin-right" TargetMode="External"/><Relationship Id="rId16" Type="http://schemas.openxmlformats.org/officeDocument/2006/relationships/hyperlink" Target="https://developer.mozilla.org/en-US/docs/Web/CSS/margin-left" TargetMode="External"/><Relationship Id="rId5" Type="http://schemas.openxmlformats.org/officeDocument/2006/relationships/hyperlink" Target="https://developer.mozilla.org/en-US/docs/Web/CSS/border" TargetMode="External"/><Relationship Id="rId6" Type="http://schemas.openxmlformats.org/officeDocument/2006/relationships/hyperlink" Target="https://developer.mozilla.org/en-US/docs/Web/CSS/box-sizing" TargetMode="External"/><Relationship Id="rId7" Type="http://schemas.openxmlformats.org/officeDocument/2006/relationships/hyperlink" Target="https://developer.mozilla.org/en-US/docs/Web/CSS/width" TargetMode="External"/><Relationship Id="rId8" Type="http://schemas.openxmlformats.org/officeDocument/2006/relationships/hyperlink" Target="https://developer.mozilla.org/en-US/docs/Web/CSS/min-widt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descr="W61A3392.jpg" id="158" name="Google Shape;158;p36"/>
          <p:cNvPicPr preferRelativeResize="0"/>
          <p:nvPr/>
        </p:nvPicPr>
        <p:blipFill rotWithShape="1">
          <a:blip r:embed="rId3">
            <a:alphaModFix/>
          </a:blip>
          <a:srcRect b="0" l="20324" r="37643" t="68471"/>
          <a:stretch/>
        </p:blipFill>
        <p:spPr>
          <a:xfrm>
            <a:off x="4571750" y="0"/>
            <a:ext cx="4570852" cy="5143500"/>
          </a:xfrm>
          <a:prstGeom prst="rect">
            <a:avLst/>
          </a:prstGeom>
          <a:noFill/>
          <a:ln>
            <a:noFill/>
          </a:ln>
        </p:spPr>
      </p:pic>
      <p:sp>
        <p:nvSpPr>
          <p:cNvPr id="159" name="Google Shape;159;p36"/>
          <p:cNvSpPr/>
          <p:nvPr/>
        </p:nvSpPr>
        <p:spPr>
          <a:xfrm>
            <a:off x="162836" y="167563"/>
            <a:ext cx="8818313" cy="4808362"/>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60" name="Google Shape;160;p36"/>
          <p:cNvSpPr/>
          <p:nvPr/>
        </p:nvSpPr>
        <p:spPr>
          <a:xfrm>
            <a:off x="4571750" y="0"/>
            <a:ext cx="4570810" cy="5143501"/>
          </a:xfrm>
          <a:prstGeom prst="rect">
            <a:avLst/>
          </a:prstGeom>
          <a:solidFill>
            <a:srgbClr val="35BCE1">
              <a:alpha val="2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61" name="Google Shape;161;p36"/>
          <p:cNvSpPr txBox="1"/>
          <p:nvPr/>
        </p:nvSpPr>
        <p:spPr>
          <a:xfrm>
            <a:off x="522150" y="435900"/>
            <a:ext cx="3518100" cy="17928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2600"/>
              <a:buFont typeface="Helvetica Neue"/>
              <a:buNone/>
            </a:pPr>
            <a:r>
              <a:rPr b="1" lang="en" sz="2600">
                <a:latin typeface="Helvetica Neue"/>
                <a:ea typeface="Helvetica Neue"/>
                <a:cs typeface="Helvetica Neue"/>
                <a:sym typeface="Helvetica Neue"/>
              </a:rPr>
              <a:t>Tackling the Technical Interview Series: </a:t>
            </a:r>
            <a:endParaRPr b="1" sz="26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600"/>
              <a:buFont typeface="Helvetica Neue"/>
              <a:buNone/>
            </a:pPr>
            <a:r>
              <a:rPr b="1" lang="en" sz="2600">
                <a:latin typeface="Helvetica Neue"/>
                <a:ea typeface="Helvetica Neue"/>
                <a:cs typeface="Helvetica Neue"/>
                <a:sym typeface="Helvetica Neue"/>
              </a:rPr>
              <a:t>Box Model </a:t>
            </a:r>
            <a:endParaRPr sz="500">
              <a:latin typeface="Helvetica Neue"/>
              <a:ea typeface="Helvetica Neue"/>
              <a:cs typeface="Helvetica Neue"/>
              <a:sym typeface="Helvetica Neue"/>
            </a:endParaRPr>
          </a:p>
        </p:txBody>
      </p:sp>
      <p:pic>
        <p:nvPicPr>
          <p:cNvPr descr="Image" id="162" name="Google Shape;162;p36"/>
          <p:cNvPicPr preferRelativeResize="0"/>
          <p:nvPr/>
        </p:nvPicPr>
        <p:blipFill rotWithShape="1">
          <a:blip r:embed="rId4">
            <a:alphaModFix amt="20000"/>
          </a:blip>
          <a:srcRect b="0" l="0" r="0" t="0"/>
          <a:stretch/>
        </p:blipFill>
        <p:spPr>
          <a:xfrm rot="2700000">
            <a:off x="6608621" y="-605418"/>
            <a:ext cx="4014391" cy="2306863"/>
          </a:xfrm>
          <a:prstGeom prst="rect">
            <a:avLst/>
          </a:prstGeom>
          <a:noFill/>
          <a:ln>
            <a:noFill/>
          </a:ln>
        </p:spPr>
      </p:pic>
      <p:grpSp>
        <p:nvGrpSpPr>
          <p:cNvPr id="163" name="Google Shape;163;p36"/>
          <p:cNvGrpSpPr/>
          <p:nvPr/>
        </p:nvGrpSpPr>
        <p:grpSpPr>
          <a:xfrm>
            <a:off x="4040259" y="2180689"/>
            <a:ext cx="1485113" cy="1485117"/>
            <a:chOff x="-14515575" y="-4498387"/>
            <a:chExt cx="3960300" cy="3960313"/>
          </a:xfrm>
        </p:grpSpPr>
        <p:sp>
          <p:nvSpPr>
            <p:cNvPr id="164" name="Google Shape;164;p36"/>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165" name="Google Shape;165;p36"/>
            <p:cNvPicPr preferRelativeResize="0"/>
            <p:nvPr/>
          </p:nvPicPr>
          <p:blipFill>
            <a:blip r:embed="rId5">
              <a:alphaModFix/>
            </a:blip>
            <a:stretch>
              <a:fillRect/>
            </a:stretch>
          </p:blipFill>
          <p:spPr>
            <a:xfrm>
              <a:off x="-14515575" y="-4498375"/>
              <a:ext cx="3960300" cy="3960300"/>
            </a:xfrm>
            <a:prstGeom prst="rect">
              <a:avLst/>
            </a:prstGeom>
            <a:noFill/>
            <a:ln>
              <a:noFill/>
            </a:ln>
          </p:spPr>
        </p:pic>
      </p:grpSp>
      <p:sp>
        <p:nvSpPr>
          <p:cNvPr id="166" name="Google Shape;166;p36"/>
          <p:cNvSpPr txBox="1"/>
          <p:nvPr/>
        </p:nvSpPr>
        <p:spPr>
          <a:xfrm>
            <a:off x="453475" y="2976025"/>
            <a:ext cx="3433800" cy="17928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2600"/>
              <a:buFont typeface="Helvetica Neue"/>
              <a:buNone/>
            </a:pPr>
            <a:r>
              <a:rPr b="1" lang="en">
                <a:latin typeface="Helvetica Neue"/>
                <a:ea typeface="Helvetica Neue"/>
                <a:cs typeface="Helvetica Neue"/>
                <a:sym typeface="Helvetica Neue"/>
              </a:rPr>
              <a:t>Please mark your attendance with an X on the sheet so that you can get credit for this workshop</a:t>
            </a:r>
            <a:endParaRPr>
              <a:latin typeface="Helvetica Neue"/>
              <a:ea typeface="Helvetica Neue"/>
              <a:cs typeface="Helvetica Neue"/>
              <a:sym typeface="Helvetica Neue"/>
            </a:endParaRPr>
          </a:p>
        </p:txBody>
      </p:sp>
      <p:cxnSp>
        <p:nvCxnSpPr>
          <p:cNvPr id="167" name="Google Shape;167;p36"/>
          <p:cNvCxnSpPr/>
          <p:nvPr/>
        </p:nvCxnSpPr>
        <p:spPr>
          <a:xfrm flipH="1" rot="10800000">
            <a:off x="453475" y="1984325"/>
            <a:ext cx="3857700" cy="9000"/>
          </a:xfrm>
          <a:prstGeom prst="straightConnector1">
            <a:avLst/>
          </a:prstGeom>
          <a:noFill/>
          <a:ln cap="flat" cmpd="sng" w="76200">
            <a:solidFill>
              <a:srgbClr val="38BCDB"/>
            </a:solidFill>
            <a:prstDash val="solid"/>
            <a:round/>
            <a:headEnd len="med" w="med" type="none"/>
            <a:tailEnd len="med" w="med" type="none"/>
          </a:ln>
        </p:spPr>
      </p:cxn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55" name="Google Shape;255;p45"/>
          <p:cNvGrpSpPr/>
          <p:nvPr/>
        </p:nvGrpSpPr>
        <p:grpSpPr>
          <a:xfrm>
            <a:off x="7986504" y="318902"/>
            <a:ext cx="758793" cy="758796"/>
            <a:chOff x="-14515575" y="-4498387"/>
            <a:chExt cx="3960300" cy="3960313"/>
          </a:xfrm>
        </p:grpSpPr>
        <p:sp>
          <p:nvSpPr>
            <p:cNvPr id="256" name="Google Shape;256;p45"/>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57" name="Google Shape;257;p45"/>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58" name="Google Shape;258;p45"/>
          <p:cNvSpPr txBox="1"/>
          <p:nvPr/>
        </p:nvSpPr>
        <p:spPr>
          <a:xfrm>
            <a:off x="720225" y="578975"/>
            <a:ext cx="70947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Helvetica Neue"/>
                <a:ea typeface="Helvetica Neue"/>
                <a:cs typeface="Helvetica Neue"/>
                <a:sym typeface="Helvetica Neue"/>
              </a:rPr>
              <a:t>QQ: Put Your Answers in the Chat! </a:t>
            </a:r>
            <a:r>
              <a:rPr b="1" lang="en" sz="2400">
                <a:latin typeface="Helvetica Neue"/>
                <a:ea typeface="Helvetica Neue"/>
                <a:cs typeface="Helvetica Neue"/>
                <a:sym typeface="Helvetica Neue"/>
              </a:rPr>
              <a:t> </a:t>
            </a:r>
            <a:endParaRPr b="1" sz="2400">
              <a:latin typeface="Helvetica Neue"/>
              <a:ea typeface="Helvetica Neue"/>
              <a:cs typeface="Helvetica Neue"/>
              <a:sym typeface="Helvetica Neue"/>
            </a:endParaRPr>
          </a:p>
          <a:p>
            <a:pPr indent="0" lvl="0" marL="0" rtl="0" algn="ctr">
              <a:spcBef>
                <a:spcPts val="0"/>
              </a:spcBef>
              <a:spcAft>
                <a:spcPts val="0"/>
              </a:spcAft>
              <a:buNone/>
            </a:pPr>
            <a:r>
              <a:rPr i="1" lang="en" sz="1200">
                <a:latin typeface="Helvetica Neue"/>
                <a:ea typeface="Helvetica Neue"/>
                <a:cs typeface="Helvetica Neue"/>
                <a:sym typeface="Helvetica Neue"/>
              </a:rPr>
              <a:t>Answer one of the following Questions in the Chat</a:t>
            </a:r>
            <a:endParaRPr i="1" sz="1200">
              <a:latin typeface="Helvetica Neue"/>
              <a:ea typeface="Helvetica Neue"/>
              <a:cs typeface="Helvetica Neue"/>
              <a:sym typeface="Helvetica Neue"/>
            </a:endParaRPr>
          </a:p>
          <a:p>
            <a:pPr indent="0" lvl="0" marL="0" rtl="0" algn="l">
              <a:spcBef>
                <a:spcPts val="0"/>
              </a:spcBef>
              <a:spcAft>
                <a:spcPts val="0"/>
              </a:spcAft>
              <a:buNone/>
            </a:pPr>
            <a:r>
              <a:t/>
            </a:r>
            <a:endParaRPr b="1" sz="1200">
              <a:latin typeface="Helvetica Neue"/>
              <a:ea typeface="Helvetica Neue"/>
              <a:cs typeface="Helvetica Neue"/>
              <a:sym typeface="Helvetica Neue"/>
            </a:endParaRPr>
          </a:p>
        </p:txBody>
      </p:sp>
      <p:sp>
        <p:nvSpPr>
          <p:cNvPr id="259" name="Google Shape;259;p45"/>
          <p:cNvSpPr txBox="1"/>
          <p:nvPr/>
        </p:nvSpPr>
        <p:spPr>
          <a:xfrm>
            <a:off x="928600" y="1298875"/>
            <a:ext cx="7578000" cy="3305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What is the purpose of the Box Model? </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How might we use the Box Model to create Websites? </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Give an example of a situation you were in where you had to figure out the margin or padding of an element? How did the element change? </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highlight>
                <a:srgbClr val="FFFFFF"/>
              </a:highlight>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65" name="Google Shape;265;p46"/>
          <p:cNvGrpSpPr/>
          <p:nvPr/>
        </p:nvGrpSpPr>
        <p:grpSpPr>
          <a:xfrm>
            <a:off x="7986504" y="318902"/>
            <a:ext cx="758793" cy="758796"/>
            <a:chOff x="-14515575" y="-4498387"/>
            <a:chExt cx="3960300" cy="3960313"/>
          </a:xfrm>
        </p:grpSpPr>
        <p:sp>
          <p:nvSpPr>
            <p:cNvPr id="266" name="Google Shape;266;p46"/>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67" name="Google Shape;267;p46"/>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68" name="Google Shape;268;p46"/>
          <p:cNvSpPr txBox="1"/>
          <p:nvPr/>
        </p:nvSpPr>
        <p:spPr>
          <a:xfrm>
            <a:off x="874800" y="2153250"/>
            <a:ext cx="73944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latin typeface="Helvetica Neue"/>
              <a:ea typeface="Helvetica Neue"/>
              <a:cs typeface="Helvetica Neue"/>
              <a:sym typeface="Helvetica Neue"/>
            </a:endParaRPr>
          </a:p>
        </p:txBody>
      </p:sp>
      <p:sp>
        <p:nvSpPr>
          <p:cNvPr id="269" name="Google Shape;269;p46"/>
          <p:cNvSpPr txBox="1"/>
          <p:nvPr/>
        </p:nvSpPr>
        <p:spPr>
          <a:xfrm>
            <a:off x="505375" y="419800"/>
            <a:ext cx="73944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Helvetica Neue"/>
                <a:ea typeface="Helvetica Neue"/>
                <a:cs typeface="Helvetica Neue"/>
                <a:sym typeface="Helvetica Neue"/>
              </a:rPr>
              <a:t>  </a:t>
            </a:r>
            <a:r>
              <a:rPr b="1" lang="en" sz="2400">
                <a:latin typeface="Helvetica Neue"/>
                <a:ea typeface="Helvetica Neue"/>
                <a:cs typeface="Helvetica Neue"/>
                <a:sym typeface="Helvetica Neue"/>
              </a:rPr>
              <a:t>Inline, Inline-Block &amp; Block</a:t>
            </a:r>
            <a:endParaRPr b="1" sz="2400">
              <a:latin typeface="Helvetica Neue"/>
              <a:ea typeface="Helvetica Neue"/>
              <a:cs typeface="Helvetica Neue"/>
              <a:sym typeface="Helvetica Neue"/>
            </a:endParaRPr>
          </a:p>
        </p:txBody>
      </p:sp>
      <p:pic>
        <p:nvPicPr>
          <p:cNvPr id="270" name="Google Shape;270;p46"/>
          <p:cNvPicPr preferRelativeResize="0"/>
          <p:nvPr/>
        </p:nvPicPr>
        <p:blipFill>
          <a:blip r:embed="rId4">
            <a:alphaModFix/>
          </a:blip>
          <a:stretch>
            <a:fillRect/>
          </a:stretch>
        </p:blipFill>
        <p:spPr>
          <a:xfrm>
            <a:off x="1424600" y="1152600"/>
            <a:ext cx="5945250" cy="309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7"/>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76" name="Google Shape;276;p47"/>
          <p:cNvGrpSpPr/>
          <p:nvPr/>
        </p:nvGrpSpPr>
        <p:grpSpPr>
          <a:xfrm>
            <a:off x="7986504" y="318902"/>
            <a:ext cx="758793" cy="758796"/>
            <a:chOff x="-14515575" y="-4498387"/>
            <a:chExt cx="3960300" cy="3960313"/>
          </a:xfrm>
        </p:grpSpPr>
        <p:sp>
          <p:nvSpPr>
            <p:cNvPr id="277" name="Google Shape;277;p47"/>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78" name="Google Shape;278;p47"/>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79" name="Google Shape;279;p47"/>
          <p:cNvSpPr txBox="1"/>
          <p:nvPr/>
        </p:nvSpPr>
        <p:spPr>
          <a:xfrm>
            <a:off x="505375" y="419800"/>
            <a:ext cx="73944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Helvetica Neue"/>
                <a:ea typeface="Helvetica Neue"/>
                <a:cs typeface="Helvetica Neue"/>
                <a:sym typeface="Helvetica Neue"/>
              </a:rPr>
              <a:t>  Inline, Inline-Block &amp; Block</a:t>
            </a:r>
            <a:endParaRPr b="1" sz="2400">
              <a:latin typeface="Helvetica Neue"/>
              <a:ea typeface="Helvetica Neue"/>
              <a:cs typeface="Helvetica Neue"/>
              <a:sym typeface="Helvetica Neue"/>
            </a:endParaRPr>
          </a:p>
        </p:txBody>
      </p:sp>
      <p:sp>
        <p:nvSpPr>
          <p:cNvPr id="280" name="Google Shape;280;p47"/>
          <p:cNvSpPr txBox="1"/>
          <p:nvPr/>
        </p:nvSpPr>
        <p:spPr>
          <a:xfrm>
            <a:off x="814950" y="975500"/>
            <a:ext cx="7814700" cy="345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CSS renders everything as a </a:t>
            </a:r>
            <a:r>
              <a:rPr i="1" lang="en"/>
              <a:t>block</a:t>
            </a:r>
            <a:r>
              <a:rPr lang="en"/>
              <a:t>. </a:t>
            </a:r>
            <a:endParaRPr/>
          </a:p>
          <a:p>
            <a:pPr indent="-317500" lvl="0" marL="457200" rtl="0" algn="l">
              <a:spcBef>
                <a:spcPts val="0"/>
              </a:spcBef>
              <a:spcAft>
                <a:spcPts val="0"/>
              </a:spcAft>
              <a:buSzPts val="1400"/>
              <a:buChar char="●"/>
            </a:pPr>
            <a:r>
              <a:rPr lang="en"/>
              <a:t>There are two types of blocks: </a:t>
            </a:r>
            <a:r>
              <a:rPr b="1" i="1" lang="en"/>
              <a:t>block &amp; Inline</a:t>
            </a:r>
            <a:endParaRPr b="1" i="1"/>
          </a:p>
          <a:p>
            <a:pPr indent="0" lvl="0" marL="0" rtl="0" algn="l">
              <a:spcBef>
                <a:spcPts val="0"/>
              </a:spcBef>
              <a:spcAft>
                <a:spcPts val="0"/>
              </a:spcAft>
              <a:buNone/>
            </a:pPr>
            <a:r>
              <a:t/>
            </a:r>
            <a:endParaRPr/>
          </a:p>
          <a:p>
            <a:pPr indent="0" lvl="0" marL="0" rtl="0" algn="l">
              <a:spcBef>
                <a:spcPts val="0"/>
              </a:spcBef>
              <a:spcAft>
                <a:spcPts val="0"/>
              </a:spcAft>
              <a:buNone/>
            </a:pPr>
            <a:r>
              <a:rPr b="1" lang="en" sz="1200">
                <a:latin typeface="Helvetica Neue"/>
                <a:ea typeface="Helvetica Neue"/>
                <a:cs typeface="Helvetica Neue"/>
                <a:sym typeface="Helvetica Neue"/>
              </a:rPr>
              <a:t>Block Elements: </a:t>
            </a:r>
            <a:r>
              <a:rPr lang="en" sz="1200">
                <a:latin typeface="Helvetica Neue"/>
                <a:ea typeface="Helvetica Neue"/>
                <a:cs typeface="Helvetica Neue"/>
                <a:sym typeface="Helvetica Neue"/>
              </a:rPr>
              <a:t>They always start on new lines and fill up space horizontally. An example of a block element could be a </a:t>
            </a:r>
            <a:r>
              <a:rPr b="1" lang="en" sz="1200">
                <a:latin typeface="Helvetica Neue"/>
                <a:ea typeface="Helvetica Neue"/>
                <a:cs typeface="Helvetica Neue"/>
                <a:sym typeface="Helvetica Neue"/>
              </a:rPr>
              <a:t>&lt;p&gt;</a:t>
            </a:r>
            <a:r>
              <a:rPr lang="en" sz="1200">
                <a:latin typeface="Helvetica Neue"/>
                <a:ea typeface="Helvetica Neue"/>
                <a:cs typeface="Helvetica Neue"/>
                <a:sym typeface="Helvetica Neue"/>
              </a:rPr>
              <a:t> tag or a </a:t>
            </a:r>
            <a:r>
              <a:rPr b="1" lang="en" sz="1200">
                <a:latin typeface="Helvetica Neue"/>
                <a:ea typeface="Helvetica Neue"/>
                <a:cs typeface="Helvetica Neue"/>
                <a:sym typeface="Helvetica Neue"/>
              </a:rPr>
              <a:t>&lt;div&gt;</a:t>
            </a:r>
            <a:r>
              <a:rPr lang="en" sz="1200">
                <a:latin typeface="Helvetica Neue"/>
                <a:ea typeface="Helvetica Neue"/>
                <a:cs typeface="Helvetica Neue"/>
                <a:sym typeface="Helvetica Neue"/>
              </a:rPr>
              <a:t> tag. You can add margins and padding to all four sides of the element.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b="1" lang="en" sz="1200">
                <a:latin typeface="Helvetica Neue"/>
                <a:ea typeface="Helvetica Neue"/>
                <a:cs typeface="Helvetica Neue"/>
                <a:sym typeface="Helvetica Neue"/>
              </a:rPr>
              <a:t>Inline Elements: </a:t>
            </a:r>
            <a:r>
              <a:rPr lang="en" sz="1200">
                <a:latin typeface="Helvetica Neue"/>
                <a:ea typeface="Helvetica Neue"/>
                <a:cs typeface="Helvetica Neue"/>
                <a:sym typeface="Helvetica Neue"/>
              </a:rPr>
              <a:t>Inline Elements </a:t>
            </a:r>
            <a:r>
              <a:rPr i="1" lang="en" sz="1200">
                <a:latin typeface="Helvetica Neue"/>
                <a:ea typeface="Helvetica Neue"/>
                <a:cs typeface="Helvetica Neue"/>
                <a:sym typeface="Helvetica Neue"/>
              </a:rPr>
              <a:t>do not</a:t>
            </a:r>
            <a:r>
              <a:rPr lang="en" sz="1200">
                <a:latin typeface="Helvetica Neue"/>
                <a:ea typeface="Helvetica Neue"/>
                <a:cs typeface="Helvetica Neue"/>
                <a:sym typeface="Helvetica Neue"/>
              </a:rPr>
              <a:t> start on a new line. They appear on the same line as the content tag beside them. Some examples of inline elements are </a:t>
            </a:r>
            <a:r>
              <a:rPr b="1" lang="en" sz="1200">
                <a:latin typeface="Helvetica Neue"/>
                <a:ea typeface="Helvetica Neue"/>
                <a:cs typeface="Helvetica Neue"/>
                <a:sym typeface="Helvetica Neue"/>
              </a:rPr>
              <a:t>&lt;b&gt;, &lt;i&gt;, &lt;strong&gt;</a:t>
            </a:r>
            <a:r>
              <a:rPr lang="en" sz="1200">
                <a:latin typeface="Helvetica Neue"/>
                <a:ea typeface="Helvetica Neue"/>
                <a:cs typeface="Helvetica Neue"/>
                <a:sym typeface="Helvetica Neue"/>
              </a:rPr>
              <a:t>. </a:t>
            </a:r>
            <a:r>
              <a:rPr lang="en" sz="1200">
                <a:solidFill>
                  <a:schemeClr val="dk1"/>
                </a:solidFill>
                <a:highlight>
                  <a:srgbClr val="FFFFFF"/>
                </a:highlight>
                <a:latin typeface="Helvetica Neue"/>
                <a:ea typeface="Helvetica Neue"/>
                <a:cs typeface="Helvetica Neue"/>
                <a:sym typeface="Helvetica Neue"/>
              </a:rPr>
              <a:t>You can add space to the left and right on an inline element, but you cannot add height to the top or bottom padding or margin of an inline element.</a:t>
            </a:r>
            <a:endParaRPr sz="120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b="1" lang="en" sz="1200">
                <a:solidFill>
                  <a:schemeClr val="dk1"/>
                </a:solidFill>
                <a:latin typeface="Helvetica Neue"/>
                <a:ea typeface="Helvetica Neue"/>
                <a:cs typeface="Helvetica Neue"/>
                <a:sym typeface="Helvetica Neue"/>
              </a:rPr>
              <a:t>Inline Block</a:t>
            </a:r>
            <a:r>
              <a:rPr lang="en" sz="1200">
                <a:solidFill>
                  <a:schemeClr val="dk1"/>
                </a:solidFill>
                <a:latin typeface="Helvetica Neue"/>
                <a:ea typeface="Helvetica Neue"/>
                <a:cs typeface="Helvetica Neue"/>
                <a:sym typeface="Helvetica Neue"/>
              </a:rPr>
              <a:t> </a:t>
            </a:r>
            <a:r>
              <a:rPr b="1" lang="en" sz="1200">
                <a:solidFill>
                  <a:schemeClr val="dk1"/>
                </a:solidFill>
                <a:latin typeface="Helvetica Neue"/>
                <a:ea typeface="Helvetica Neue"/>
                <a:cs typeface="Helvetica Neue"/>
                <a:sym typeface="Helvetica Neue"/>
              </a:rPr>
              <a:t>Elements:</a:t>
            </a:r>
            <a:r>
              <a:rPr lang="en" sz="1200">
                <a:solidFill>
                  <a:schemeClr val="dk1"/>
                </a:solidFill>
                <a:latin typeface="Helvetica Neue"/>
                <a:ea typeface="Helvetica Neue"/>
                <a:cs typeface="Helvetica Neue"/>
                <a:sym typeface="Helvetica Neue"/>
              </a:rPr>
              <a:t> are similar to inline elements, except they can have padding and margins added on all four sides. You’ll have to declare display: inline-block in your CSS code. One common use for using inline-block is creating navigation links horizontally,</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p:nvPr/>
        </p:nvSpPr>
        <p:spPr>
          <a:xfrm>
            <a:off x="398700" y="233669"/>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86" name="Google Shape;286;p48"/>
          <p:cNvGrpSpPr/>
          <p:nvPr/>
        </p:nvGrpSpPr>
        <p:grpSpPr>
          <a:xfrm>
            <a:off x="8076954" y="167352"/>
            <a:ext cx="758793" cy="758796"/>
            <a:chOff x="-14515575" y="-4498387"/>
            <a:chExt cx="3960300" cy="3960313"/>
          </a:xfrm>
        </p:grpSpPr>
        <p:sp>
          <p:nvSpPr>
            <p:cNvPr id="287" name="Google Shape;287;p48"/>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88" name="Google Shape;288;p48"/>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89" name="Google Shape;289;p48"/>
          <p:cNvSpPr txBox="1"/>
          <p:nvPr/>
        </p:nvSpPr>
        <p:spPr>
          <a:xfrm>
            <a:off x="682550" y="596550"/>
            <a:ext cx="73944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latin typeface="Helvetica Neue"/>
              <a:ea typeface="Helvetica Neue"/>
              <a:cs typeface="Helvetica Neue"/>
              <a:sym typeface="Helvetica Neue"/>
            </a:endParaRPr>
          </a:p>
        </p:txBody>
      </p:sp>
      <p:sp>
        <p:nvSpPr>
          <p:cNvPr id="290" name="Google Shape;290;p48"/>
          <p:cNvSpPr txBox="1"/>
          <p:nvPr/>
        </p:nvSpPr>
        <p:spPr>
          <a:xfrm>
            <a:off x="669250" y="1228825"/>
            <a:ext cx="7605600" cy="325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lang="en" sz="1800">
                <a:highlight>
                  <a:srgbClr val="FFFFFF"/>
                </a:highlight>
                <a:latin typeface="Helvetica Neue"/>
                <a:ea typeface="Helvetica Neue"/>
                <a:cs typeface="Helvetica Neue"/>
                <a:sym typeface="Helvetica Neue"/>
              </a:rPr>
              <a:t>What is the difference between a block, inline block and inline element? </a:t>
            </a:r>
            <a:endParaRPr sz="180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highlight>
                <a:srgbClr val="FFFFFF"/>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highlight>
                  <a:srgbClr val="FFFFFF"/>
                </a:highlight>
                <a:latin typeface="Helvetica Neue"/>
                <a:ea typeface="Helvetica Neue"/>
                <a:cs typeface="Helvetica Neue"/>
                <a:sym typeface="Helvetica Neue"/>
              </a:rPr>
              <a:t>Give a coding example of when you’ve used an inline block element. </a:t>
            </a:r>
            <a:endParaRPr sz="180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i="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1" name="Google Shape;291;p48"/>
          <p:cNvSpPr txBox="1"/>
          <p:nvPr/>
        </p:nvSpPr>
        <p:spPr>
          <a:xfrm>
            <a:off x="682550" y="596550"/>
            <a:ext cx="73944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Helvetica Neue"/>
                <a:ea typeface="Helvetica Neue"/>
                <a:cs typeface="Helvetica Neue"/>
                <a:sym typeface="Helvetica Neue"/>
              </a:rPr>
              <a:t>QQ: Put Your Answers in the Chat </a:t>
            </a:r>
            <a:endParaRPr b="1" sz="24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97" name="Google Shape;297;p49"/>
          <p:cNvGrpSpPr/>
          <p:nvPr/>
        </p:nvGrpSpPr>
        <p:grpSpPr>
          <a:xfrm>
            <a:off x="7986504" y="318902"/>
            <a:ext cx="758793" cy="758796"/>
            <a:chOff x="-14515575" y="-4498387"/>
            <a:chExt cx="3960300" cy="3960313"/>
          </a:xfrm>
        </p:grpSpPr>
        <p:sp>
          <p:nvSpPr>
            <p:cNvPr id="298" name="Google Shape;298;p49"/>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99" name="Google Shape;299;p49"/>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300" name="Google Shape;300;p49"/>
          <p:cNvSpPr txBox="1"/>
          <p:nvPr/>
        </p:nvSpPr>
        <p:spPr>
          <a:xfrm>
            <a:off x="958925" y="713700"/>
            <a:ext cx="7093500" cy="371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b="1" sz="3600"/>
          </a:p>
          <a:p>
            <a:pPr indent="0" lvl="0" marL="0" rtl="0" algn="ctr">
              <a:spcBef>
                <a:spcPts val="0"/>
              </a:spcBef>
              <a:spcAft>
                <a:spcPts val="0"/>
              </a:spcAft>
              <a:buNone/>
            </a:pPr>
            <a:r>
              <a:rPr b="1" lang="en" sz="3600">
                <a:solidFill>
                  <a:srgbClr val="76A5AF"/>
                </a:solidFill>
              </a:rPr>
              <a:t>Lets Code </a:t>
            </a:r>
            <a:r>
              <a:rPr b="1" lang="en" sz="3600">
                <a:solidFill>
                  <a:srgbClr val="76A5AF"/>
                </a:solidFill>
              </a:rPr>
              <a:t> </a:t>
            </a:r>
            <a:endParaRPr b="1" sz="3600">
              <a:solidFill>
                <a:srgbClr val="76A5A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descr="Depositphotos_122731578_original.jpg" id="305" name="Google Shape;305;p50"/>
          <p:cNvPicPr preferRelativeResize="0"/>
          <p:nvPr/>
        </p:nvPicPr>
        <p:blipFill rotWithShape="1">
          <a:blip r:embed="rId3">
            <a:alphaModFix/>
          </a:blip>
          <a:srcRect b="3164" l="0" r="139" t="12674"/>
          <a:stretch/>
        </p:blipFill>
        <p:spPr>
          <a:xfrm>
            <a:off x="0" y="0"/>
            <a:ext cx="9144000" cy="5143499"/>
          </a:xfrm>
          <a:prstGeom prst="rect">
            <a:avLst/>
          </a:prstGeom>
          <a:noFill/>
          <a:ln>
            <a:noFill/>
          </a:ln>
        </p:spPr>
      </p:pic>
      <p:sp>
        <p:nvSpPr>
          <p:cNvPr id="306" name="Google Shape;306;p50"/>
          <p:cNvSpPr/>
          <p:nvPr/>
        </p:nvSpPr>
        <p:spPr>
          <a:xfrm>
            <a:off x="0" y="0"/>
            <a:ext cx="9144000" cy="5143500"/>
          </a:xfrm>
          <a:prstGeom prst="rect">
            <a:avLst/>
          </a:prstGeom>
          <a:solidFill>
            <a:srgbClr val="35BCE1">
              <a:alpha val="2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Image" id="307" name="Google Shape;307;p50"/>
          <p:cNvPicPr preferRelativeResize="0"/>
          <p:nvPr/>
        </p:nvPicPr>
        <p:blipFill rotWithShape="1">
          <a:blip r:embed="rId4">
            <a:alphaModFix amt="20000"/>
          </a:blip>
          <a:srcRect b="0" l="0" r="0" t="0"/>
          <a:stretch/>
        </p:blipFill>
        <p:spPr>
          <a:xfrm rot="2700000">
            <a:off x="6608621" y="-605418"/>
            <a:ext cx="4014391" cy="2306863"/>
          </a:xfrm>
          <a:prstGeom prst="rect">
            <a:avLst/>
          </a:prstGeom>
          <a:noFill/>
          <a:ln>
            <a:noFill/>
          </a:ln>
        </p:spPr>
      </p:pic>
      <p:sp>
        <p:nvSpPr>
          <p:cNvPr id="308" name="Google Shape;308;p50"/>
          <p:cNvSpPr/>
          <p:nvPr/>
        </p:nvSpPr>
        <p:spPr>
          <a:xfrm>
            <a:off x="162836" y="167563"/>
            <a:ext cx="8818313" cy="4808362"/>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09" name="Google Shape;309;p50"/>
          <p:cNvSpPr txBox="1"/>
          <p:nvPr/>
        </p:nvSpPr>
        <p:spPr>
          <a:xfrm>
            <a:off x="1966205" y="3367409"/>
            <a:ext cx="5211563" cy="381038"/>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Arial"/>
              <a:buNone/>
            </a:pPr>
            <a:r>
              <a:t/>
            </a:r>
            <a:endParaRPr sz="500"/>
          </a:p>
        </p:txBody>
      </p:sp>
      <p:grpSp>
        <p:nvGrpSpPr>
          <p:cNvPr id="310" name="Google Shape;310;p50"/>
          <p:cNvGrpSpPr/>
          <p:nvPr/>
        </p:nvGrpSpPr>
        <p:grpSpPr>
          <a:xfrm>
            <a:off x="3504420" y="1504172"/>
            <a:ext cx="2135146" cy="2135153"/>
            <a:chOff x="-14515575" y="-4498387"/>
            <a:chExt cx="3960300" cy="3960313"/>
          </a:xfrm>
        </p:grpSpPr>
        <p:sp>
          <p:nvSpPr>
            <p:cNvPr id="311" name="Google Shape;311;p50"/>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312" name="Google Shape;312;p50"/>
            <p:cNvPicPr preferRelativeResize="0"/>
            <p:nvPr/>
          </p:nvPicPr>
          <p:blipFill>
            <a:blip r:embed="rId5">
              <a:alphaModFix/>
            </a:blip>
            <a:stretch>
              <a:fillRect/>
            </a:stretch>
          </p:blipFill>
          <p:spPr>
            <a:xfrm>
              <a:off x="-14515575" y="-4498375"/>
              <a:ext cx="3960300" cy="3960300"/>
            </a:xfrm>
            <a:prstGeom prst="rect">
              <a:avLst/>
            </a:prstGeom>
            <a:noFill/>
            <a:ln>
              <a:noFill/>
            </a:ln>
          </p:spPr>
        </p:pic>
      </p:gr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7"/>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173" name="Google Shape;173;p37"/>
          <p:cNvGrpSpPr/>
          <p:nvPr/>
        </p:nvGrpSpPr>
        <p:grpSpPr>
          <a:xfrm>
            <a:off x="7986504" y="310602"/>
            <a:ext cx="758793" cy="758796"/>
            <a:chOff x="-14515575" y="-4498387"/>
            <a:chExt cx="3960300" cy="3960313"/>
          </a:xfrm>
        </p:grpSpPr>
        <p:sp>
          <p:nvSpPr>
            <p:cNvPr id="174" name="Google Shape;174;p37"/>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175" name="Google Shape;175;p37"/>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176" name="Google Shape;176;p37"/>
          <p:cNvSpPr txBox="1"/>
          <p:nvPr/>
        </p:nvSpPr>
        <p:spPr>
          <a:xfrm>
            <a:off x="479375" y="167550"/>
            <a:ext cx="5460300" cy="104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Helvetica Neue"/>
                <a:ea typeface="Helvetica Neue"/>
                <a:cs typeface="Helvetica Neue"/>
                <a:sym typeface="Helvetica Neue"/>
              </a:rPr>
              <a:t>Purpose &amp; </a:t>
            </a:r>
            <a:r>
              <a:rPr b="1" lang="en" sz="2400">
                <a:solidFill>
                  <a:srgbClr val="000000"/>
                </a:solidFill>
                <a:latin typeface="Helvetica Neue"/>
                <a:ea typeface="Helvetica Neue"/>
                <a:cs typeface="Helvetica Neue"/>
                <a:sym typeface="Helvetica Neue"/>
              </a:rPr>
              <a:t>Objectives</a:t>
            </a:r>
            <a:endParaRPr b="1" sz="2400">
              <a:solidFill>
                <a:srgbClr val="000000"/>
              </a:solidFill>
              <a:latin typeface="Helvetica Neue"/>
              <a:ea typeface="Helvetica Neue"/>
              <a:cs typeface="Helvetica Neue"/>
              <a:sym typeface="Helvetica Neue"/>
            </a:endParaRPr>
          </a:p>
        </p:txBody>
      </p:sp>
      <p:sp>
        <p:nvSpPr>
          <p:cNvPr id="177" name="Google Shape;177;p37"/>
          <p:cNvSpPr txBox="1"/>
          <p:nvPr/>
        </p:nvSpPr>
        <p:spPr>
          <a:xfrm>
            <a:off x="674825" y="1392550"/>
            <a:ext cx="7547400" cy="1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p:txBody>
      </p:sp>
      <p:sp>
        <p:nvSpPr>
          <p:cNvPr id="178" name="Google Shape;178;p37"/>
          <p:cNvSpPr txBox="1"/>
          <p:nvPr/>
        </p:nvSpPr>
        <p:spPr>
          <a:xfrm>
            <a:off x="584775" y="2571750"/>
            <a:ext cx="5460300" cy="50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Helvetica Neue"/>
              <a:ea typeface="Helvetica Neue"/>
              <a:cs typeface="Helvetica Neue"/>
              <a:sym typeface="Helvetica Neue"/>
            </a:endParaRPr>
          </a:p>
        </p:txBody>
      </p:sp>
      <p:sp>
        <p:nvSpPr>
          <p:cNvPr id="179" name="Google Shape;179;p37"/>
          <p:cNvSpPr txBox="1"/>
          <p:nvPr/>
        </p:nvSpPr>
        <p:spPr>
          <a:xfrm>
            <a:off x="906675" y="1392550"/>
            <a:ext cx="5944500" cy="1179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Define the Box Model and understand how to utilize it when creating websites. </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Organize a set of boxes based off of Box Model principals and positioning. </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Define inline block &amp; block. </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Answer definition based technical interview questions. </a:t>
            </a:r>
            <a:endParaRPr sz="24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8"/>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185" name="Google Shape;185;p38"/>
          <p:cNvGrpSpPr/>
          <p:nvPr/>
        </p:nvGrpSpPr>
        <p:grpSpPr>
          <a:xfrm>
            <a:off x="7986504" y="318902"/>
            <a:ext cx="758793" cy="758796"/>
            <a:chOff x="-14515575" y="-4498387"/>
            <a:chExt cx="3960300" cy="3960313"/>
          </a:xfrm>
        </p:grpSpPr>
        <p:sp>
          <p:nvSpPr>
            <p:cNvPr id="186" name="Google Shape;186;p38"/>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187" name="Google Shape;187;p38"/>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188" name="Google Shape;188;p38"/>
          <p:cNvSpPr txBox="1"/>
          <p:nvPr/>
        </p:nvSpPr>
        <p:spPr>
          <a:xfrm>
            <a:off x="461575" y="89950"/>
            <a:ext cx="7440900" cy="477300"/>
          </a:xfrm>
          <a:prstGeom prst="rect">
            <a:avLst/>
          </a:prstGeom>
          <a:noFill/>
          <a:ln>
            <a:noFill/>
          </a:ln>
        </p:spPr>
        <p:txBody>
          <a:bodyPr anchorCtr="0" anchor="t" bIns="34275" lIns="34275" spcFirstLastPara="1" rIns="34275" wrap="square" tIns="34275">
            <a:noAutofit/>
          </a:bodyPr>
          <a:lstStyle/>
          <a:p>
            <a:pPr indent="0" lvl="0" marL="0" rtl="0" algn="ctr">
              <a:spcBef>
                <a:spcPts val="0"/>
              </a:spcBef>
              <a:spcAft>
                <a:spcPts val="0"/>
              </a:spcAft>
              <a:buNone/>
            </a:pPr>
            <a:r>
              <a:t/>
            </a:r>
            <a:endParaRPr b="1" sz="2300">
              <a:latin typeface="Helvetica Neue"/>
              <a:ea typeface="Helvetica Neue"/>
              <a:cs typeface="Helvetica Neue"/>
              <a:sym typeface="Helvetica Neue"/>
            </a:endParaRPr>
          </a:p>
          <a:p>
            <a:pPr indent="0" lvl="0" marL="0" rtl="0" algn="ctr">
              <a:spcBef>
                <a:spcPts val="0"/>
              </a:spcBef>
              <a:spcAft>
                <a:spcPts val="0"/>
              </a:spcAft>
              <a:buNone/>
            </a:pPr>
            <a:r>
              <a:rPr b="1" lang="en" sz="2300">
                <a:latin typeface="Helvetica Neue"/>
                <a:ea typeface="Helvetica Neue"/>
                <a:cs typeface="Helvetica Neue"/>
                <a:sym typeface="Helvetica Neue"/>
              </a:rPr>
              <a:t>Q&amp;A Style Interview    </a:t>
            </a:r>
            <a:endParaRPr b="1" sz="2300">
              <a:latin typeface="Helvetica Neue"/>
              <a:ea typeface="Helvetica Neue"/>
              <a:cs typeface="Helvetica Neue"/>
              <a:sym typeface="Helvetica Neue"/>
            </a:endParaRPr>
          </a:p>
        </p:txBody>
      </p:sp>
      <p:pic>
        <p:nvPicPr>
          <p:cNvPr id="189" name="Google Shape;189;p38"/>
          <p:cNvPicPr preferRelativeResize="0"/>
          <p:nvPr/>
        </p:nvPicPr>
        <p:blipFill>
          <a:blip r:embed="rId4">
            <a:alphaModFix/>
          </a:blip>
          <a:stretch>
            <a:fillRect/>
          </a:stretch>
        </p:blipFill>
        <p:spPr>
          <a:xfrm>
            <a:off x="909425" y="924363"/>
            <a:ext cx="7143750" cy="3495675"/>
          </a:xfrm>
          <a:prstGeom prst="rect">
            <a:avLst/>
          </a:prstGeom>
          <a:noFill/>
          <a:ln cap="flat" cmpd="sng" w="25400">
            <a:solidFill>
              <a:srgbClr val="2E91A3"/>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195" name="Google Shape;195;p39"/>
          <p:cNvGrpSpPr/>
          <p:nvPr/>
        </p:nvGrpSpPr>
        <p:grpSpPr>
          <a:xfrm>
            <a:off x="7986504" y="318902"/>
            <a:ext cx="758793" cy="758796"/>
            <a:chOff x="-14515575" y="-4498387"/>
            <a:chExt cx="3960300" cy="3960313"/>
          </a:xfrm>
        </p:grpSpPr>
        <p:sp>
          <p:nvSpPr>
            <p:cNvPr id="196" name="Google Shape;196;p39"/>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197" name="Google Shape;197;p39"/>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198" name="Google Shape;198;p39"/>
          <p:cNvSpPr txBox="1"/>
          <p:nvPr/>
        </p:nvSpPr>
        <p:spPr>
          <a:xfrm>
            <a:off x="461575" y="89950"/>
            <a:ext cx="7440900" cy="477300"/>
          </a:xfrm>
          <a:prstGeom prst="rect">
            <a:avLst/>
          </a:prstGeom>
          <a:noFill/>
          <a:ln>
            <a:noFill/>
          </a:ln>
        </p:spPr>
        <p:txBody>
          <a:bodyPr anchorCtr="0" anchor="t" bIns="34275" lIns="34275" spcFirstLastPara="1" rIns="34275" wrap="square" tIns="34275">
            <a:noAutofit/>
          </a:bodyPr>
          <a:lstStyle/>
          <a:p>
            <a:pPr indent="0" lvl="0" marL="0" rtl="0" algn="ctr">
              <a:spcBef>
                <a:spcPts val="0"/>
              </a:spcBef>
              <a:spcAft>
                <a:spcPts val="0"/>
              </a:spcAft>
              <a:buNone/>
            </a:pPr>
            <a:r>
              <a:t/>
            </a:r>
            <a:endParaRPr b="1" sz="2300">
              <a:latin typeface="Helvetica Neue"/>
              <a:ea typeface="Helvetica Neue"/>
              <a:cs typeface="Helvetica Neue"/>
              <a:sym typeface="Helvetica Neue"/>
            </a:endParaRPr>
          </a:p>
          <a:p>
            <a:pPr indent="0" lvl="0" marL="0" rtl="0" algn="ctr">
              <a:spcBef>
                <a:spcPts val="0"/>
              </a:spcBef>
              <a:spcAft>
                <a:spcPts val="0"/>
              </a:spcAft>
              <a:buNone/>
            </a:pPr>
            <a:r>
              <a:rPr b="1" lang="en" sz="2300">
                <a:latin typeface="Helvetica Neue"/>
                <a:ea typeface="Helvetica Neue"/>
                <a:cs typeface="Helvetica Neue"/>
                <a:sym typeface="Helvetica Neue"/>
              </a:rPr>
              <a:t>Tackling Q&amp;A</a:t>
            </a:r>
            <a:endParaRPr b="1" sz="2300">
              <a:latin typeface="Helvetica Neue"/>
              <a:ea typeface="Helvetica Neue"/>
              <a:cs typeface="Helvetica Neue"/>
              <a:sym typeface="Helvetica Neue"/>
            </a:endParaRPr>
          </a:p>
          <a:p>
            <a:pPr indent="0" lvl="0" marL="0" rtl="0" algn="ctr">
              <a:spcBef>
                <a:spcPts val="0"/>
              </a:spcBef>
              <a:spcAft>
                <a:spcPts val="0"/>
              </a:spcAft>
              <a:buNone/>
            </a:pPr>
            <a:r>
              <a:t/>
            </a:r>
            <a:endParaRPr b="1" sz="2300">
              <a:latin typeface="Helvetica Neue"/>
              <a:ea typeface="Helvetica Neue"/>
              <a:cs typeface="Helvetica Neue"/>
              <a:sym typeface="Helvetica Neue"/>
            </a:endParaRPr>
          </a:p>
          <a:p>
            <a:pPr indent="0" lvl="0" marL="0" rtl="0" algn="ctr">
              <a:spcBef>
                <a:spcPts val="0"/>
              </a:spcBef>
              <a:spcAft>
                <a:spcPts val="0"/>
              </a:spcAft>
              <a:buNone/>
            </a:pPr>
            <a:r>
              <a:rPr b="1" lang="en" sz="2300">
                <a:latin typeface="Helvetica Neue"/>
                <a:ea typeface="Helvetica Neue"/>
                <a:cs typeface="Helvetica Neue"/>
                <a:sym typeface="Helvetica Neue"/>
              </a:rPr>
              <a:t>    </a:t>
            </a:r>
            <a:endParaRPr b="1" sz="2300">
              <a:latin typeface="Helvetica Neue"/>
              <a:ea typeface="Helvetica Neue"/>
              <a:cs typeface="Helvetica Neue"/>
              <a:sym typeface="Helvetica Neue"/>
            </a:endParaRPr>
          </a:p>
        </p:txBody>
      </p:sp>
      <p:sp>
        <p:nvSpPr>
          <p:cNvPr id="199" name="Google Shape;199;p39"/>
          <p:cNvSpPr txBox="1"/>
          <p:nvPr/>
        </p:nvSpPr>
        <p:spPr>
          <a:xfrm>
            <a:off x="461575" y="935725"/>
            <a:ext cx="8075400" cy="3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Helvetica Neue"/>
                <a:ea typeface="Helvetica Neue"/>
                <a:cs typeface="Helvetica Neue"/>
                <a:sym typeface="Helvetica Neue"/>
              </a:rPr>
              <a:t>So what should you do if you don’t know the answer to the question? </a:t>
            </a:r>
            <a:endParaRPr sz="1200">
              <a:solidFill>
                <a:schemeClr val="dk1"/>
              </a:solidFill>
              <a:latin typeface="Helvetica Neue"/>
              <a:ea typeface="Helvetica Neue"/>
              <a:cs typeface="Helvetica Neue"/>
              <a:sym typeface="Helvetica Neue"/>
            </a:endParaRPr>
          </a:p>
          <a:p>
            <a:pPr indent="-317500" lvl="0" marL="457200" rtl="0" algn="l">
              <a:spcBef>
                <a:spcPts val="100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Ask questions about the question:</a:t>
            </a:r>
            <a:r>
              <a:rPr lang="en">
                <a:solidFill>
                  <a:schemeClr val="dk1"/>
                </a:solidFill>
                <a:latin typeface="Helvetica Neue"/>
                <a:ea typeface="Helvetica Neue"/>
                <a:cs typeface="Helvetica Neue"/>
                <a:sym typeface="Helvetica Neue"/>
              </a:rPr>
              <a:t> This will help you stall and think about what's being asked of you in different </a:t>
            </a:r>
            <a:r>
              <a:rPr lang="en">
                <a:solidFill>
                  <a:schemeClr val="dk1"/>
                </a:solidFill>
                <a:latin typeface="Helvetica Neue"/>
                <a:ea typeface="Helvetica Neue"/>
                <a:cs typeface="Helvetica Neue"/>
                <a:sym typeface="Helvetica Neue"/>
              </a:rPr>
              <a:t>ways</a:t>
            </a:r>
            <a:r>
              <a:rPr lang="en">
                <a:solidFill>
                  <a:schemeClr val="dk1"/>
                </a:solidFill>
                <a:latin typeface="Helvetica Neue"/>
                <a:ea typeface="Helvetica Neue"/>
                <a:cs typeface="Helvetica Neue"/>
                <a:sym typeface="Helvetica Neue"/>
              </a:rPr>
              <a:t>. </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What does the principal or topic they are asking you about remind you of?</a:t>
            </a:r>
            <a:r>
              <a:rPr lang="en">
                <a:solidFill>
                  <a:schemeClr val="dk1"/>
                </a:solidFill>
                <a:latin typeface="Helvetica Neue"/>
                <a:ea typeface="Helvetica Neue"/>
                <a:cs typeface="Helvetica Neue"/>
                <a:sym typeface="Helvetica Neue"/>
              </a:rPr>
              <a:t> Sometimes it's okay to think of what the word sounds like and make an educated guess based off of that. </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Give an Example: </a:t>
            </a:r>
            <a:r>
              <a:rPr lang="en">
                <a:solidFill>
                  <a:schemeClr val="dk1"/>
                </a:solidFill>
                <a:latin typeface="Helvetica Neue"/>
                <a:ea typeface="Helvetica Neue"/>
                <a:cs typeface="Helvetica Neue"/>
                <a:sym typeface="Helvetica Neue"/>
              </a:rPr>
              <a:t>How could this apply to the code that you’ve been working on? Sometimes when we start talking about code it’s very easy to connect what we were doing to the question itself. </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Try and avoid “I don’t know answers”: </a:t>
            </a:r>
            <a:r>
              <a:rPr lang="en">
                <a:solidFill>
                  <a:schemeClr val="dk1"/>
                </a:solidFill>
                <a:latin typeface="Helvetica Neue"/>
                <a:ea typeface="Helvetica Neue"/>
                <a:cs typeface="Helvetica Neue"/>
                <a:sym typeface="Helvetica Neue"/>
              </a:rPr>
              <a:t> but it’s okay to tell the Technical Interviewer that you haven’t worked with this yet. Remember it’s not about whether or not you get the question right or wrong, it’s about how well you did compared to other candidates. </a:t>
            </a:r>
            <a:r>
              <a:rPr b="1" i="1" lang="en">
                <a:solidFill>
                  <a:schemeClr val="dk1"/>
                </a:solidFill>
                <a:latin typeface="Helvetica Neue"/>
                <a:ea typeface="Helvetica Neue"/>
                <a:cs typeface="Helvetica Neue"/>
                <a:sym typeface="Helvetica Neue"/>
              </a:rPr>
              <a:t>Honesty goes a long way</a:t>
            </a:r>
            <a:r>
              <a:rPr lang="en">
                <a:solidFill>
                  <a:schemeClr val="dk1"/>
                </a:solidFill>
                <a:latin typeface="Helvetica Neue"/>
                <a:ea typeface="Helvetica Neue"/>
                <a:cs typeface="Helvetica Neue"/>
                <a:sym typeface="Helvetica Neue"/>
              </a:rPr>
              <a:t>. The Recruiter will trust you more if you are honest about your skill level but make sure that this is the last strategy you try. Give yourself the opportunity to get the answer right. You never know you might surprise yourself! </a:t>
            </a:r>
            <a:endParaRPr>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05" name="Google Shape;205;p40"/>
          <p:cNvGrpSpPr/>
          <p:nvPr/>
        </p:nvGrpSpPr>
        <p:grpSpPr>
          <a:xfrm>
            <a:off x="7986504" y="318902"/>
            <a:ext cx="758793" cy="758796"/>
            <a:chOff x="-14515575" y="-4498387"/>
            <a:chExt cx="3960300" cy="3960313"/>
          </a:xfrm>
        </p:grpSpPr>
        <p:sp>
          <p:nvSpPr>
            <p:cNvPr id="206" name="Google Shape;206;p40"/>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07" name="Google Shape;207;p40"/>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08" name="Google Shape;208;p40"/>
          <p:cNvSpPr txBox="1"/>
          <p:nvPr/>
        </p:nvSpPr>
        <p:spPr>
          <a:xfrm>
            <a:off x="461575" y="101600"/>
            <a:ext cx="7440900" cy="477300"/>
          </a:xfrm>
          <a:prstGeom prst="rect">
            <a:avLst/>
          </a:prstGeom>
          <a:noFill/>
          <a:ln>
            <a:noFill/>
          </a:ln>
        </p:spPr>
        <p:txBody>
          <a:bodyPr anchorCtr="0" anchor="t" bIns="34275" lIns="34275" spcFirstLastPara="1" rIns="34275" wrap="square" tIns="34275">
            <a:noAutofit/>
          </a:bodyPr>
          <a:lstStyle/>
          <a:p>
            <a:pPr indent="0" lvl="0" marL="0" rtl="0" algn="ctr">
              <a:spcBef>
                <a:spcPts val="0"/>
              </a:spcBef>
              <a:spcAft>
                <a:spcPts val="0"/>
              </a:spcAft>
              <a:buNone/>
            </a:pPr>
            <a:r>
              <a:t/>
            </a:r>
            <a:endParaRPr b="1" sz="2300">
              <a:latin typeface="Helvetica Neue"/>
              <a:ea typeface="Helvetica Neue"/>
              <a:cs typeface="Helvetica Neue"/>
              <a:sym typeface="Helvetica Neue"/>
            </a:endParaRPr>
          </a:p>
          <a:p>
            <a:pPr indent="0" lvl="0" marL="0" rtl="0" algn="ctr">
              <a:spcBef>
                <a:spcPts val="0"/>
              </a:spcBef>
              <a:spcAft>
                <a:spcPts val="0"/>
              </a:spcAft>
              <a:buNone/>
            </a:pPr>
            <a:r>
              <a:t/>
            </a:r>
            <a:endParaRPr b="1" sz="2300">
              <a:latin typeface="Helvetica Neue"/>
              <a:ea typeface="Helvetica Neue"/>
              <a:cs typeface="Helvetica Neue"/>
              <a:sym typeface="Helvetica Neue"/>
            </a:endParaRPr>
          </a:p>
        </p:txBody>
      </p:sp>
      <p:sp>
        <p:nvSpPr>
          <p:cNvPr id="209" name="Google Shape;209;p40"/>
          <p:cNvSpPr txBox="1"/>
          <p:nvPr/>
        </p:nvSpPr>
        <p:spPr>
          <a:xfrm>
            <a:off x="739175" y="645275"/>
            <a:ext cx="69621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Helvetica Neue"/>
                <a:ea typeface="Helvetica Neue"/>
                <a:cs typeface="Helvetica Neue"/>
                <a:sym typeface="Helvetica Neue"/>
              </a:rPr>
              <a:t>CSS Topics: </a:t>
            </a:r>
            <a:endParaRPr b="1" sz="3000">
              <a:latin typeface="Helvetica Neue"/>
              <a:ea typeface="Helvetica Neue"/>
              <a:cs typeface="Helvetica Neue"/>
              <a:sym typeface="Helvetica Neue"/>
            </a:endParaRPr>
          </a:p>
        </p:txBody>
      </p:sp>
      <p:sp>
        <p:nvSpPr>
          <p:cNvPr id="210" name="Google Shape;210;p40"/>
          <p:cNvSpPr txBox="1"/>
          <p:nvPr/>
        </p:nvSpPr>
        <p:spPr>
          <a:xfrm>
            <a:off x="739175" y="1365175"/>
            <a:ext cx="7047300" cy="3031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Box Model (Review)</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CSS Reset Sheet (Q&amp;A Strategy)</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Inline, Inline-Block &amp; Block (Review)</a:t>
            </a:r>
            <a:endParaRPr sz="2400">
              <a:latin typeface="Helvetica Neue"/>
              <a:ea typeface="Helvetica Neue"/>
              <a:cs typeface="Helvetica Neue"/>
              <a:sym typeface="Helvetica Neue"/>
            </a:endParaRPr>
          </a:p>
        </p:txBody>
      </p:sp>
      <p:pic>
        <p:nvPicPr>
          <p:cNvPr id="211" name="Google Shape;211;p40"/>
          <p:cNvPicPr preferRelativeResize="0"/>
          <p:nvPr/>
        </p:nvPicPr>
        <p:blipFill>
          <a:blip r:embed="rId4">
            <a:alphaModFix/>
          </a:blip>
          <a:stretch>
            <a:fillRect/>
          </a:stretch>
        </p:blipFill>
        <p:spPr>
          <a:xfrm>
            <a:off x="5248575" y="2852550"/>
            <a:ext cx="3176175" cy="175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1"/>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17" name="Google Shape;217;p41"/>
          <p:cNvGrpSpPr/>
          <p:nvPr/>
        </p:nvGrpSpPr>
        <p:grpSpPr>
          <a:xfrm>
            <a:off x="7986504" y="318902"/>
            <a:ext cx="758793" cy="758796"/>
            <a:chOff x="-14515575" y="-4498387"/>
            <a:chExt cx="3960300" cy="3960313"/>
          </a:xfrm>
        </p:grpSpPr>
        <p:sp>
          <p:nvSpPr>
            <p:cNvPr id="218" name="Google Shape;218;p41"/>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19" name="Google Shape;219;p41"/>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20" name="Google Shape;220;p41"/>
          <p:cNvSpPr txBox="1"/>
          <p:nvPr/>
        </p:nvSpPr>
        <p:spPr>
          <a:xfrm>
            <a:off x="874800" y="2153250"/>
            <a:ext cx="73944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Helvetica Neue"/>
                <a:ea typeface="Helvetica Neue"/>
                <a:cs typeface="Helvetica Neue"/>
                <a:sym typeface="Helvetica Neue"/>
              </a:rPr>
              <a:t>The Box Model </a:t>
            </a:r>
            <a:endParaRPr b="1" sz="24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2"/>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26" name="Google Shape;226;p42"/>
          <p:cNvGrpSpPr/>
          <p:nvPr/>
        </p:nvGrpSpPr>
        <p:grpSpPr>
          <a:xfrm>
            <a:off x="7986504" y="318902"/>
            <a:ext cx="758793" cy="758796"/>
            <a:chOff x="-14515575" y="-4498387"/>
            <a:chExt cx="3960300" cy="3960313"/>
          </a:xfrm>
        </p:grpSpPr>
        <p:sp>
          <p:nvSpPr>
            <p:cNvPr id="227" name="Google Shape;227;p42"/>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28" name="Google Shape;228;p42"/>
            <p:cNvPicPr preferRelativeResize="0"/>
            <p:nvPr/>
          </p:nvPicPr>
          <p:blipFill>
            <a:blip r:embed="rId3">
              <a:alphaModFix/>
            </a:blip>
            <a:stretch>
              <a:fillRect/>
            </a:stretch>
          </p:blipFill>
          <p:spPr>
            <a:xfrm>
              <a:off x="-14515575" y="-4498375"/>
              <a:ext cx="3960300" cy="3960300"/>
            </a:xfrm>
            <a:prstGeom prst="rect">
              <a:avLst/>
            </a:prstGeom>
            <a:noFill/>
            <a:ln>
              <a:noFill/>
            </a:ln>
          </p:spPr>
        </p:pic>
      </p:grpSp>
      <p:pic>
        <p:nvPicPr>
          <p:cNvPr id="229" name="Google Shape;229;p42"/>
          <p:cNvPicPr preferRelativeResize="0"/>
          <p:nvPr/>
        </p:nvPicPr>
        <p:blipFill>
          <a:blip r:embed="rId4">
            <a:alphaModFix/>
          </a:blip>
          <a:stretch>
            <a:fillRect/>
          </a:stretch>
        </p:blipFill>
        <p:spPr>
          <a:xfrm>
            <a:off x="1696450" y="661975"/>
            <a:ext cx="5391150" cy="381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35" name="Google Shape;235;p43"/>
          <p:cNvGrpSpPr/>
          <p:nvPr/>
        </p:nvGrpSpPr>
        <p:grpSpPr>
          <a:xfrm>
            <a:off x="7986504" y="318902"/>
            <a:ext cx="758793" cy="758796"/>
            <a:chOff x="-14515575" y="-4498387"/>
            <a:chExt cx="3960300" cy="3960313"/>
          </a:xfrm>
        </p:grpSpPr>
        <p:sp>
          <p:nvSpPr>
            <p:cNvPr id="236" name="Google Shape;236;p43"/>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37" name="Google Shape;237;p43"/>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38" name="Google Shape;238;p43"/>
          <p:cNvSpPr txBox="1"/>
          <p:nvPr/>
        </p:nvSpPr>
        <p:spPr>
          <a:xfrm>
            <a:off x="720225" y="578975"/>
            <a:ext cx="70947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Helvetica Neue"/>
                <a:ea typeface="Helvetica Neue"/>
                <a:cs typeface="Helvetica Neue"/>
                <a:sym typeface="Helvetica Neue"/>
              </a:rPr>
              <a:t>The Box Model </a:t>
            </a:r>
            <a:endParaRPr b="1" sz="2400">
              <a:latin typeface="Helvetica Neue"/>
              <a:ea typeface="Helvetica Neue"/>
              <a:cs typeface="Helvetica Neue"/>
              <a:sym typeface="Helvetica Neue"/>
            </a:endParaRPr>
          </a:p>
        </p:txBody>
      </p:sp>
      <p:sp>
        <p:nvSpPr>
          <p:cNvPr id="239" name="Google Shape;239;p43"/>
          <p:cNvSpPr txBox="1"/>
          <p:nvPr/>
        </p:nvSpPr>
        <p:spPr>
          <a:xfrm>
            <a:off x="966500" y="1109425"/>
            <a:ext cx="7578000" cy="3305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latin typeface="Helvetica Neue"/>
                <a:ea typeface="Helvetica Neue"/>
                <a:cs typeface="Helvetica Neue"/>
                <a:sym typeface="Helvetica Neue"/>
              </a:rPr>
              <a:t>T</a:t>
            </a:r>
            <a:r>
              <a:rPr lang="en" sz="1600">
                <a:highlight>
                  <a:srgbClr val="FFFFFF"/>
                </a:highlight>
                <a:latin typeface="Helvetica Neue"/>
                <a:ea typeface="Helvetica Neue"/>
                <a:cs typeface="Helvetica Neue"/>
                <a:sym typeface="Helvetica Neue"/>
              </a:rPr>
              <a:t>he browser's rendering engine represents each element as a rectangular box according to the standard </a:t>
            </a:r>
            <a:r>
              <a:rPr b="1" lang="en" sz="1600">
                <a:highlight>
                  <a:srgbClr val="FFFFFF"/>
                </a:highlight>
                <a:latin typeface="Helvetica Neue"/>
                <a:ea typeface="Helvetica Neue"/>
                <a:cs typeface="Helvetica Neue"/>
                <a:sym typeface="Helvetica Neue"/>
              </a:rPr>
              <a:t>CSS basic box model</a:t>
            </a:r>
            <a:r>
              <a:rPr lang="en" sz="1600">
                <a:highlight>
                  <a:srgbClr val="FFFFFF"/>
                </a:highlight>
                <a:latin typeface="Helvetica Neue"/>
                <a:ea typeface="Helvetica Neue"/>
                <a:cs typeface="Helvetica Neue"/>
                <a:sym typeface="Helvetica Neue"/>
              </a:rPr>
              <a:t>. The Box Model has four Parts: the </a:t>
            </a:r>
            <a:r>
              <a:rPr i="1" lang="en" sz="1600">
                <a:highlight>
                  <a:srgbClr val="FFFFFF"/>
                </a:highlight>
                <a:latin typeface="Helvetica Neue"/>
                <a:ea typeface="Helvetica Neue"/>
                <a:cs typeface="Helvetica Neue"/>
                <a:sym typeface="Helvetica Neue"/>
              </a:rPr>
              <a:t>content edge</a:t>
            </a:r>
            <a:r>
              <a:rPr lang="en" sz="1600">
                <a:highlight>
                  <a:srgbClr val="FFFFFF"/>
                </a:highlight>
                <a:latin typeface="Helvetica Neue"/>
                <a:ea typeface="Helvetica Neue"/>
                <a:cs typeface="Helvetica Neue"/>
                <a:sym typeface="Helvetica Neue"/>
              </a:rPr>
              <a:t>, </a:t>
            </a:r>
            <a:r>
              <a:rPr i="1" lang="en" sz="1600">
                <a:highlight>
                  <a:srgbClr val="FFFFFF"/>
                </a:highlight>
                <a:latin typeface="Helvetica Neue"/>
                <a:ea typeface="Helvetica Neue"/>
                <a:cs typeface="Helvetica Neue"/>
                <a:sym typeface="Helvetica Neue"/>
              </a:rPr>
              <a:t>padding edge</a:t>
            </a:r>
            <a:r>
              <a:rPr lang="en" sz="1600">
                <a:highlight>
                  <a:srgbClr val="FFFFFF"/>
                </a:highlight>
                <a:latin typeface="Helvetica Neue"/>
                <a:ea typeface="Helvetica Neue"/>
                <a:cs typeface="Helvetica Neue"/>
                <a:sym typeface="Helvetica Neue"/>
              </a:rPr>
              <a:t>, </a:t>
            </a:r>
            <a:r>
              <a:rPr i="1" lang="en" sz="1600">
                <a:highlight>
                  <a:srgbClr val="FFFFFF"/>
                </a:highlight>
                <a:latin typeface="Helvetica Neue"/>
                <a:ea typeface="Helvetica Neue"/>
                <a:cs typeface="Helvetica Neue"/>
                <a:sym typeface="Helvetica Neue"/>
              </a:rPr>
              <a:t>border edge</a:t>
            </a:r>
            <a:r>
              <a:rPr lang="en" sz="1600">
                <a:highlight>
                  <a:srgbClr val="FFFFFF"/>
                </a:highlight>
                <a:latin typeface="Helvetica Neue"/>
                <a:ea typeface="Helvetica Neue"/>
                <a:cs typeface="Helvetica Neue"/>
                <a:sym typeface="Helvetica Neue"/>
              </a:rPr>
              <a:t>, and </a:t>
            </a:r>
            <a:r>
              <a:rPr i="1" lang="en" sz="1600">
                <a:highlight>
                  <a:srgbClr val="FFFFFF"/>
                </a:highlight>
                <a:latin typeface="Helvetica Neue"/>
                <a:ea typeface="Helvetica Neue"/>
                <a:cs typeface="Helvetica Neue"/>
                <a:sym typeface="Helvetica Neue"/>
              </a:rPr>
              <a:t>margin edge</a:t>
            </a:r>
            <a:r>
              <a:rPr lang="en" sz="1600">
                <a:highlight>
                  <a:srgbClr val="FFFFFF"/>
                </a:highlight>
                <a:latin typeface="Helvetica Neue"/>
                <a:ea typeface="Helvetica Neue"/>
                <a:cs typeface="Helvetica Neue"/>
                <a:sym typeface="Helvetica Neue"/>
              </a:rPr>
              <a:t>.</a:t>
            </a:r>
            <a:endParaRPr sz="160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600">
              <a:highlight>
                <a:srgbClr val="FFFFFF"/>
              </a:highlight>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b="1" i="1" lang="en" sz="1600">
                <a:highlight>
                  <a:srgbClr val="FFFFFF"/>
                </a:highlight>
                <a:latin typeface="Helvetica Neue"/>
                <a:ea typeface="Helvetica Neue"/>
                <a:cs typeface="Helvetica Neue"/>
                <a:sym typeface="Helvetica Neue"/>
              </a:rPr>
              <a:t>Content Area: </a:t>
            </a:r>
            <a:r>
              <a:rPr lang="en" sz="1600">
                <a:highlight>
                  <a:srgbClr val="FFFFFF"/>
                </a:highlight>
                <a:latin typeface="Helvetica Neue"/>
                <a:ea typeface="Helvetica Neue"/>
                <a:cs typeface="Helvetica Neue"/>
                <a:sym typeface="Helvetica Neue"/>
              </a:rPr>
              <a:t>is surrounded by the content edge and contains any of the materials that go inside of the box. Text, an Image. This is often colored with a background color using CSS. </a:t>
            </a:r>
            <a:endParaRPr sz="160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600">
              <a:highlight>
                <a:srgbClr val="FFFFFF"/>
              </a:highlight>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b="1" i="1" lang="en" sz="1600">
                <a:highlight>
                  <a:srgbClr val="FFFFFF"/>
                </a:highlight>
                <a:latin typeface="Helvetica Neue"/>
                <a:ea typeface="Helvetica Neue"/>
                <a:cs typeface="Helvetica Neue"/>
                <a:sym typeface="Helvetica Neue"/>
              </a:rPr>
              <a:t>Padding Area</a:t>
            </a:r>
            <a:r>
              <a:rPr lang="en" sz="1600">
                <a:highlight>
                  <a:srgbClr val="FFFFFF"/>
                </a:highlight>
                <a:latin typeface="Helvetica Neue"/>
                <a:ea typeface="Helvetica Neue"/>
                <a:cs typeface="Helvetica Neue"/>
                <a:sym typeface="Helvetica Neue"/>
              </a:rPr>
              <a:t>: </a:t>
            </a:r>
            <a:r>
              <a:rPr lang="en" sz="1600">
                <a:solidFill>
                  <a:srgbClr val="333333"/>
                </a:solidFill>
                <a:latin typeface="Helvetica Neue"/>
                <a:ea typeface="Helvetica Neue"/>
                <a:cs typeface="Helvetica Neue"/>
                <a:sym typeface="Helvetica Neue"/>
              </a:rPr>
              <a:t> </a:t>
            </a:r>
            <a:r>
              <a:rPr lang="en" sz="1600">
                <a:latin typeface="Helvetica Neue"/>
                <a:ea typeface="Helvetica Neue"/>
                <a:cs typeface="Helvetica Neue"/>
                <a:sym typeface="Helvetica Neue"/>
              </a:rPr>
              <a:t>bounded by the padding edge, extends the content area to include the element's padding. Its dimensions are the </a:t>
            </a:r>
            <a:r>
              <a:rPr i="1" lang="en" sz="1600">
                <a:latin typeface="Helvetica Neue"/>
                <a:ea typeface="Helvetica Neue"/>
                <a:cs typeface="Helvetica Neue"/>
                <a:sym typeface="Helvetica Neue"/>
              </a:rPr>
              <a:t>padding-box width</a:t>
            </a:r>
            <a:r>
              <a:rPr lang="en" sz="1600">
                <a:latin typeface="Helvetica Neue"/>
                <a:ea typeface="Helvetica Neue"/>
                <a:cs typeface="Helvetica Neue"/>
                <a:sym typeface="Helvetica Neue"/>
              </a:rPr>
              <a:t> and the </a:t>
            </a:r>
            <a:r>
              <a:rPr i="1" lang="en" sz="1600">
                <a:latin typeface="Helvetica Neue"/>
                <a:ea typeface="Helvetica Neue"/>
                <a:cs typeface="Helvetica Neue"/>
                <a:sym typeface="Helvetica Neue"/>
              </a:rPr>
              <a:t>padding-box height</a:t>
            </a:r>
            <a:r>
              <a:rPr lang="en" sz="1600">
                <a:latin typeface="Helvetica Neue"/>
                <a:ea typeface="Helvetica Neue"/>
                <a:cs typeface="Helvetica Neue"/>
                <a:sym typeface="Helvetica Neue"/>
              </a:rPr>
              <a:t>. The thickness of the padding is determined by the </a:t>
            </a:r>
            <a:r>
              <a:rPr lang="en" sz="1600" u="sng">
                <a:solidFill>
                  <a:srgbClr val="4A86E8"/>
                </a:solidFill>
                <a:latin typeface="Helvetica Neue"/>
                <a:ea typeface="Helvetica Neue"/>
                <a:cs typeface="Helvetica Neue"/>
                <a:sym typeface="Helvetica Neue"/>
                <a:hlinkClick r:id="rId4"/>
              </a:rPr>
              <a:t>padding-top</a:t>
            </a:r>
            <a:r>
              <a:rPr lang="en" sz="1600">
                <a:solidFill>
                  <a:srgbClr val="4A86E8"/>
                </a:solidFill>
                <a:latin typeface="Helvetica Neue"/>
                <a:ea typeface="Helvetica Neue"/>
                <a:cs typeface="Helvetica Neue"/>
                <a:sym typeface="Helvetica Neue"/>
              </a:rPr>
              <a:t>, </a:t>
            </a:r>
            <a:r>
              <a:rPr lang="en" sz="1600" u="sng">
                <a:solidFill>
                  <a:srgbClr val="4A86E8"/>
                </a:solidFill>
                <a:latin typeface="Helvetica Neue"/>
                <a:ea typeface="Helvetica Neue"/>
                <a:cs typeface="Helvetica Neue"/>
                <a:sym typeface="Helvetica Neue"/>
                <a:hlinkClick r:id="rId5"/>
              </a:rPr>
              <a:t>padding-right</a:t>
            </a:r>
            <a:r>
              <a:rPr lang="en" sz="1600">
                <a:solidFill>
                  <a:srgbClr val="4A86E8"/>
                </a:solidFill>
                <a:latin typeface="Helvetica Neue"/>
                <a:ea typeface="Helvetica Neue"/>
                <a:cs typeface="Helvetica Neue"/>
                <a:sym typeface="Helvetica Neue"/>
              </a:rPr>
              <a:t>, </a:t>
            </a:r>
            <a:r>
              <a:rPr lang="en" sz="1600" u="sng">
                <a:solidFill>
                  <a:srgbClr val="4A86E8"/>
                </a:solidFill>
                <a:latin typeface="Helvetica Neue"/>
                <a:ea typeface="Helvetica Neue"/>
                <a:cs typeface="Helvetica Neue"/>
                <a:sym typeface="Helvetica Neue"/>
                <a:hlinkClick r:id="rId6"/>
              </a:rPr>
              <a:t>padding-bottom</a:t>
            </a:r>
            <a:r>
              <a:rPr lang="en" sz="1600">
                <a:solidFill>
                  <a:srgbClr val="4A86E8"/>
                </a:solidFill>
                <a:latin typeface="Helvetica Neue"/>
                <a:ea typeface="Helvetica Neue"/>
                <a:cs typeface="Helvetica Neue"/>
                <a:sym typeface="Helvetica Neue"/>
              </a:rPr>
              <a:t>, </a:t>
            </a:r>
            <a:r>
              <a:rPr lang="en" sz="1600" u="sng">
                <a:solidFill>
                  <a:srgbClr val="4A86E8"/>
                </a:solidFill>
                <a:latin typeface="Helvetica Neue"/>
                <a:ea typeface="Helvetica Neue"/>
                <a:cs typeface="Helvetica Neue"/>
                <a:sym typeface="Helvetica Neue"/>
                <a:hlinkClick r:id="rId7"/>
              </a:rPr>
              <a:t>padding-left</a:t>
            </a:r>
            <a:r>
              <a:rPr lang="en" sz="1600">
                <a:latin typeface="Helvetica Neue"/>
                <a:ea typeface="Helvetica Neue"/>
                <a:cs typeface="Helvetica Neue"/>
                <a:sym typeface="Helvetica Neue"/>
              </a:rPr>
              <a:t>, and shorthand</a:t>
            </a:r>
            <a:r>
              <a:rPr lang="en" sz="1600">
                <a:solidFill>
                  <a:srgbClr val="4A86E8"/>
                </a:solidFill>
                <a:latin typeface="Helvetica Neue"/>
                <a:ea typeface="Helvetica Neue"/>
                <a:cs typeface="Helvetica Neue"/>
                <a:sym typeface="Helvetica Neue"/>
              </a:rPr>
              <a:t> </a:t>
            </a:r>
            <a:r>
              <a:rPr lang="en" sz="1600" u="sng">
                <a:solidFill>
                  <a:srgbClr val="4A86E8"/>
                </a:solidFill>
                <a:latin typeface="Helvetica Neue"/>
                <a:ea typeface="Helvetica Neue"/>
                <a:cs typeface="Helvetica Neue"/>
                <a:sym typeface="Helvetica Neue"/>
                <a:hlinkClick r:id="rId8"/>
              </a:rPr>
              <a:t>padding</a:t>
            </a:r>
            <a:r>
              <a:rPr lang="en" sz="1600">
                <a:latin typeface="Helvetica Neue"/>
                <a:ea typeface="Helvetica Neue"/>
                <a:cs typeface="Helvetica Neue"/>
                <a:sym typeface="Helvetica Neue"/>
              </a:rPr>
              <a:t> properties.</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highlight>
                <a:srgbClr val="FFFFFF"/>
              </a:highlight>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p:nvPr/>
        </p:nvSpPr>
        <p:spPr>
          <a:xfrm>
            <a:off x="398700" y="318894"/>
            <a:ext cx="8346600" cy="4505700"/>
          </a:xfrm>
          <a:prstGeom prst="rect">
            <a:avLst/>
          </a:prstGeom>
          <a:noFill/>
          <a:ln cap="flat" cmpd="sng" w="254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342900" rtl="0" algn="l">
              <a:lnSpc>
                <a:spcPct val="115000"/>
              </a:lnSpc>
              <a:spcBef>
                <a:spcPts val="0"/>
              </a:spcBef>
              <a:spcAft>
                <a:spcPts val="600"/>
              </a:spcAft>
              <a:buNone/>
            </a:pPr>
            <a:r>
              <a:t/>
            </a:r>
            <a:endParaRPr sz="1800">
              <a:solidFill>
                <a:schemeClr val="dk1"/>
              </a:solidFill>
              <a:latin typeface="Helvetica Neue"/>
              <a:ea typeface="Helvetica Neue"/>
              <a:cs typeface="Helvetica Neue"/>
              <a:sym typeface="Helvetica Neue"/>
            </a:endParaRPr>
          </a:p>
        </p:txBody>
      </p:sp>
      <p:grpSp>
        <p:nvGrpSpPr>
          <p:cNvPr id="245" name="Google Shape;245;p44"/>
          <p:cNvGrpSpPr/>
          <p:nvPr/>
        </p:nvGrpSpPr>
        <p:grpSpPr>
          <a:xfrm>
            <a:off x="7986504" y="318902"/>
            <a:ext cx="758793" cy="758796"/>
            <a:chOff x="-14515575" y="-4498387"/>
            <a:chExt cx="3960300" cy="3960313"/>
          </a:xfrm>
        </p:grpSpPr>
        <p:sp>
          <p:nvSpPr>
            <p:cNvPr id="246" name="Google Shape;246;p44"/>
            <p:cNvSpPr/>
            <p:nvPr/>
          </p:nvSpPr>
          <p:spPr>
            <a:xfrm>
              <a:off x="-14515575" y="-4498387"/>
              <a:ext cx="3960300" cy="396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id="247" name="Google Shape;247;p44"/>
            <p:cNvPicPr preferRelativeResize="0"/>
            <p:nvPr/>
          </p:nvPicPr>
          <p:blipFill>
            <a:blip r:embed="rId3">
              <a:alphaModFix/>
            </a:blip>
            <a:stretch>
              <a:fillRect/>
            </a:stretch>
          </p:blipFill>
          <p:spPr>
            <a:xfrm>
              <a:off x="-14515575" y="-4498375"/>
              <a:ext cx="3960300" cy="3960300"/>
            </a:xfrm>
            <a:prstGeom prst="rect">
              <a:avLst/>
            </a:prstGeom>
            <a:noFill/>
            <a:ln>
              <a:noFill/>
            </a:ln>
          </p:spPr>
        </p:pic>
      </p:grpSp>
      <p:sp>
        <p:nvSpPr>
          <p:cNvPr id="248" name="Google Shape;248;p44"/>
          <p:cNvSpPr txBox="1"/>
          <p:nvPr/>
        </p:nvSpPr>
        <p:spPr>
          <a:xfrm>
            <a:off x="720225" y="578975"/>
            <a:ext cx="70947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Helvetica Neue"/>
                <a:ea typeface="Helvetica Neue"/>
                <a:cs typeface="Helvetica Neue"/>
                <a:sym typeface="Helvetica Neue"/>
              </a:rPr>
              <a:t>The Box Model Cont. </a:t>
            </a:r>
            <a:endParaRPr b="1" sz="2400">
              <a:latin typeface="Helvetica Neue"/>
              <a:ea typeface="Helvetica Neue"/>
              <a:cs typeface="Helvetica Neue"/>
              <a:sym typeface="Helvetica Neue"/>
            </a:endParaRPr>
          </a:p>
        </p:txBody>
      </p:sp>
      <p:sp>
        <p:nvSpPr>
          <p:cNvPr id="249" name="Google Shape;249;p44"/>
          <p:cNvSpPr txBox="1"/>
          <p:nvPr/>
        </p:nvSpPr>
        <p:spPr>
          <a:xfrm>
            <a:off x="966500" y="1109425"/>
            <a:ext cx="7578000" cy="33057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Helvetica Neue"/>
              <a:buChar char="●"/>
            </a:pPr>
            <a:r>
              <a:rPr b="1" i="1" lang="en">
                <a:latin typeface="Helvetica Neue"/>
                <a:ea typeface="Helvetica Neue"/>
                <a:cs typeface="Helvetica Neue"/>
                <a:sym typeface="Helvetica Neue"/>
              </a:rPr>
              <a:t>Border Area: </a:t>
            </a:r>
            <a:r>
              <a:rPr lang="en">
                <a:latin typeface="Helvetica Neue"/>
                <a:ea typeface="Helvetica Neue"/>
                <a:cs typeface="Helvetica Neue"/>
                <a:sym typeface="Helvetica Neue"/>
              </a:rPr>
              <a:t>bounded by the border edge, extends the padding area to include the element's borders. Its dimensions are the </a:t>
            </a:r>
            <a:r>
              <a:rPr i="1" lang="en">
                <a:latin typeface="Helvetica Neue"/>
                <a:ea typeface="Helvetica Neue"/>
                <a:cs typeface="Helvetica Neue"/>
                <a:sym typeface="Helvetica Neue"/>
              </a:rPr>
              <a:t>border-box width</a:t>
            </a:r>
            <a:r>
              <a:rPr lang="en">
                <a:latin typeface="Helvetica Neue"/>
                <a:ea typeface="Helvetica Neue"/>
                <a:cs typeface="Helvetica Neue"/>
                <a:sym typeface="Helvetica Neue"/>
              </a:rPr>
              <a:t> and the </a:t>
            </a:r>
            <a:r>
              <a:rPr i="1" lang="en">
                <a:latin typeface="Helvetica Neue"/>
                <a:ea typeface="Helvetica Neue"/>
                <a:cs typeface="Helvetica Neue"/>
                <a:sym typeface="Helvetica Neue"/>
              </a:rPr>
              <a:t>border-box height</a:t>
            </a:r>
            <a:r>
              <a:rPr lang="en">
                <a:latin typeface="Helvetica Neue"/>
                <a:ea typeface="Helvetica Neue"/>
                <a:cs typeface="Helvetica Neue"/>
                <a:sym typeface="Helvetica Neue"/>
              </a:rPr>
              <a:t>.The thickness of the borders are determined by the </a:t>
            </a:r>
            <a:r>
              <a:rPr lang="en" u="sng">
                <a:solidFill>
                  <a:srgbClr val="4A86E8"/>
                </a:solidFill>
                <a:latin typeface="Helvetica Neue"/>
                <a:ea typeface="Helvetica Neue"/>
                <a:cs typeface="Helvetica Neue"/>
                <a:sym typeface="Helvetica Neue"/>
                <a:hlinkClick r:id="rId4"/>
              </a:rPr>
              <a:t>border-width</a:t>
            </a:r>
            <a:r>
              <a:rPr lang="en">
                <a:latin typeface="Helvetica Neue"/>
                <a:ea typeface="Helvetica Neue"/>
                <a:cs typeface="Helvetica Neue"/>
                <a:sym typeface="Helvetica Neue"/>
              </a:rPr>
              <a:t> and shorthand </a:t>
            </a:r>
            <a:r>
              <a:rPr lang="en" u="sng">
                <a:solidFill>
                  <a:srgbClr val="4A86E8"/>
                </a:solidFill>
                <a:latin typeface="Helvetica Neue"/>
                <a:ea typeface="Helvetica Neue"/>
                <a:cs typeface="Helvetica Neue"/>
                <a:sym typeface="Helvetica Neue"/>
                <a:hlinkClick r:id="rId5"/>
              </a:rPr>
              <a:t>border</a:t>
            </a:r>
            <a:r>
              <a:rPr lang="en">
                <a:solidFill>
                  <a:srgbClr val="4A86E8"/>
                </a:solidFill>
                <a:latin typeface="Helvetica Neue"/>
                <a:ea typeface="Helvetica Neue"/>
                <a:cs typeface="Helvetica Neue"/>
                <a:sym typeface="Helvetica Neue"/>
              </a:rPr>
              <a:t> </a:t>
            </a:r>
            <a:r>
              <a:rPr lang="en">
                <a:latin typeface="Helvetica Neue"/>
                <a:ea typeface="Helvetica Neue"/>
                <a:cs typeface="Helvetica Neue"/>
                <a:sym typeface="Helvetica Neue"/>
              </a:rPr>
              <a:t>properties. If the </a:t>
            </a:r>
            <a:r>
              <a:rPr lang="en" u="sng">
                <a:solidFill>
                  <a:srgbClr val="4A86E8"/>
                </a:solidFill>
                <a:latin typeface="Helvetica Neue"/>
                <a:ea typeface="Helvetica Neue"/>
                <a:cs typeface="Helvetica Neue"/>
                <a:sym typeface="Helvetica Neue"/>
                <a:hlinkClick r:id="rId6"/>
              </a:rPr>
              <a:t>box-sizing</a:t>
            </a:r>
            <a:r>
              <a:rPr lang="en">
                <a:latin typeface="Helvetica Neue"/>
                <a:ea typeface="Helvetica Neue"/>
                <a:cs typeface="Helvetica Neue"/>
                <a:sym typeface="Helvetica Neue"/>
              </a:rPr>
              <a:t> property is set to border-box, the border area's size can be explicitly defined with the </a:t>
            </a:r>
            <a:r>
              <a:rPr lang="en" u="sng">
                <a:solidFill>
                  <a:srgbClr val="4A86E8"/>
                </a:solidFill>
                <a:latin typeface="Helvetica Neue"/>
                <a:ea typeface="Helvetica Neue"/>
                <a:cs typeface="Helvetica Neue"/>
                <a:sym typeface="Helvetica Neue"/>
                <a:hlinkClick r:id="rId7"/>
              </a:rPr>
              <a:t>width</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8"/>
              </a:rPr>
              <a:t>min-width</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9"/>
              </a:rPr>
              <a:t>max-width</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0"/>
              </a:rPr>
              <a:t>height</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1"/>
              </a:rPr>
              <a:t>min-height</a:t>
            </a:r>
            <a:r>
              <a:rPr lang="en">
                <a:latin typeface="Helvetica Neue"/>
                <a:ea typeface="Helvetica Neue"/>
                <a:cs typeface="Helvetica Neue"/>
                <a:sym typeface="Helvetica Neue"/>
              </a:rPr>
              <a:t>, and </a:t>
            </a:r>
            <a:r>
              <a:rPr lang="en" u="sng">
                <a:solidFill>
                  <a:srgbClr val="4A86E8"/>
                </a:solidFill>
                <a:latin typeface="Helvetica Neue"/>
                <a:ea typeface="Helvetica Neue"/>
                <a:cs typeface="Helvetica Neue"/>
                <a:sym typeface="Helvetica Neue"/>
                <a:hlinkClick r:id="rId12"/>
              </a:rPr>
              <a:t>max-height</a:t>
            </a:r>
            <a:r>
              <a:rPr lang="en">
                <a:latin typeface="Helvetica Neue"/>
                <a:ea typeface="Helvetica Neue"/>
                <a:cs typeface="Helvetica Neue"/>
                <a:sym typeface="Helvetica Neue"/>
              </a:rPr>
              <a:t> properties.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b="1" lang="en">
                <a:latin typeface="Helvetica Neue"/>
                <a:ea typeface="Helvetica Neue"/>
                <a:cs typeface="Helvetica Neue"/>
                <a:sym typeface="Helvetica Neue"/>
              </a:rPr>
              <a:t>Margin Area:</a:t>
            </a:r>
            <a:r>
              <a:rPr lang="en">
                <a:latin typeface="Helvetica Neue"/>
                <a:ea typeface="Helvetica Neue"/>
                <a:cs typeface="Helvetica Neue"/>
                <a:sym typeface="Helvetica Neue"/>
              </a:rPr>
              <a:t> bounded by the margin edge, extends the border area to include an empty area used to separate the element from its neighbors. Its dimensions are the </a:t>
            </a:r>
            <a:r>
              <a:rPr i="1" lang="en">
                <a:latin typeface="Helvetica Neue"/>
                <a:ea typeface="Helvetica Neue"/>
                <a:cs typeface="Helvetica Neue"/>
                <a:sym typeface="Helvetica Neue"/>
              </a:rPr>
              <a:t>margin-box width </a:t>
            </a:r>
            <a:r>
              <a:rPr lang="en">
                <a:latin typeface="Helvetica Neue"/>
                <a:ea typeface="Helvetica Neue"/>
                <a:cs typeface="Helvetica Neue"/>
                <a:sym typeface="Helvetica Neue"/>
              </a:rPr>
              <a:t>and the </a:t>
            </a:r>
            <a:r>
              <a:rPr i="1" lang="en">
                <a:latin typeface="Helvetica Neue"/>
                <a:ea typeface="Helvetica Neue"/>
                <a:cs typeface="Helvetica Neue"/>
                <a:sym typeface="Helvetica Neue"/>
              </a:rPr>
              <a:t>margin-box height</a:t>
            </a:r>
            <a:r>
              <a:rPr lang="en">
                <a:latin typeface="Helvetica Neue"/>
                <a:ea typeface="Helvetica Neue"/>
                <a:cs typeface="Helvetica Neue"/>
                <a:sym typeface="Helvetica Neue"/>
              </a:rPr>
              <a:t>. The size of the margin area is determined by the</a:t>
            </a:r>
            <a:r>
              <a:rPr lang="en">
                <a:solidFill>
                  <a:srgbClr val="333333"/>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3"/>
              </a:rPr>
              <a:t>margin-top</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4"/>
              </a:rPr>
              <a:t>margin-right</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5"/>
              </a:rPr>
              <a:t>margin-bottom</a:t>
            </a:r>
            <a:r>
              <a:rPr lang="en">
                <a:solidFill>
                  <a:srgbClr val="4A86E8"/>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hlinkClick r:id="rId16"/>
              </a:rPr>
              <a:t>margin-left</a:t>
            </a:r>
            <a:r>
              <a:rPr lang="en">
                <a:solidFill>
                  <a:srgbClr val="4A86E8"/>
                </a:solidFill>
                <a:latin typeface="Helvetica Neue"/>
                <a:ea typeface="Helvetica Neue"/>
                <a:cs typeface="Helvetica Neue"/>
                <a:sym typeface="Helvetica Neue"/>
              </a:rPr>
              <a:t>,</a:t>
            </a:r>
            <a:r>
              <a:rPr lang="en">
                <a:solidFill>
                  <a:srgbClr val="333333"/>
                </a:solidFill>
                <a:latin typeface="Helvetica Neue"/>
                <a:ea typeface="Helvetica Neue"/>
                <a:cs typeface="Helvetica Neue"/>
                <a:sym typeface="Helvetica Neue"/>
              </a:rPr>
              <a:t> </a:t>
            </a:r>
            <a:r>
              <a:rPr lang="en">
                <a:latin typeface="Helvetica Neue"/>
                <a:ea typeface="Helvetica Neue"/>
                <a:cs typeface="Helvetica Neue"/>
                <a:sym typeface="Helvetica Neue"/>
              </a:rPr>
              <a:t>and shorthand</a:t>
            </a:r>
            <a:r>
              <a:rPr lang="en">
                <a:solidFill>
                  <a:srgbClr val="333333"/>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rPr>
              <a:t>margin </a:t>
            </a:r>
            <a:r>
              <a:rPr lang="en">
                <a:latin typeface="Helvetica Neue"/>
                <a:ea typeface="Helvetica Neue"/>
                <a:cs typeface="Helvetica Neue"/>
                <a:sym typeface="Helvetica Neue"/>
              </a:rPr>
              <a:t>properties. When</a:t>
            </a:r>
            <a:r>
              <a:rPr lang="en">
                <a:solidFill>
                  <a:srgbClr val="333333"/>
                </a:solidFill>
                <a:latin typeface="Helvetica Neue"/>
                <a:ea typeface="Helvetica Neue"/>
                <a:cs typeface="Helvetica Neue"/>
                <a:sym typeface="Helvetica Neue"/>
              </a:rPr>
              <a:t> </a:t>
            </a:r>
            <a:r>
              <a:rPr lang="en" u="sng">
                <a:solidFill>
                  <a:srgbClr val="4A86E8"/>
                </a:solidFill>
                <a:latin typeface="Helvetica Neue"/>
                <a:ea typeface="Helvetica Neue"/>
                <a:cs typeface="Helvetica Neue"/>
                <a:sym typeface="Helvetica Neue"/>
              </a:rPr>
              <a:t>margin collapsing</a:t>
            </a:r>
            <a:r>
              <a:rPr lang="en">
                <a:solidFill>
                  <a:srgbClr val="333333"/>
                </a:solidFill>
                <a:latin typeface="Helvetica Neue"/>
                <a:ea typeface="Helvetica Neue"/>
                <a:cs typeface="Helvetica Neue"/>
                <a:sym typeface="Helvetica Neue"/>
              </a:rPr>
              <a:t> </a:t>
            </a:r>
            <a:r>
              <a:rPr lang="en">
                <a:latin typeface="Helvetica Neue"/>
                <a:ea typeface="Helvetica Neue"/>
                <a:cs typeface="Helvetica Neue"/>
                <a:sym typeface="Helvetica Neue"/>
              </a:rPr>
              <a:t>occurs, the margin area is not clearly defined since margins are shared between boxes.</a:t>
            </a:r>
            <a:endParaRPr>
              <a:latin typeface="Helvetica Neue"/>
              <a:ea typeface="Helvetica Neue"/>
              <a:cs typeface="Helvetica Neue"/>
              <a:sym typeface="Helvetica Neue"/>
            </a:endParaRPr>
          </a:p>
          <a:p>
            <a:pPr indent="0" lvl="0" marL="0" rtl="0" algn="just">
              <a:spcBef>
                <a:spcPts val="180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a:p>
            <a:pPr indent="0" lvl="0" marL="0" rtl="0" algn="l">
              <a:spcBef>
                <a:spcPts val="0"/>
              </a:spcBef>
              <a:spcAft>
                <a:spcPts val="0"/>
              </a:spcAft>
              <a:buNone/>
            </a:pPr>
            <a:r>
              <a:t/>
            </a:r>
            <a:endParaRPr>
              <a:highlight>
                <a:srgbClr val="FFFFFF"/>
              </a:highlight>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