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8" r:id="rId3"/>
    <p:sldId id="259" r:id="rId4"/>
    <p:sldId id="309" r:id="rId5"/>
    <p:sldId id="310" r:id="rId6"/>
    <p:sldId id="305" r:id="rId7"/>
    <p:sldId id="313" r:id="rId8"/>
    <p:sldId id="361" r:id="rId9"/>
    <p:sldId id="362" r:id="rId10"/>
    <p:sldId id="364" r:id="rId11"/>
    <p:sldId id="306" r:id="rId12"/>
    <p:sldId id="316" r:id="rId13"/>
    <p:sldId id="363" r:id="rId14"/>
    <p:sldId id="365" r:id="rId15"/>
    <p:sldId id="370" r:id="rId16"/>
    <p:sldId id="367" r:id="rId17"/>
    <p:sldId id="366" r:id="rId18"/>
    <p:sldId id="368" r:id="rId19"/>
    <p:sldId id="369" r:id="rId20"/>
    <p:sldId id="307" r:id="rId21"/>
    <p:sldId id="371" r:id="rId22"/>
    <p:sldId id="372" r:id="rId23"/>
    <p:sldId id="374" r:id="rId24"/>
    <p:sldId id="373" r:id="rId25"/>
    <p:sldId id="375" r:id="rId26"/>
    <p:sldId id="376" r:id="rId27"/>
    <p:sldId id="377" r:id="rId28"/>
    <p:sldId id="379" r:id="rId29"/>
    <p:sldId id="381" r:id="rId30"/>
    <p:sldId id="384" r:id="rId31"/>
    <p:sldId id="342" r:id="rId3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4"/>
      <p:bold r:id="rId35"/>
      <p:italic r:id="rId36"/>
      <p:boldItalic r:id="rId37"/>
    </p:embeddedFont>
    <p:embeddedFont>
      <p:font typeface="Barlow Semi Condensed Medium" panose="00000606000000000000" pitchFamily="2" charset="0"/>
      <p:regular r:id="rId38"/>
      <p:bold r:id="rId39"/>
      <p:italic r:id="rId40"/>
      <p:boldItalic r:id="rId41"/>
    </p:embeddedFont>
    <p:embeddedFont>
      <p:font typeface="Fjalla One" panose="02000506040000020004" pitchFamily="2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4FFB19-A9D3-4761-B398-403CAF921791}">
  <a:tblStyle styleId="{684FFB19-A9D3-4761-B398-403CAF921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 varScale="1">
        <p:scale>
          <a:sx n="115" d="100"/>
          <a:sy n="115" d="100"/>
        </p:scale>
        <p:origin x="8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8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1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7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05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87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2" r:id="rId5"/>
    <p:sldLayoutId id="2147483671" r:id="rId6"/>
    <p:sldLayoutId id="2147483676" r:id="rId7"/>
    <p:sldLayoutId id="214748368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948730" y="1733869"/>
            <a:ext cx="3106300" cy="2485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2"/>
                </a:solidFill>
              </a:rPr>
              <a:t>Facebook Campaign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Creating a Sub-category column for different ad sets inside cold ad set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D5023-471E-FD9F-D2DE-351ED3E7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66" y="1527651"/>
            <a:ext cx="5767019" cy="33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3249" y="2571750"/>
            <a:ext cx="398470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Campaign Highlights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26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2FEB91-7563-DB01-1DF5-8BC78091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3" y="2905433"/>
            <a:ext cx="7779150" cy="1790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3" y="565708"/>
            <a:ext cx="5067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Campaign Highlights</a:t>
            </a:r>
            <a:br>
              <a:rPr lang="en-US" sz="2400" b="1" dirty="0">
                <a:solidFill>
                  <a:schemeClr val="accent5"/>
                </a:solidFill>
                <a:latin typeface="Barlow Semi Condensed"/>
              </a:rPr>
            </a:br>
            <a:endParaRPr lang="en-US" sz="400" b="1" dirty="0">
              <a:solidFill>
                <a:schemeClr val="accent5"/>
              </a:solidFill>
              <a:latin typeface="Barlow Semi Condensed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We reached around 450K unique people.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Approx 1.1 million impressions.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Each person saw the ad around 2.5 times.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Approx 5.6K link clicks and 2.9K landing page views.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Total of 83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Spent 4,362 EUR.</a:t>
            </a:r>
          </a:p>
        </p:txBody>
      </p:sp>
    </p:spTree>
    <p:extLst>
      <p:ext uri="{BB962C8B-B14F-4D97-AF65-F5344CB8AC3E}">
        <p14:creationId xmlns:p14="http://schemas.microsoft.com/office/powerpoint/2010/main" val="331051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Aggregating all metrics based on the Category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AEB44-D2C5-8201-07FF-2243DA35F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" r="38204"/>
          <a:stretch/>
        </p:blipFill>
        <p:spPr>
          <a:xfrm>
            <a:off x="3695929" y="1396705"/>
            <a:ext cx="5448071" cy="2287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258572" y="1396705"/>
            <a:ext cx="3075977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Reach:</a:t>
            </a:r>
          </a:p>
          <a:p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Cold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 has the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highest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reach, indicating success in reaching a broad audience.</a:t>
            </a:r>
          </a:p>
          <a:p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Impressions:</a:t>
            </a:r>
          </a:p>
          <a:p>
            <a:r>
              <a:rPr lang="en-US" sz="1050" u="sng" dirty="0">
                <a:solidFill>
                  <a:schemeClr val="accent5"/>
                </a:solidFill>
                <a:latin typeface="Barlow Semi Condensed"/>
              </a:rPr>
              <a:t>Warm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ad set generates the </a:t>
            </a:r>
            <a:r>
              <a:rPr lang="en-US" sz="1050" b="1" dirty="0">
                <a:solidFill>
                  <a:schemeClr val="accent5"/>
                </a:solidFill>
                <a:latin typeface="Barlow Semi Condensed"/>
              </a:rPr>
              <a:t>highest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impressions, surpassing Cold, despite a smaller reach. </a:t>
            </a:r>
          </a:p>
          <a:p>
            <a:endParaRPr lang="en-US" sz="105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CTR (Click-Through Rate):</a:t>
            </a:r>
          </a:p>
          <a:p>
            <a:r>
              <a:rPr lang="en-US" sz="1050" u="sng" dirty="0">
                <a:solidFill>
                  <a:schemeClr val="accent5"/>
                </a:solidFill>
                <a:latin typeface="Barlow Semi Condensed"/>
              </a:rPr>
              <a:t>Cold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ad sets show </a:t>
            </a:r>
            <a:r>
              <a:rPr lang="en-US" sz="105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CTR, possibly due to less familiarity with the company's content.</a:t>
            </a:r>
          </a:p>
          <a:p>
            <a:endParaRPr lang="en-US" sz="105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Hot and Warm Performance:</a:t>
            </a:r>
          </a:p>
          <a:p>
            <a:r>
              <a:rPr lang="en-US" sz="1050" u="sng" dirty="0">
                <a:solidFill>
                  <a:schemeClr val="accent5"/>
                </a:solidFill>
                <a:latin typeface="Barlow Semi Condensed"/>
              </a:rPr>
              <a:t>Hot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and </a:t>
            </a:r>
            <a:r>
              <a:rPr lang="en-US" sz="1050" u="sng" dirty="0">
                <a:solidFill>
                  <a:schemeClr val="accent5"/>
                </a:solidFill>
                <a:latin typeface="Barlow Semi Condensed"/>
              </a:rPr>
              <a:t>Warm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ad sets perform the </a:t>
            </a:r>
            <a:r>
              <a:rPr lang="en-US" sz="1050" b="1" dirty="0">
                <a:solidFill>
                  <a:schemeClr val="accent5"/>
                </a:solidFill>
                <a:latin typeface="Barlow Semi Condensed"/>
              </a:rPr>
              <a:t>best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, aligning with expectations of </a:t>
            </a:r>
            <a:r>
              <a:rPr lang="en-US" sz="1050" b="1" dirty="0">
                <a:solidFill>
                  <a:schemeClr val="accent5"/>
                </a:solidFill>
                <a:latin typeface="Barlow Semi Condensed"/>
              </a:rPr>
              <a:t>higher familiarity 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and conversion likelihood.</a:t>
            </a:r>
          </a:p>
          <a:p>
            <a:endParaRPr lang="en-US" sz="105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CPR (Cost Per Result):</a:t>
            </a:r>
          </a:p>
          <a:p>
            <a:r>
              <a:rPr lang="en-US" sz="1050" u="sng" dirty="0">
                <a:solidFill>
                  <a:schemeClr val="accent5"/>
                </a:solidFill>
                <a:latin typeface="Barlow Semi Condensed"/>
              </a:rPr>
              <a:t>Hot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ad set has the </a:t>
            </a:r>
            <a:r>
              <a:rPr lang="en-US" sz="1050" b="1" dirty="0">
                <a:solidFill>
                  <a:schemeClr val="accent5"/>
                </a:solidFill>
                <a:latin typeface="Barlow Semi Condensed"/>
              </a:rPr>
              <a:t>lowest</a:t>
            </a:r>
            <a:r>
              <a:rPr lang="en-US" sz="1050" dirty="0">
                <a:solidFill>
                  <a:schemeClr val="accent5"/>
                </a:solidFill>
                <a:latin typeface="Barlow Semi Condensed"/>
              </a:rPr>
              <a:t> CPR, indicating cost-effectiveness, likely due to a closer audience ready for purchase as they are more familiar.</a:t>
            </a:r>
          </a:p>
        </p:txBody>
      </p:sp>
    </p:spTree>
    <p:extLst>
      <p:ext uri="{BB962C8B-B14F-4D97-AF65-F5344CB8AC3E}">
        <p14:creationId xmlns:p14="http://schemas.microsoft.com/office/powerpoint/2010/main" val="333840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Aggregating all metrics based on the Sub-Category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91868-8D24-F3CE-7AF5-61F191AC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58" y="1876991"/>
            <a:ext cx="6874204" cy="23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3249" y="2571750"/>
            <a:ext cx="398470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Lookalike vs Detailed Targeting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69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Unpivoting metrics and putting them in bar plots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63F03-EB1F-0AF5-2DD6-801FE2DD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12" y="1045810"/>
            <a:ext cx="6159943" cy="37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221164" y="2393237"/>
            <a:ext cx="307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Lookalike vs. Detailed Audiences:</a:t>
            </a:r>
          </a:p>
          <a:p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Lookalike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audience has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reach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and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impressions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compared to the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Detailed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audience, as Lookalikes resemble a similar bas as the existing audience.</a:t>
            </a:r>
            <a:endParaRPr lang="en-US" sz="105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1F13E-65FA-0E80-408B-9BF452A9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49" y="1684543"/>
            <a:ext cx="5588287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204738" y="1292671"/>
            <a:ext cx="307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Impressions and reach:</a:t>
            </a:r>
          </a:p>
          <a:p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Lookalike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audience has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reach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and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impressions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compared to the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Detailed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audience, as Lookalikes resemble a similar bas as the existing audience.</a:t>
            </a:r>
            <a:endParaRPr lang="en-US" sz="105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1F13E-65FA-0E80-408B-9BF452A9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80" y="1027373"/>
            <a:ext cx="4055162" cy="1963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910A10-3FAD-57F8-9067-AE8D3504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66" y="3041813"/>
            <a:ext cx="2197362" cy="2101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0E61A-4F75-0B92-2084-145105B3DA10}"/>
              </a:ext>
            </a:extLst>
          </p:cNvPr>
          <p:cNvSpPr txBox="1"/>
          <p:nvPr/>
        </p:nvSpPr>
        <p:spPr>
          <a:xfrm>
            <a:off x="204737" y="3377463"/>
            <a:ext cx="33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CTR (Click-Through Rate) Equality:</a:t>
            </a:r>
          </a:p>
          <a:p>
            <a:endParaRPr lang="en-US" sz="1200" u="sng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No significant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differences in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CTR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observed; both audiences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engage equally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with the content.</a:t>
            </a:r>
            <a:endParaRPr lang="en-US" sz="1050" dirty="0">
              <a:solidFill>
                <a:schemeClr val="accent5"/>
              </a:solidFill>
              <a:latin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3139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204738" y="1292671"/>
            <a:ext cx="307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Results (Conversions) and Cost Per Result:</a:t>
            </a:r>
          </a:p>
          <a:p>
            <a:endParaRPr lang="en-US" sz="1200" b="1" u="sng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Detailed audiences achieve more results (conversions) than Lookalike.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Detailed audiences have a lower cost for conversions compared to Lookalike.</a:t>
            </a:r>
            <a:endParaRPr lang="en-US" sz="105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0E61A-4F75-0B92-2084-145105B3DA10}"/>
              </a:ext>
            </a:extLst>
          </p:cNvPr>
          <p:cNvSpPr txBox="1"/>
          <p:nvPr/>
        </p:nvSpPr>
        <p:spPr>
          <a:xfrm>
            <a:off x="204738" y="3654462"/>
            <a:ext cx="7897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5"/>
                </a:solidFill>
                <a:latin typeface="Barlow Semi Condensed"/>
              </a:rPr>
              <a:t>Conclusion:</a:t>
            </a:r>
          </a:p>
          <a:p>
            <a:endParaRPr lang="en-US" sz="1200" b="1" u="sng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  <a:latin typeface="Barlow Semi Condensed"/>
              </a:rPr>
              <a:t>Lookalike</a:t>
            </a:r>
            <a:r>
              <a:rPr lang="en-US" dirty="0">
                <a:solidFill>
                  <a:schemeClr val="accent5"/>
                </a:solidFill>
                <a:latin typeface="Barlow Semi Condensed"/>
              </a:rPr>
              <a:t> audiences are more extensive, suitable for </a:t>
            </a:r>
            <a:r>
              <a:rPr lang="en-US" b="1" dirty="0">
                <a:solidFill>
                  <a:schemeClr val="accent5"/>
                </a:solidFill>
                <a:latin typeface="Barlow Semi Condensed"/>
              </a:rPr>
              <a:t>brand awareness </a:t>
            </a:r>
            <a:r>
              <a:rPr lang="en-US" dirty="0">
                <a:solidFill>
                  <a:schemeClr val="accent5"/>
                </a:solidFill>
                <a:latin typeface="Barlow Semi Condensed"/>
              </a:rPr>
              <a:t>campaigns.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  <a:latin typeface="Barlow Semi Condensed"/>
              </a:rPr>
              <a:t>Detailed</a:t>
            </a:r>
            <a:r>
              <a:rPr lang="en-US" dirty="0">
                <a:solidFill>
                  <a:schemeClr val="accent5"/>
                </a:solidFill>
                <a:latin typeface="Barlow Semi Condensed"/>
              </a:rPr>
              <a:t> audiences, despite being smaller, are more likely to convert, making them ideal for </a:t>
            </a:r>
            <a:r>
              <a:rPr lang="en-US" b="1" dirty="0">
                <a:solidFill>
                  <a:schemeClr val="accent5"/>
                </a:solidFill>
                <a:latin typeface="Barlow Semi Condensed"/>
              </a:rPr>
              <a:t>conversion-focused</a:t>
            </a:r>
            <a:r>
              <a:rPr lang="en-US" dirty="0">
                <a:solidFill>
                  <a:schemeClr val="accent5"/>
                </a:solidFill>
                <a:latin typeface="Barlow Semi Condensed"/>
              </a:rPr>
              <a:t> campaigns.</a:t>
            </a:r>
            <a:endParaRPr lang="en-US" sz="11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97DAA9-A443-02E8-C649-6FCCFC79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15" y="935040"/>
            <a:ext cx="4540310" cy="23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E6102F-E851-62B4-A3AC-527E5E2D4EC6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4CC303-F705-52AE-3D54-91FDA45DA9A7}"/>
              </a:ext>
            </a:extLst>
          </p:cNvPr>
          <p:cNvGrpSpPr/>
          <p:nvPr/>
        </p:nvGrpSpPr>
        <p:grpSpPr>
          <a:xfrm>
            <a:off x="731647" y="1381964"/>
            <a:ext cx="635100" cy="733491"/>
            <a:chOff x="731647" y="1650460"/>
            <a:chExt cx="635100" cy="733491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A9BFCD-4EF8-54CD-EDCC-B557C8DE1417}"/>
              </a:ext>
            </a:extLst>
          </p:cNvPr>
          <p:cNvGrpSpPr/>
          <p:nvPr/>
        </p:nvGrpSpPr>
        <p:grpSpPr>
          <a:xfrm>
            <a:off x="731647" y="2189206"/>
            <a:ext cx="635100" cy="734983"/>
            <a:chOff x="758802" y="2563668"/>
            <a:chExt cx="635100" cy="734983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58802" y="2563668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88834" y="3271651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1" name="Google Shape;2131;p37"/>
          <p:cNvGrpSpPr/>
          <p:nvPr/>
        </p:nvGrpSpPr>
        <p:grpSpPr>
          <a:xfrm>
            <a:off x="731647" y="3806675"/>
            <a:ext cx="635100" cy="635100"/>
            <a:chOff x="917231" y="3983097"/>
            <a:chExt cx="635100" cy="635100"/>
          </a:xfrm>
        </p:grpSpPr>
        <p:sp>
          <p:nvSpPr>
            <p:cNvPr id="2132" name="Google Shape;213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37"/>
          <p:cNvGrpSpPr/>
          <p:nvPr/>
        </p:nvGrpSpPr>
        <p:grpSpPr>
          <a:xfrm>
            <a:off x="961679" y="4514379"/>
            <a:ext cx="175013" cy="27000"/>
            <a:chOff x="5662375" y="212375"/>
            <a:chExt cx="175013" cy="27000"/>
          </a:xfrm>
        </p:grpSpPr>
        <p:sp>
          <p:nvSpPr>
            <p:cNvPr id="2135" name="Google Shape;2135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57132" y="622065"/>
            <a:ext cx="3240471" cy="6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5" dirty="0">
                <a:latin typeface="Calibri" panose="020F0502020204030204" pitchFamily="34" charset="0"/>
              </a:rPr>
              <a:t>Terminology Defining</a:t>
            </a:r>
            <a:endParaRPr lang="en-US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57132" y="1464552"/>
            <a:ext cx="291486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Examining The Dataset</a:t>
            </a:r>
            <a:endParaRPr lang="en-US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57132" y="2316849"/>
            <a:ext cx="223836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Campaign Highlights</a:t>
            </a:r>
            <a:endParaRPr lang="en-US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57132" y="3967922"/>
            <a:ext cx="2615100" cy="389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Various Funnel Metrics Analysis</a:t>
            </a:r>
            <a:endParaRPr lang="en-US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34085" y="154578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20547" y="234876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A9846B-FEFA-E126-8C53-C89E2E5F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85" y="1123898"/>
            <a:ext cx="3745578" cy="3745578"/>
          </a:xfrm>
          <a:prstGeom prst="rect">
            <a:avLst/>
          </a:prstGeom>
        </p:spPr>
      </p:pic>
      <p:sp>
        <p:nvSpPr>
          <p:cNvPr id="20" name="Google Shape;2143;p37">
            <a:extLst>
              <a:ext uri="{FF2B5EF4-FFF2-40B4-BE49-F238E27FC236}">
                <a16:creationId xmlns:a16="http://schemas.microsoft.com/office/drawing/2014/main" id="{22BEA6B7-7D18-6530-876D-F2428BF9DAB6}"/>
              </a:ext>
            </a:extLst>
          </p:cNvPr>
          <p:cNvSpPr txBox="1">
            <a:spLocks/>
          </p:cNvSpPr>
          <p:nvPr/>
        </p:nvSpPr>
        <p:spPr>
          <a:xfrm>
            <a:off x="1657132" y="3115625"/>
            <a:ext cx="223836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Lookalike vs Detailed Targeting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76647F-FD66-9E21-681C-22F209B05425}"/>
              </a:ext>
            </a:extLst>
          </p:cNvPr>
          <p:cNvGrpSpPr/>
          <p:nvPr/>
        </p:nvGrpSpPr>
        <p:grpSpPr>
          <a:xfrm>
            <a:off x="731647" y="2997940"/>
            <a:ext cx="635100" cy="734984"/>
            <a:chOff x="802953" y="3382375"/>
            <a:chExt cx="635100" cy="734984"/>
          </a:xfrm>
        </p:grpSpPr>
        <p:grpSp>
          <p:nvGrpSpPr>
            <p:cNvPr id="12" name="Google Shape;2122;p37">
              <a:extLst>
                <a:ext uri="{FF2B5EF4-FFF2-40B4-BE49-F238E27FC236}">
                  <a16:creationId xmlns:a16="http://schemas.microsoft.com/office/drawing/2014/main" id="{4C52E174-5C54-D5F1-B98E-CE5D1D6EBDD9}"/>
                </a:ext>
              </a:extLst>
            </p:cNvPr>
            <p:cNvGrpSpPr/>
            <p:nvPr/>
          </p:nvGrpSpPr>
          <p:grpSpPr>
            <a:xfrm>
              <a:off x="802953" y="3382375"/>
              <a:ext cx="635100" cy="734984"/>
              <a:chOff x="731647" y="2728277"/>
              <a:chExt cx="635100" cy="734984"/>
            </a:xfrm>
          </p:grpSpPr>
          <p:grpSp>
            <p:nvGrpSpPr>
              <p:cNvPr id="13" name="Google Shape;2123;p37">
                <a:extLst>
                  <a:ext uri="{FF2B5EF4-FFF2-40B4-BE49-F238E27FC236}">
                    <a16:creationId xmlns:a16="http://schemas.microsoft.com/office/drawing/2014/main" id="{2EB26C30-D834-0FFE-9E9A-1D346596428D}"/>
                  </a:ext>
                </a:extLst>
              </p:cNvPr>
              <p:cNvGrpSpPr/>
              <p:nvPr/>
            </p:nvGrpSpPr>
            <p:grpSpPr>
              <a:xfrm>
                <a:off x="731647" y="2728277"/>
                <a:ext cx="635100" cy="635100"/>
                <a:chOff x="917231" y="2905502"/>
                <a:chExt cx="635100" cy="635100"/>
              </a:xfrm>
            </p:grpSpPr>
            <p:sp>
              <p:nvSpPr>
                <p:cNvPr id="18" name="Google Shape;2124;p37">
                  <a:extLst>
                    <a:ext uri="{FF2B5EF4-FFF2-40B4-BE49-F238E27FC236}">
                      <a16:creationId xmlns:a16="http://schemas.microsoft.com/office/drawing/2014/main" id="{B4AAB2BF-134B-5B0F-560D-28B04D0444ED}"/>
                    </a:ext>
                  </a:extLst>
                </p:cNvPr>
                <p:cNvSpPr/>
                <p:nvPr/>
              </p:nvSpPr>
              <p:spPr>
                <a:xfrm>
                  <a:off x="917231" y="2905502"/>
                  <a:ext cx="635100" cy="6351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125;p37">
                  <a:extLst>
                    <a:ext uri="{FF2B5EF4-FFF2-40B4-BE49-F238E27FC236}">
                      <a16:creationId xmlns:a16="http://schemas.microsoft.com/office/drawing/2014/main" id="{F52B3228-A847-CA23-FBE1-190B98BA41FE}"/>
                    </a:ext>
                  </a:extLst>
                </p:cNvPr>
                <p:cNvSpPr/>
                <p:nvPr/>
              </p:nvSpPr>
              <p:spPr>
                <a:xfrm>
                  <a:off x="1001931" y="2990252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2126;p37">
                <a:extLst>
                  <a:ext uri="{FF2B5EF4-FFF2-40B4-BE49-F238E27FC236}">
                    <a16:creationId xmlns:a16="http://schemas.microsoft.com/office/drawing/2014/main" id="{75CAB430-01CE-605F-F588-CFD835612885}"/>
                  </a:ext>
                </a:extLst>
              </p:cNvPr>
              <p:cNvGrpSpPr/>
              <p:nvPr/>
            </p:nvGrpSpPr>
            <p:grpSpPr>
              <a:xfrm>
                <a:off x="961679" y="3436260"/>
                <a:ext cx="175013" cy="27000"/>
                <a:chOff x="5662375" y="212375"/>
                <a:chExt cx="175013" cy="27000"/>
              </a:xfrm>
            </p:grpSpPr>
            <p:sp>
              <p:nvSpPr>
                <p:cNvPr id="15" name="Google Shape;2127;p37">
                  <a:extLst>
                    <a:ext uri="{FF2B5EF4-FFF2-40B4-BE49-F238E27FC236}">
                      <a16:creationId xmlns:a16="http://schemas.microsoft.com/office/drawing/2014/main" id="{F1428A65-FCAA-733F-5F1C-709AAA162E30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16" name="Google Shape;2128;p37">
                  <a:extLst>
                    <a:ext uri="{FF2B5EF4-FFF2-40B4-BE49-F238E27FC236}">
                      <a16:creationId xmlns:a16="http://schemas.microsoft.com/office/drawing/2014/main" id="{D1F55999-CC42-65A6-140D-F44C58C7CA08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17" name="Google Shape;2129;p37">
                  <a:extLst>
                    <a:ext uri="{FF2B5EF4-FFF2-40B4-BE49-F238E27FC236}">
                      <a16:creationId xmlns:a16="http://schemas.microsoft.com/office/drawing/2014/main" id="{58D7AF7C-47B5-483E-02C6-5C8EFCCDC2EF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21" name="Google Shape;2149;p37">
              <a:extLst>
                <a:ext uri="{FF2B5EF4-FFF2-40B4-BE49-F238E27FC236}">
                  <a16:creationId xmlns:a16="http://schemas.microsoft.com/office/drawing/2014/main" id="{058ACF96-1D9C-08D2-D146-CC0DB045694C}"/>
                </a:ext>
              </a:extLst>
            </p:cNvPr>
            <p:cNvSpPr txBox="1">
              <a:spLocks/>
            </p:cNvSpPr>
            <p:nvPr/>
          </p:nvSpPr>
          <p:spPr>
            <a:xfrm>
              <a:off x="885122" y="3534458"/>
              <a:ext cx="457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Fjalla One"/>
                <a:buNone/>
                <a:defRPr sz="2000" b="0" i="0" u="none" strike="noStrike" cap="none">
                  <a:solidFill>
                    <a:schemeClr val="lt1"/>
                  </a:solidFill>
                  <a:latin typeface="Fjalla One"/>
                  <a:ea typeface="Fjalla One"/>
                  <a:cs typeface="Fjalla One"/>
                  <a:sym typeface="Fjalla One"/>
                </a:defRPr>
              </a:lvl9pPr>
            </a:lstStyle>
            <a:p>
              <a:r>
                <a:rPr lang="en" dirty="0"/>
                <a:t>04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3249" y="2571750"/>
            <a:ext cx="398470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Various Funnel Metrics Analysis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5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Analysis of Hot Ad Sets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45D04-8E36-7D6F-F73A-1E4233BB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023"/>
            <a:ext cx="9144000" cy="32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316794" y="104043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 (Hot ad set (Top funnel Metric)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204738" y="1292671"/>
            <a:ext cx="3075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Impressions and reach:</a:t>
            </a:r>
          </a:p>
          <a:p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This ad set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 (Last - Chance &amp; </a:t>
            </a:r>
            <a:r>
              <a:rPr lang="en-US" sz="1200" u="sng" dirty="0" err="1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)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outperforms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others with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reach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and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impressions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indicating a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wider user reach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0E61A-4F75-0B92-2084-145105B3DA10}"/>
              </a:ext>
            </a:extLst>
          </p:cNvPr>
          <p:cNvSpPr txBox="1"/>
          <p:nvPr/>
        </p:nvSpPr>
        <p:spPr>
          <a:xfrm>
            <a:off x="204737" y="3377463"/>
            <a:ext cx="3397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CTR (Click-Through Rate) Equality:</a:t>
            </a:r>
          </a:p>
          <a:p>
            <a:endParaRPr lang="en-US" sz="1200" u="sng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All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three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sets exhibit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similar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costs per 1000 impressions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suggesting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no significant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cost differences among them.</a:t>
            </a:r>
            <a:endParaRPr lang="en-US" sz="105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5F346-2D74-0D5B-D145-BBD1709B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735596"/>
            <a:ext cx="4240236" cy="2050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3E546-8459-2CD0-8D96-8C4CC240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01" y="2761723"/>
            <a:ext cx="2020203" cy="22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864967"/>
            <a:ext cx="513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Analysis of Hot Ad Sets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88E78-D073-926A-1DE2-9816865F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514405"/>
            <a:ext cx="9144000" cy="34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316794" y="104043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 (Hot ad set (Middle funnel Metric)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316794" y="1328443"/>
            <a:ext cx="307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Hot Ad Set (Last - Chance &amp; </a:t>
            </a:r>
            <a:r>
              <a:rPr lang="en-US" sz="1200" b="1" u="sng" dirty="0" err="1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):</a:t>
            </a:r>
          </a:p>
          <a:p>
            <a:endParaRPr lang="en-US" sz="1200" b="1" u="sng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Hot ad set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(Last - Chance &amp; </a:t>
            </a:r>
            <a:r>
              <a:rPr lang="en-US" sz="1200" u="sng" dirty="0" err="1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)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shows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CTR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and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views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with low CPC which means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more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engaging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users.</a:t>
            </a:r>
          </a:p>
          <a:p>
            <a:endParaRPr lang="en-US" sz="12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4B8A1-4978-A5E9-EA41-D02EFFB8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03" y="715707"/>
            <a:ext cx="4082368" cy="2018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B4698-9476-BC84-2262-CFFD3E94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895" y="2748797"/>
            <a:ext cx="2365803" cy="23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5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864967"/>
            <a:ext cx="513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Analysis of Hot Ad Sets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0A71A-2A9A-6662-441B-B5C7C92C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9" y="1619801"/>
            <a:ext cx="8001411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316794" y="104043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 (Hot ad set (Bottom funnel Metric)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316794" y="1328443"/>
            <a:ext cx="30759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(Last - Chance &amp; </a:t>
            </a:r>
            <a:r>
              <a:rPr lang="en-US" sz="1200" b="1" u="sng" dirty="0" err="1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) and Discount ad sets</a:t>
            </a:r>
            <a:br>
              <a:rPr lang="en-US" sz="1200" b="1" u="sng" dirty="0">
                <a:solidFill>
                  <a:schemeClr val="accent5"/>
                </a:solidFill>
                <a:latin typeface="Barlow Semi Condensed"/>
              </a:rPr>
            </a:br>
            <a:endParaRPr lang="en-US" sz="1200" b="1" u="sng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(Last - Chance &amp; </a:t>
            </a:r>
            <a:r>
              <a:rPr lang="en-US" sz="1200" u="sng" dirty="0" err="1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)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achieves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results but has a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CPR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(Cost Per Result) at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31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Euro.</a:t>
            </a:r>
          </a:p>
          <a:p>
            <a:br>
              <a:rPr lang="en-US" sz="1200" u="sng" dirty="0">
                <a:solidFill>
                  <a:schemeClr val="accent5"/>
                </a:solidFill>
                <a:latin typeface="Barlow Semi Condensed"/>
              </a:rPr>
            </a:b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Discount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 is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more cost-effective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with a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CPR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of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22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Euro, making it cheaper for obtaining results.</a:t>
            </a:r>
          </a:p>
          <a:p>
            <a:br>
              <a:rPr lang="en-US" sz="1200" dirty="0">
                <a:solidFill>
                  <a:schemeClr val="accent5"/>
                </a:solidFill>
                <a:latin typeface="Barlow Semi Condensed"/>
              </a:rPr>
            </a:br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Hot - Last Day Ad Set:</a:t>
            </a:r>
          </a:p>
          <a:p>
            <a:br>
              <a:rPr lang="en-US" sz="1200" u="sng" dirty="0">
                <a:solidFill>
                  <a:schemeClr val="accent5"/>
                </a:solidFill>
                <a:latin typeface="Barlow Semi Condensed"/>
              </a:rPr>
            </a:b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Last Day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 performs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poorly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with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fewer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results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and the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highest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CPR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indicating it might not be as effective in achieving desired outcomes compared to other Hot ad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97D77-D981-8D0D-1146-A4B62FF8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71" y="1906293"/>
            <a:ext cx="5583979" cy="18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316794" y="104043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 (Hot ad set (Bottom funnel Metric)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322336" y="1328443"/>
            <a:ext cx="3767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Ad Set Spending and Cost Per Result (CPR):</a:t>
            </a:r>
          </a:p>
          <a:p>
            <a:endParaRPr lang="en-US" sz="1200" b="1" u="sng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The company spent around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600 Euro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on Hot (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Last - Chance &amp; </a:t>
            </a:r>
            <a:r>
              <a:rPr lang="en-US" sz="1200" u="sng" dirty="0" err="1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).</a:t>
            </a:r>
            <a:br>
              <a:rPr lang="en-US" sz="1200" dirty="0">
                <a:solidFill>
                  <a:schemeClr val="accent5"/>
                </a:solidFill>
                <a:latin typeface="Barlow Semi Condensed"/>
              </a:rPr>
            </a:br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(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Last - Chance &amp; </a:t>
            </a:r>
            <a:r>
              <a:rPr lang="en-US" sz="1200" u="sng" dirty="0" err="1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) has a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overall cost than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Hot - Discount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which had an expenditure of around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210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Euro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.</a:t>
            </a:r>
            <a:br>
              <a:rPr lang="en-US" sz="1200" dirty="0">
                <a:solidFill>
                  <a:schemeClr val="accent5"/>
                </a:solidFill>
                <a:latin typeface="Barlow Semi Condensed"/>
              </a:rPr>
            </a:br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Despite the lower spending,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Hot - Discount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is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more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cost-effective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with a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lower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cost per result.</a:t>
            </a:r>
            <a:br>
              <a:rPr lang="en-US" sz="1200" b="1" dirty="0">
                <a:solidFill>
                  <a:schemeClr val="accent5"/>
                </a:solidFill>
                <a:latin typeface="Barlow Semi Condensed"/>
              </a:rPr>
            </a:br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Suggesting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it might be advisable to allocate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more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budget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to this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Hot – Discount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 set for potentially better results at a lower cost per outcome.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94F3A5-4334-7811-3168-073E2188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03" y="1599992"/>
            <a:ext cx="4109211" cy="26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9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244018" y="678503"/>
            <a:ext cx="411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Barlow Semi Condensed"/>
              </a:rPr>
              <a:t>The Bar Plots (Warm ad set (Top funnel Metric)</a:t>
            </a:r>
            <a:endParaRPr lang="en-US" sz="16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437494" y="1698014"/>
            <a:ext cx="3829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Warm Ad Sets Comparison (CRSL and Videos):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The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outperforms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the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Videos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 in terms of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reach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impressions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and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CPM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(Cost Per Mille).</a:t>
            </a:r>
            <a:br>
              <a:rPr lang="en-US" sz="1200" dirty="0">
                <a:solidFill>
                  <a:schemeClr val="accent5"/>
                </a:solidFill>
                <a:latin typeface="Barlow Semi Condensed"/>
              </a:rPr>
            </a:br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CRSL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reaches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more users and generates more impressions, making it a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more impactful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ad set in terms of audience engagement and visibility.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3AC9D-7B11-C190-5A7E-160D1815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93" y="934451"/>
            <a:ext cx="4610613" cy="1977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6AEAD-5B5C-29D0-BD9D-28D2A8A1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0" y="3083009"/>
            <a:ext cx="2285729" cy="2046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171975" y="216838"/>
            <a:ext cx="513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Analysis of Warm Ad Sets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4783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316794" y="104043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 (Warm ad set (Middle funnel Metric)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316794" y="1328443"/>
            <a:ext cx="3075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Video Ad Set: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Click-Through Rate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(Clicks per Impressions).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Less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Page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views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Lower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Cost Per Click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EFA96-B90D-0414-E503-2783F13D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86" y="724983"/>
            <a:ext cx="4351219" cy="1925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CB9DB-2B61-1BD8-3031-4AAF06CE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466" y="2650147"/>
            <a:ext cx="2419487" cy="2208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5E02BB-AB08-97DB-4654-B704FE32AD9C}"/>
              </a:ext>
            </a:extLst>
          </p:cNvPr>
          <p:cNvSpPr txBox="1"/>
          <p:nvPr/>
        </p:nvSpPr>
        <p:spPr>
          <a:xfrm>
            <a:off x="316793" y="3154472"/>
            <a:ext cx="4351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Page Views Concern: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Video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 has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fewer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page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views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although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having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CTR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.</a:t>
            </a:r>
            <a:br>
              <a:rPr lang="en-US" sz="1200" dirty="0">
                <a:solidFill>
                  <a:schemeClr val="accent5"/>
                </a:solidFill>
                <a:latin typeface="Barlow Semi Condensed"/>
              </a:rPr>
            </a:br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Potential issue with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page loading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indicating a need for investigation for page loading problem to enhance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52399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3249" y="2571750"/>
            <a:ext cx="398470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Terminology Defining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316794" y="104043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The Bar Plots (Warm ad set (Bottom funnel Metric)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2C2AB-D604-8892-D3AE-45D5FEA0491F}"/>
              </a:ext>
            </a:extLst>
          </p:cNvPr>
          <p:cNvSpPr txBox="1"/>
          <p:nvPr/>
        </p:nvSpPr>
        <p:spPr>
          <a:xfrm>
            <a:off x="316793" y="1001476"/>
            <a:ext cx="4172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CRSL Ad Set:</a:t>
            </a:r>
          </a:p>
          <a:p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Achieves significantly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higher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results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.</a:t>
            </a:r>
          </a:p>
          <a:p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Lower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Cost Per Result (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CPR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).</a:t>
            </a:r>
            <a:br>
              <a:rPr lang="en-US" sz="1200" dirty="0">
                <a:solidFill>
                  <a:schemeClr val="accent5"/>
                </a:solidFill>
                <a:latin typeface="Barlow Semi Condensed"/>
              </a:rPr>
            </a:br>
            <a:endParaRPr lang="en-US" sz="1200" dirty="0">
              <a:solidFill>
                <a:schemeClr val="accent5"/>
              </a:solidFill>
              <a:latin typeface="Barlow Semi Condensed"/>
            </a:endParaRPr>
          </a:p>
          <a:p>
            <a:r>
              <a:rPr lang="en-US" sz="1200" b="1" u="sng" dirty="0">
                <a:solidFill>
                  <a:schemeClr val="accent5"/>
                </a:solidFill>
                <a:latin typeface="Barlow Semi Condensed"/>
              </a:rPr>
              <a:t>Issue with Videos Ad Set:</a:t>
            </a:r>
          </a:p>
          <a:p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Large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drop-off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between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link clicks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and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page views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in the </a:t>
            </a:r>
            <a:r>
              <a:rPr lang="en-US" sz="1200" u="sng" dirty="0">
                <a:solidFill>
                  <a:schemeClr val="accent5"/>
                </a:solidFill>
                <a:latin typeface="Barlow Semi Condensed"/>
              </a:rPr>
              <a:t>Videos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 ad set.</a:t>
            </a:r>
          </a:p>
          <a:p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Potential obstacle 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for </a:t>
            </a:r>
            <a:r>
              <a:rPr lang="en-US" sz="1200" b="1" dirty="0">
                <a:solidFill>
                  <a:schemeClr val="accent5"/>
                </a:solidFill>
                <a:latin typeface="Barlow Semi Condensed"/>
              </a:rPr>
              <a:t>conversions</a:t>
            </a:r>
            <a:r>
              <a:rPr lang="en-US" sz="1200" dirty="0">
                <a:solidFill>
                  <a:schemeClr val="accent5"/>
                </a:solidFill>
                <a:latin typeface="Barlow Semi Condensed"/>
              </a:rPr>
              <a:t>, as users may face difficulties reaching the company's website.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086AB-6125-63AC-0C3A-58ECFF38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99" y="2969174"/>
            <a:ext cx="6650032" cy="207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C3BCD-FD2C-F65D-4717-DFF4EF0C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77" y="589863"/>
            <a:ext cx="3168127" cy="20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38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05;p63">
            <a:extLst>
              <a:ext uri="{FF2B5EF4-FFF2-40B4-BE49-F238E27FC236}">
                <a16:creationId xmlns:a16="http://schemas.microsoft.com/office/drawing/2014/main" id="{C38C7FF6-C277-C979-E6D3-D8E466FCE70E}"/>
              </a:ext>
            </a:extLst>
          </p:cNvPr>
          <p:cNvSpPr txBox="1">
            <a:spLocks/>
          </p:cNvSpPr>
          <p:nvPr/>
        </p:nvSpPr>
        <p:spPr>
          <a:xfrm>
            <a:off x="2103150" y="203220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dirty="0">
                <a:solidFill>
                  <a:schemeClr val="dk2"/>
                </a:solidFill>
                <a:latin typeface="Fjalla One"/>
                <a:sym typeface="Fjalla One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7861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DC9B5BF-3F77-BA24-1497-16F69D25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Marketing Funnel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FC0A6F-F1F2-B14A-0B78-A716EB39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4854" y="1303689"/>
            <a:ext cx="3791367" cy="3478800"/>
          </a:xfrm>
        </p:spPr>
        <p:txBody>
          <a:bodyPr/>
          <a:lstStyle/>
          <a:p>
            <a:r>
              <a:rPr lang="en-US" sz="2000" dirty="0"/>
              <a:t>Awareness</a:t>
            </a:r>
          </a:p>
          <a:p>
            <a:endParaRPr lang="en-US" sz="2000" dirty="0"/>
          </a:p>
          <a:p>
            <a:r>
              <a:rPr lang="en-US" sz="2000" dirty="0"/>
              <a:t>Interest</a:t>
            </a:r>
          </a:p>
          <a:p>
            <a:endParaRPr lang="en-US" sz="2000" dirty="0"/>
          </a:p>
          <a:p>
            <a:r>
              <a:rPr lang="en-US" sz="2000" dirty="0"/>
              <a:t>Desire</a:t>
            </a:r>
          </a:p>
          <a:p>
            <a:endParaRPr lang="en-US" sz="2000" dirty="0"/>
          </a:p>
          <a:p>
            <a:r>
              <a:rPr lang="en-US" sz="2000" dirty="0"/>
              <a:t>Action</a:t>
            </a:r>
          </a:p>
        </p:txBody>
      </p:sp>
      <p:pic>
        <p:nvPicPr>
          <p:cNvPr id="12" name="Picture 11" descr="A satellite in outer space&#10;&#10;Description automatically generated with low confidence">
            <a:extLst>
              <a:ext uri="{FF2B5EF4-FFF2-40B4-BE49-F238E27FC236}">
                <a16:creationId xmlns:a16="http://schemas.microsoft.com/office/drawing/2014/main" id="{40B1DABD-A1EF-91A7-4D48-D9F7ACFA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0" y="3442596"/>
            <a:ext cx="1285643" cy="128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9708-1D82-9B3F-4560-EC969B6C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99" y="1606644"/>
            <a:ext cx="3457200" cy="1292100"/>
          </a:xfrm>
        </p:spPr>
        <p:txBody>
          <a:bodyPr/>
          <a:lstStyle/>
          <a:p>
            <a:r>
              <a:rPr lang="en-US" sz="4400" dirty="0"/>
              <a:t>Audience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19D5F87-7867-F2A8-8B2E-AAF060AC715C}"/>
              </a:ext>
            </a:extLst>
          </p:cNvPr>
          <p:cNvSpPr txBox="1">
            <a:spLocks/>
          </p:cNvSpPr>
          <p:nvPr/>
        </p:nvSpPr>
        <p:spPr>
          <a:xfrm>
            <a:off x="4790702" y="1664700"/>
            <a:ext cx="3565648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accent5"/>
              </a:buClr>
              <a:buSzPts val="1400"/>
              <a:buFont typeface="Barlow Semi Condensed"/>
              <a:buChar char="●"/>
              <a:defRPr sz="2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indent="-317500"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indent="-317500"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indent="-317500"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indent="-317500"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indent="-317500"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indent="-317500"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indent="-317500"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indent="-317500"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Core (Detailed Targeting)</a:t>
            </a:r>
          </a:p>
          <a:p>
            <a:endParaRPr lang="en-US" dirty="0"/>
          </a:p>
          <a:p>
            <a:r>
              <a:rPr lang="en-US" dirty="0"/>
              <a:t>Lookalike</a:t>
            </a:r>
          </a:p>
          <a:p>
            <a:endParaRPr lang="en-US" dirty="0"/>
          </a:p>
          <a:p>
            <a:r>
              <a:rPr lang="en-US" dirty="0"/>
              <a:t>Custom (Hot &amp; Warm)</a:t>
            </a:r>
          </a:p>
        </p:txBody>
      </p:sp>
    </p:spTree>
    <p:extLst>
      <p:ext uri="{BB962C8B-B14F-4D97-AF65-F5344CB8AC3E}">
        <p14:creationId xmlns:p14="http://schemas.microsoft.com/office/powerpoint/2010/main" val="344646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63249" y="2571750"/>
            <a:ext cx="398470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pc="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Examining The Dataset</a:t>
            </a:r>
            <a:endParaRPr lang="en-US" sz="14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1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973C67-709D-EC2A-F16F-D54B2F83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3" y="565708"/>
            <a:ext cx="48862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Ad Set Overview</a:t>
            </a:r>
            <a:endParaRPr lang="en-US" sz="400" b="1" dirty="0">
              <a:solidFill>
                <a:schemeClr val="accent5"/>
              </a:solidFill>
              <a:latin typeface="Barlow Semi Condensed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Cold, Warm, and Hot ad sets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Lookalike &amp; Detailed Targeting in Cold ad 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T1, T2, T3, and T4 in Cold Ad 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CRSL &amp; Videos in Warm Ad 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5"/>
                </a:solidFill>
                <a:latin typeface="Barlow Semi Condensed"/>
              </a:rPr>
              <a:t>Last chance, Discount, and Last day in Hot ad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282B8-7AAF-AA86-B078-F74E8216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1134"/>
            <a:ext cx="9144000" cy="14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097AD-2F5E-7BB0-8DD3-F1BD0FBFF805}"/>
              </a:ext>
            </a:extLst>
          </p:cNvPr>
          <p:cNvSpPr txBox="1"/>
          <p:nvPr/>
        </p:nvSpPr>
        <p:spPr>
          <a:xfrm>
            <a:off x="560634" y="565708"/>
            <a:ext cx="5133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Barlow Semi Condensed"/>
              </a:rPr>
              <a:t>Creating a Category column for different ad sets</a:t>
            </a:r>
            <a:endParaRPr lang="en-US" sz="1800" dirty="0">
              <a:solidFill>
                <a:schemeClr val="accent5"/>
              </a:solidFill>
              <a:latin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19327-8B12-44AD-DCFF-1C140DFB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" y="1396705"/>
            <a:ext cx="8925167" cy="36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5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1032</Words>
  <Application>Microsoft Office PowerPoint</Application>
  <PresentationFormat>On-screen Show (16:9)</PresentationFormat>
  <Paragraphs>137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Barlow Semi Condensed</vt:lpstr>
      <vt:lpstr>Fjalla One</vt:lpstr>
      <vt:lpstr>Wingdings</vt:lpstr>
      <vt:lpstr>Barlow Semi Condensed Medium</vt:lpstr>
      <vt:lpstr>Calibri</vt:lpstr>
      <vt:lpstr>Technology Consulting by Slidesgo</vt:lpstr>
      <vt:lpstr>Facebook Campaign Analysis</vt:lpstr>
      <vt:lpstr>Table of Contents</vt:lpstr>
      <vt:lpstr>Terminology Defining</vt:lpstr>
      <vt:lpstr>The Marketing Funnel</vt:lpstr>
      <vt:lpstr>Audience</vt:lpstr>
      <vt:lpstr>Examining The Dataset</vt:lpstr>
      <vt:lpstr>PowerPoint Presentation</vt:lpstr>
      <vt:lpstr>PowerPoint Presentation</vt:lpstr>
      <vt:lpstr>PowerPoint Presentation</vt:lpstr>
      <vt:lpstr>PowerPoint Presentation</vt:lpstr>
      <vt:lpstr>Campaign Highlights</vt:lpstr>
      <vt:lpstr>PowerPoint Presentation</vt:lpstr>
      <vt:lpstr>PowerPoint Presentation</vt:lpstr>
      <vt:lpstr>PowerPoint Presentation</vt:lpstr>
      <vt:lpstr>Lookalike vs Detailed Targeting</vt:lpstr>
      <vt:lpstr>PowerPoint Presentation</vt:lpstr>
      <vt:lpstr>PowerPoint Presentation</vt:lpstr>
      <vt:lpstr>PowerPoint Presentation</vt:lpstr>
      <vt:lpstr>PowerPoint Presentation</vt:lpstr>
      <vt:lpstr>Various Funnel Metrics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Project</dc:title>
  <dc:creator>Safia Zahran</dc:creator>
  <cp:lastModifiedBy>AMr ellakany</cp:lastModifiedBy>
  <cp:revision>17</cp:revision>
  <dcterms:modified xsi:type="dcterms:W3CDTF">2024-01-14T05:11:35Z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2023-05-23T19:16:26Z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05e6d51d-de56-4ed0-b2d4-5106599fb917</vt:lpwstr>
  </property>
  <property fmtid="{D5CDD505-2E9C-101B-9397-08002B2CF9AE}" pid="7" name="MSIP_Label_defa4170-0d19-0005-0004-bc88714345d2_ActionId">
    <vt:lpwstr>cd582990-6095-43ea-aa0b-15480f32e1ba</vt:lpwstr>
  </property>
  <property fmtid="{D5CDD505-2E9C-101B-9397-08002B2CF9AE}" pid="8" name="MSIP_Label_defa4170-0d19-0005-0004-bc88714345d2_ContentBits">
    <vt:lpwstr>0</vt:lpwstr>
  </property>
</Properties>
</file>